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61" r:id="rId3"/>
    <p:sldId id="260" r:id="rId4"/>
    <p:sldId id="258" r:id="rId5"/>
    <p:sldId id="262" r:id="rId6"/>
    <p:sldId id="263" r:id="rId7"/>
    <p:sldId id="264" r:id="rId8"/>
    <p:sldId id="265" r:id="rId9"/>
    <p:sldId id="266" r:id="rId10"/>
    <p:sldId id="267" r:id="rId11"/>
    <p:sldId id="268" r:id="rId12"/>
    <p:sldId id="274" r:id="rId13"/>
    <p:sldId id="269" r:id="rId14"/>
    <p:sldId id="270" r:id="rId15"/>
    <p:sldId id="271" r:id="rId16"/>
    <p:sldId id="272" r:id="rId17"/>
    <p:sldId id="273" r:id="rId18"/>
    <p:sldId id="275" r:id="rId19"/>
    <p:sldId id="277" r:id="rId20"/>
    <p:sldId id="285" r:id="rId21"/>
    <p:sldId id="276" r:id="rId22"/>
    <p:sldId id="278" r:id="rId23"/>
    <p:sldId id="286" r:id="rId24"/>
    <p:sldId id="279" r:id="rId25"/>
    <p:sldId id="280" r:id="rId26"/>
    <p:sldId id="284"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660"/>
  </p:normalViewPr>
  <p:slideViewPr>
    <p:cSldViewPr>
      <p:cViewPr>
        <p:scale>
          <a:sx n="106" d="100"/>
          <a:sy n="106" d="100"/>
        </p:scale>
        <p:origin x="-72" y="9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098E7-B8DF-4849-B744-AB1077A5C2EC}" type="datetimeFigureOut">
              <a:rPr lang="en-US" smtClean="0"/>
              <a:pPr/>
              <a:t>4/19/2012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7BE17-8254-4D4D-8932-7F9E2A9B75E4}" type="slidenum">
              <a:rPr lang="en-US" smtClean="0"/>
              <a:pPr/>
              <a:t>‹#›</a:t>
            </a:fld>
            <a:endParaRPr lang="en-US" dirty="0"/>
          </a:p>
        </p:txBody>
      </p:sp>
    </p:spTree>
    <p:extLst>
      <p:ext uri="{BB962C8B-B14F-4D97-AF65-F5344CB8AC3E}">
        <p14:creationId xmlns:p14="http://schemas.microsoft.com/office/powerpoint/2010/main" val="239140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57BE17-8254-4D4D-8932-7F9E2A9B75E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205C9-D692-4375-AABA-2C8EE0CFA45D}" type="datetimeFigureOut">
              <a:rPr lang="en-US" smtClean="0"/>
              <a:pPr/>
              <a:t>4/19/2012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4DC65-E7DF-429B-8F0A-814D21D6110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205C9-D692-4375-AABA-2C8EE0CFA45D}" type="datetimeFigureOut">
              <a:rPr lang="en-US" smtClean="0"/>
              <a:pPr/>
              <a:t>4/19/2012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4DC65-E7DF-429B-8F0A-814D21D6110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800600"/>
          </a:xfrm>
        </p:spPr>
        <p:txBody>
          <a:bodyPr>
            <a:normAutofit/>
          </a:bodyPr>
          <a:lstStyle/>
          <a:p>
            <a:r>
              <a:rPr lang="en-US" sz="40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OPPORTUNITIES FOR HIGHER-LEVEL SCHOLARSHIP AND SERVICE IN SERVICE-LEARNING</a:t>
            </a:r>
            <a:br>
              <a:rPr lang="en-US" sz="40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br>
            <a:r>
              <a:rPr lang="en-US" sz="3200" b="1" dirty="0" smtClean="0"/>
              <a:t/>
            </a:r>
            <a:br>
              <a:rPr lang="en-US" sz="3200" b="1" dirty="0" smtClean="0"/>
            </a:br>
            <a:r>
              <a:rPr lang="en-US" dirty="0" smtClean="0"/>
              <a:t/>
            </a:r>
            <a:br>
              <a:rPr lang="en-US" dirty="0" smtClean="0"/>
            </a:br>
            <a:endParaRPr lang="en-US" dirty="0"/>
          </a:p>
        </p:txBody>
      </p:sp>
      <p:sp>
        <p:nvSpPr>
          <p:cNvPr id="3" name="Subtitle 2"/>
          <p:cNvSpPr>
            <a:spLocks noGrp="1"/>
          </p:cNvSpPr>
          <p:nvPr>
            <p:ph type="subTitle" idx="1"/>
          </p:nvPr>
        </p:nvSpPr>
        <p:spPr>
          <a:xfrm>
            <a:off x="3657600" y="3352800"/>
            <a:ext cx="2057400" cy="2667000"/>
          </a:xfrm>
        </p:spPr>
        <p:txBody>
          <a:bodyPr>
            <a:normAutofit lnSpcReduction="10000"/>
          </a:bodyPr>
          <a:lstStyle/>
          <a:p>
            <a:r>
              <a:rPr lang="en-US" dirty="0" smtClean="0">
                <a:ln w="12700">
                  <a:solidFill>
                    <a:schemeClr val="tx1"/>
                  </a:solidFill>
                </a:ln>
                <a:latin typeface="Brush Script MT" pitchFamily="66" charset="0"/>
              </a:rPr>
              <a:t>Sandra Hill &amp; </a:t>
            </a:r>
          </a:p>
          <a:p>
            <a:r>
              <a:rPr lang="en-US" dirty="0" smtClean="0">
                <a:ln w="12700">
                  <a:solidFill>
                    <a:schemeClr val="tx1"/>
                  </a:solidFill>
                </a:ln>
                <a:latin typeface="Brush Script MT" pitchFamily="66" charset="0"/>
              </a:rPr>
              <a:t>Paula Griswold</a:t>
            </a:r>
          </a:p>
          <a:p>
            <a:r>
              <a:rPr lang="en-US" dirty="0" smtClean="0">
                <a:ln w="12700">
                  <a:solidFill>
                    <a:schemeClr val="tx1"/>
                  </a:solidFill>
                </a:ln>
                <a:latin typeface="Brush Script MT" pitchFamily="66" charset="0"/>
              </a:rPr>
              <a:t>ULM</a:t>
            </a:r>
          </a:p>
        </p:txBody>
      </p:sp>
      <p:pic>
        <p:nvPicPr>
          <p:cNvPr id="4" name="Picture 3" descr="profwrtg_AcadSum_apr12.jpg"/>
          <p:cNvPicPr>
            <a:picLocks noChangeAspect="1"/>
          </p:cNvPicPr>
          <p:nvPr/>
        </p:nvPicPr>
        <p:blipFill>
          <a:blip r:embed="rId2" cstate="print"/>
          <a:stretch>
            <a:fillRect/>
          </a:stretch>
        </p:blipFill>
        <p:spPr>
          <a:xfrm>
            <a:off x="5943600" y="3505200"/>
            <a:ext cx="2466975" cy="1847850"/>
          </a:xfrm>
          <a:prstGeom prst="rect">
            <a:avLst/>
          </a:prstGeom>
          <a:effectLst>
            <a:glow rad="139700">
              <a:schemeClr val="accent1">
                <a:satMod val="175000"/>
                <a:alpha val="40000"/>
              </a:schemeClr>
            </a:glow>
          </a:effectLst>
        </p:spPr>
      </p:pic>
      <p:pic>
        <p:nvPicPr>
          <p:cNvPr id="5" name="Picture 4" descr="healthcare_AcadSum_apr12.jpg"/>
          <p:cNvPicPr>
            <a:picLocks noChangeAspect="1"/>
          </p:cNvPicPr>
          <p:nvPr/>
        </p:nvPicPr>
        <p:blipFill>
          <a:blip r:embed="rId3" cstate="print"/>
          <a:stretch>
            <a:fillRect/>
          </a:stretch>
        </p:blipFill>
        <p:spPr>
          <a:xfrm>
            <a:off x="838200" y="3352800"/>
            <a:ext cx="2628900" cy="1743075"/>
          </a:xfrm>
          <a:prstGeom prst="rect">
            <a:avLst/>
          </a:prstGeom>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2438400"/>
          </a:xfrm>
        </p:spPr>
        <p:txBody>
          <a:bodyPr>
            <a:normAutofit fontScale="90000"/>
            <a:scene3d>
              <a:camera prst="isometricOffAxis1Right"/>
              <a:lightRig rig="threePt" dir="t"/>
            </a:scene3d>
          </a:bodyPr>
          <a:lstStyle/>
          <a:p>
            <a:r>
              <a:rPr lang="en-US" sz="67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Professional Writing Projects</a:t>
            </a:r>
            <a:r>
              <a:rPr lang="en-US" dirty="0" smtClean="0"/>
              <a:t/>
            </a:r>
            <a:br>
              <a:rPr lang="en-US" dirty="0" smtClean="0"/>
            </a:br>
            <a:endParaRPr lang="en-US" dirty="0"/>
          </a:p>
        </p:txBody>
      </p:sp>
      <p:sp>
        <p:nvSpPr>
          <p:cNvPr id="5" name="Content Placeholder 4"/>
          <p:cNvSpPr>
            <a:spLocks noGrp="1"/>
          </p:cNvSpPr>
          <p:nvPr>
            <p:ph idx="1"/>
          </p:nvPr>
        </p:nvSpPr>
        <p:spPr>
          <a:xfrm>
            <a:off x="457200" y="5715000"/>
            <a:ext cx="8229600" cy="411163"/>
          </a:xfrm>
        </p:spPr>
        <p:txBody>
          <a:bodyPr>
            <a:normAutofit fontScale="70000" lnSpcReduction="20000"/>
            <a:scene3d>
              <a:camera prst="isometricOffAxis1Right"/>
              <a:lightRig rig="threePt" dir="t"/>
            </a:scene3d>
          </a:bodyPr>
          <a:lstStyle/>
          <a:p>
            <a:pPr>
              <a:buNone/>
            </a:pPr>
            <a:endParaRPr lang="en-US" sz="3600" dirty="0" smtClean="0"/>
          </a:p>
          <a:p>
            <a:endParaRPr lang="en-US" sz="3600" dirty="0" smtClean="0"/>
          </a:p>
          <a:p>
            <a:pPr lvl="0"/>
            <a:endParaRPr lang="en-US" sz="3600" dirty="0" smtClean="0"/>
          </a:p>
          <a:p>
            <a:pPr>
              <a:buNone/>
            </a:pPr>
            <a:endParaRPr lang="en-US" sz="3600" dirty="0" smtClean="0"/>
          </a:p>
        </p:txBody>
      </p:sp>
      <p:pic>
        <p:nvPicPr>
          <p:cNvPr id="6" name="Picture 4" descr="H:\TWgrouppics\SGA and Technical Writing 020_07.JPG"/>
          <p:cNvPicPr>
            <a:picLocks noChangeAspect="1" noChangeArrowheads="1"/>
          </p:cNvPicPr>
          <p:nvPr/>
        </p:nvPicPr>
        <p:blipFill>
          <a:blip r:embed="rId3" cstate="print"/>
          <a:srcRect/>
          <a:stretch>
            <a:fillRect/>
          </a:stretch>
        </p:blipFill>
        <p:spPr>
          <a:xfrm>
            <a:off x="1752600" y="3733800"/>
            <a:ext cx="3270250" cy="2420938"/>
          </a:xfrm>
          <a:prstGeom prst="rect">
            <a:avLst/>
          </a:prstGeom>
        </p:spPr>
      </p:pic>
      <p:pic>
        <p:nvPicPr>
          <p:cNvPr id="7" name="Picture 2" descr="H:\TWgrouppics\HPIM0181[1]_TW_Kristen.JPG"/>
          <p:cNvPicPr>
            <a:picLocks noChangeAspect="1" noChangeArrowheads="1"/>
          </p:cNvPicPr>
          <p:nvPr/>
        </p:nvPicPr>
        <p:blipFill>
          <a:blip r:embed="rId4" cstate="print"/>
          <a:srcRect/>
          <a:stretch>
            <a:fillRect/>
          </a:stretch>
        </p:blipFill>
        <p:spPr>
          <a:xfrm>
            <a:off x="4800600" y="2514600"/>
            <a:ext cx="3886200" cy="3033713"/>
          </a:xfrm>
          <a:prstGeom prst="rect">
            <a:avLst/>
          </a:prstGeom>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Project Goals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lvl="0"/>
            <a:r>
              <a:rPr lang="en-US" dirty="0" smtClean="0"/>
              <a:t>Participate in the civic life of the community</a:t>
            </a:r>
          </a:p>
          <a:p>
            <a:pPr lvl="0"/>
            <a:r>
              <a:rPr lang="en-US" dirty="0" smtClean="0"/>
              <a:t>understand the needs of others different from oneself</a:t>
            </a:r>
          </a:p>
          <a:p>
            <a:r>
              <a:rPr lang="en-US" dirty="0" smtClean="0"/>
              <a:t>Practice professional writing and communication skills in a real-world setting</a:t>
            </a:r>
          </a:p>
          <a:p>
            <a:pPr lvl="0"/>
            <a:r>
              <a:rPr lang="en-US" dirty="0" smtClean="0"/>
              <a:t>Work on a team to produce an effective writing and design product</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Sample Projects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dirty="0" smtClean="0"/>
              <a:t>PowerPoint – Humane Society – solicit adoptions</a:t>
            </a:r>
          </a:p>
          <a:p>
            <a:r>
              <a:rPr lang="en-US" dirty="0" smtClean="0"/>
              <a:t>PowerPoint – Our House (safe house) – informative presentation</a:t>
            </a:r>
          </a:p>
          <a:p>
            <a:r>
              <a:rPr lang="en-US" dirty="0" smtClean="0"/>
              <a:t>Brochure – BBBS – information &amp; donations for Mentoring Children of Promise Program</a:t>
            </a:r>
          </a:p>
          <a:p>
            <a:r>
              <a:rPr lang="en-US" dirty="0" smtClean="0"/>
              <a:t>Surveys – Ouachita Public Library – user satisfaction surveys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Project Requirements &amp; Skills Applied</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t>***60% of the course grade***</a:t>
            </a:r>
          </a:p>
          <a:p>
            <a:pPr>
              <a:buNone/>
            </a:pPr>
            <a:r>
              <a:rPr lang="en-US" b="1" dirty="0" smtClean="0"/>
              <a:t>9 assignments: </a:t>
            </a:r>
          </a:p>
          <a:p>
            <a:pPr>
              <a:buNone/>
            </a:pPr>
            <a:endParaRPr lang="en-US" b="1" dirty="0" smtClean="0"/>
          </a:p>
          <a:p>
            <a:pPr>
              <a:buFont typeface="Wingdings" pitchFamily="2" charset="2"/>
              <a:buChar char="q"/>
            </a:pPr>
            <a:r>
              <a:rPr lang="en-US" dirty="0" smtClean="0"/>
              <a:t>an email query memo to a non-profit agency of their choice  </a:t>
            </a:r>
            <a:r>
              <a:rPr lang="en-US" dirty="0" smtClean="0">
                <a:solidFill>
                  <a:srgbClr val="FF0000"/>
                </a:solidFill>
              </a:rPr>
              <a:t>(Application)</a:t>
            </a:r>
          </a:p>
          <a:p>
            <a:pPr>
              <a:buFont typeface="Wingdings" pitchFamily="2" charset="2"/>
              <a:buChar char="q"/>
            </a:pPr>
            <a:r>
              <a:rPr lang="en-US" dirty="0" smtClean="0"/>
              <a:t>an interview and summary of that interview </a:t>
            </a:r>
            <a:r>
              <a:rPr lang="en-US" dirty="0" smtClean="0">
                <a:solidFill>
                  <a:srgbClr val="FF0000"/>
                </a:solidFill>
              </a:rPr>
              <a:t>(Analysis &amp; Evaluation)</a:t>
            </a:r>
          </a:p>
          <a:p>
            <a:pPr>
              <a:buFont typeface="Wingdings" pitchFamily="2" charset="2"/>
              <a:buChar char="q"/>
            </a:pPr>
            <a:r>
              <a:rPr lang="en-US" dirty="0" smtClean="0"/>
              <a:t>a team-written planning proposal </a:t>
            </a:r>
            <a:r>
              <a:rPr lang="en-US" dirty="0" smtClean="0">
                <a:solidFill>
                  <a:srgbClr val="FF0000"/>
                </a:solidFill>
              </a:rPr>
              <a:t>(Synthesis &amp; Collation)</a:t>
            </a:r>
          </a:p>
          <a:p>
            <a:pPr>
              <a:buFont typeface="Wingdings" pitchFamily="2" charset="2"/>
              <a:buChar char="q"/>
            </a:pPr>
            <a:r>
              <a:rPr lang="en-US" dirty="0" smtClean="0"/>
              <a:t>the team-constructed professional document needed by the agency </a:t>
            </a:r>
            <a:r>
              <a:rPr lang="en-US" dirty="0" smtClean="0">
                <a:solidFill>
                  <a:srgbClr val="FF0000"/>
                </a:solidFill>
              </a:rPr>
              <a:t>(Synthesis &amp; Creation)</a:t>
            </a:r>
          </a:p>
          <a:p>
            <a:pPr>
              <a:buFont typeface="Wingdings" pitchFamily="2" charset="2"/>
              <a:buChar char="q"/>
            </a:pPr>
            <a:r>
              <a:rPr lang="en-US" dirty="0" smtClean="0"/>
              <a:t>a progress report  </a:t>
            </a:r>
            <a:r>
              <a:rPr lang="en-US" dirty="0" smtClean="0">
                <a:solidFill>
                  <a:srgbClr val="FF0000"/>
                </a:solidFill>
              </a:rPr>
              <a:t>(Evaluation)</a:t>
            </a:r>
          </a:p>
          <a:p>
            <a:pPr>
              <a:buFont typeface="Wingdings" pitchFamily="2" charset="2"/>
              <a:buChar char="q"/>
            </a:pPr>
            <a:r>
              <a:rPr lang="en-US" dirty="0" smtClean="0"/>
              <a:t>3 written reflections </a:t>
            </a:r>
            <a:r>
              <a:rPr lang="en-US" dirty="0" smtClean="0">
                <a:solidFill>
                  <a:srgbClr val="FF0000"/>
                </a:solidFill>
              </a:rPr>
              <a:t>(Evaluation)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Student Outcomes</a:t>
            </a:r>
            <a:endParaRPr lang="en-US" sz="36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1000" y="1066800"/>
            <a:ext cx="8229600" cy="4983163"/>
          </a:xfrm>
        </p:spPr>
        <p:txBody>
          <a:bodyPr>
            <a:normAutofit fontScale="92500" lnSpcReduction="10000"/>
          </a:bodyPr>
          <a:lstStyle/>
          <a:p>
            <a:pPr lvl="0"/>
            <a:r>
              <a:rPr lang="en-US" dirty="0" smtClean="0"/>
              <a:t>Practice in professional communication, oral (interview, project planning and implementation) and written</a:t>
            </a:r>
          </a:p>
          <a:p>
            <a:pPr lvl="0"/>
            <a:r>
              <a:rPr lang="en-US" dirty="0" smtClean="0"/>
              <a:t>Experience of the complexities of communication by practicing communication skills within the context of an agency’s real world of work issues and problems (i.e. financial budgets, worker personality conflicts, conflicting instructions for the project work, delayed feedback,etc) </a:t>
            </a:r>
          </a:p>
          <a:p>
            <a:pPr lvl="0"/>
            <a:r>
              <a:rPr lang="en-US" dirty="0" smtClean="0"/>
              <a:t>Team writing and team communication and address of problems working in teams </a:t>
            </a:r>
          </a:p>
          <a:p>
            <a:pPr lvl="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Student Outcomes Cont’d</a:t>
            </a:r>
            <a:endParaRPr lang="en-US" sz="40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Multi-tasking various assignments of the course (balancing the service-learning project with other course assignments)</a:t>
            </a:r>
          </a:p>
          <a:p>
            <a:pPr lvl="0"/>
            <a:r>
              <a:rPr lang="en-US" dirty="0" smtClean="0"/>
              <a:t>Connection to potential employers </a:t>
            </a:r>
          </a:p>
          <a:p>
            <a:pPr lvl="0"/>
            <a:r>
              <a:rPr lang="en-US" dirty="0" smtClean="0"/>
              <a:t>Professional conduct</a:t>
            </a:r>
          </a:p>
          <a:p>
            <a:pPr lvl="0"/>
            <a:r>
              <a:rPr lang="en-US" dirty="0" smtClean="0"/>
              <a:t>Discovery of non-profit needs in the community and ways to help</a:t>
            </a:r>
          </a:p>
          <a:p>
            <a:pPr lvl="0"/>
            <a:r>
              <a:rPr lang="en-US" dirty="0" smtClean="0"/>
              <a:t>Participation in community activities for betterment of the community</a:t>
            </a:r>
          </a:p>
          <a:p>
            <a:pPr lvl="0"/>
            <a:r>
              <a:rPr lang="en-US" dirty="0" smtClean="0"/>
              <a:t>Feeling of “giving back” to the community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73162"/>
          </a:xfrm>
        </p:spPr>
        <p:txBody>
          <a:bodyPr>
            <a:normAutofit/>
            <a:scene3d>
              <a:camera prst="isometricOffAxis1Right"/>
              <a:lightRig rig="threePt" dir="t"/>
            </a:scene3d>
          </a:bodyPr>
          <a:lstStyle/>
          <a:p>
            <a:r>
              <a:rPr lang="en-US" sz="66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Health Studies Projects</a:t>
            </a:r>
            <a:endParaRPr lang="en-US" sz="66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pic>
        <p:nvPicPr>
          <p:cNvPr id="4" name="Picture 5" descr="Dental mobile unit picture.jpg"/>
          <p:cNvPicPr>
            <a:picLocks noGrp="1" noChangeAspect="1"/>
          </p:cNvPicPr>
          <p:nvPr>
            <p:ph idx="1"/>
          </p:nvPr>
        </p:nvPicPr>
        <p:blipFill>
          <a:blip r:embed="rId2" cstate="print"/>
          <a:srcRect/>
          <a:stretch>
            <a:fillRect/>
          </a:stretch>
        </p:blipFill>
        <p:spPr bwMode="auto">
          <a:xfrm>
            <a:off x="2514600" y="2971801"/>
            <a:ext cx="44958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Project Goals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pPr lvl="0"/>
            <a:r>
              <a:rPr lang="en-US" dirty="0" smtClean="0"/>
              <a:t>help students realize the role of compassion in healthcare and how volunteer community work can help them practice compassion</a:t>
            </a:r>
          </a:p>
          <a:p>
            <a:pPr lvl="0"/>
            <a:r>
              <a:rPr lang="en-US" dirty="0" smtClean="0"/>
              <a:t>identify an organized service activity that meets a need in a community </a:t>
            </a:r>
          </a:p>
          <a:p>
            <a:pPr lvl="0"/>
            <a:r>
              <a:rPr lang="en-US" dirty="0" smtClean="0"/>
              <a:t>gain a better understanding of course content </a:t>
            </a:r>
          </a:p>
          <a:p>
            <a:pPr lvl="0"/>
            <a:r>
              <a:rPr lang="en-US" dirty="0" smtClean="0"/>
              <a:t>understand and deal with the complexity of the practice as well as theory of course content when experienced within a real-world setting </a:t>
            </a:r>
          </a:p>
          <a:p>
            <a:pPr lvl="0"/>
            <a:r>
              <a:rPr lang="en-US" dirty="0" smtClean="0"/>
              <a:t>to enhance a greater sense of civic responsibility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Project – Victory Garden</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normAutofit fontScale="62500" lnSpcReduction="20000"/>
          </a:bodyPr>
          <a:lstStyle/>
          <a:p>
            <a:pPr algn="ctr">
              <a:buNone/>
            </a:pPr>
            <a:r>
              <a:rPr lang="en-US" sz="4000" b="1" dirty="0" smtClean="0"/>
              <a:t>Planted vegetable garden for Veterans Administration Home</a:t>
            </a:r>
          </a:p>
          <a:p>
            <a:pPr algn="ctr">
              <a:buNone/>
            </a:pPr>
            <a:endParaRPr lang="en-US" sz="4000" dirty="0" smtClean="0"/>
          </a:p>
          <a:p>
            <a:r>
              <a:rPr lang="en-US" sz="4500" dirty="0" smtClean="0"/>
              <a:t>Students researched roles, scope and mission of agency</a:t>
            </a:r>
          </a:p>
          <a:p>
            <a:r>
              <a:rPr lang="en-US" sz="4500" dirty="0" smtClean="0"/>
              <a:t>Students volunteered for a minimum of 10 hours </a:t>
            </a:r>
          </a:p>
          <a:p>
            <a:r>
              <a:rPr lang="en-US" sz="4500" dirty="0" smtClean="0"/>
              <a:t>Instructor and community partner designed activities</a:t>
            </a:r>
          </a:p>
          <a:p>
            <a:r>
              <a:rPr lang="en-US" sz="4500" dirty="0" smtClean="0"/>
              <a:t>Projects were performed by student group (in other projects, individual participation)</a:t>
            </a:r>
          </a:p>
          <a:p>
            <a:r>
              <a:rPr lang="en-US" sz="4500" dirty="0" smtClean="0"/>
              <a:t>Students kept service logs </a:t>
            </a:r>
          </a:p>
          <a:p>
            <a:r>
              <a:rPr lang="en-US" sz="4500" dirty="0" smtClean="0"/>
              <a:t>Students wrote reflection papers at the end of the project</a:t>
            </a:r>
          </a:p>
          <a:p>
            <a:pPr algn="ct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Project Requirements &amp; Skills Applied</a:t>
            </a:r>
            <a:endParaRPr lang="en-US" dirty="0"/>
          </a:p>
        </p:txBody>
      </p:sp>
      <p:sp>
        <p:nvSpPr>
          <p:cNvPr id="3" name="Content Placeholder 2"/>
          <p:cNvSpPr>
            <a:spLocks noGrp="1"/>
          </p:cNvSpPr>
          <p:nvPr>
            <p:ph idx="1"/>
          </p:nvPr>
        </p:nvSpPr>
        <p:spPr/>
        <p:txBody>
          <a:bodyPr>
            <a:normAutofit fontScale="85000" lnSpcReduction="10000"/>
          </a:bodyPr>
          <a:lstStyle/>
          <a:p>
            <a:r>
              <a:rPr lang="en-US" sz="3300" dirty="0" smtClean="0"/>
              <a:t>Work with patients with health issues </a:t>
            </a:r>
            <a:r>
              <a:rPr lang="en-US" sz="3300" dirty="0" smtClean="0">
                <a:solidFill>
                  <a:srgbClr val="FF0000"/>
                </a:solidFill>
              </a:rPr>
              <a:t>(Application)</a:t>
            </a:r>
          </a:p>
          <a:p>
            <a:r>
              <a:rPr lang="en-US" sz="3300" dirty="0" smtClean="0"/>
              <a:t>Plan the garden layout with help VA residents </a:t>
            </a:r>
            <a:r>
              <a:rPr lang="en-US" sz="3300" dirty="0" smtClean="0">
                <a:solidFill>
                  <a:srgbClr val="FF0000"/>
                </a:solidFill>
              </a:rPr>
              <a:t>(Synthesis – collation and creating</a:t>
            </a:r>
            <a:r>
              <a:rPr lang="en-US" sz="3300" dirty="0" smtClean="0"/>
              <a:t>)</a:t>
            </a:r>
          </a:p>
          <a:p>
            <a:r>
              <a:rPr lang="en-US" sz="3300" dirty="0" smtClean="0"/>
              <a:t>Work with VA residents to plant the garden at their VA Residence </a:t>
            </a:r>
            <a:r>
              <a:rPr lang="en-US" sz="3300" dirty="0" smtClean="0">
                <a:solidFill>
                  <a:srgbClr val="FF0000"/>
                </a:solidFill>
              </a:rPr>
              <a:t>(Application -- working with health-related motor skills issues in context of real-world issues)</a:t>
            </a:r>
          </a:p>
          <a:p>
            <a:pPr lvl="0"/>
            <a:r>
              <a:rPr lang="en-US" sz="3300" dirty="0" smtClean="0"/>
              <a:t>Practice skills of patient handling </a:t>
            </a:r>
            <a:r>
              <a:rPr lang="en-US" sz="3300" dirty="0" smtClean="0">
                <a:solidFill>
                  <a:srgbClr val="FF0000"/>
                </a:solidFill>
              </a:rPr>
              <a:t>(Analysis --health-related disabilities; Evaluation of proper procedure)</a:t>
            </a:r>
          </a:p>
          <a:p>
            <a:r>
              <a:rPr lang="en-US" sz="3300" dirty="0" smtClean="0"/>
              <a:t>Write reflection paper at end of project </a:t>
            </a:r>
            <a:r>
              <a:rPr lang="en-US" sz="3300" dirty="0" smtClean="0">
                <a:solidFill>
                  <a:srgbClr val="FF0000"/>
                </a:solidFill>
              </a:rPr>
              <a:t>(Evaluation)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Presentation Objectives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dirty="0" smtClean="0"/>
              <a:t>Describe pedagogical </a:t>
            </a:r>
            <a:r>
              <a:rPr lang="en-US" dirty="0"/>
              <a:t>designs for community-based writing and health-related </a:t>
            </a:r>
            <a:r>
              <a:rPr lang="en-US" dirty="0" smtClean="0"/>
              <a:t>S-L projects</a:t>
            </a:r>
          </a:p>
          <a:p>
            <a:endParaRPr lang="en-US" dirty="0" smtClean="0"/>
          </a:p>
          <a:p>
            <a:r>
              <a:rPr lang="en-US" dirty="0" smtClean="0"/>
              <a:t>Discuss goals </a:t>
            </a:r>
            <a:r>
              <a:rPr lang="en-US" dirty="0"/>
              <a:t>and outcomes for scholarship and </a:t>
            </a:r>
            <a:r>
              <a:rPr lang="en-US" dirty="0" smtClean="0"/>
              <a:t>service</a:t>
            </a:r>
          </a:p>
          <a:p>
            <a:endParaRPr lang="en-US" dirty="0" smtClean="0"/>
          </a:p>
          <a:p>
            <a:r>
              <a:rPr lang="en-US" dirty="0" smtClean="0"/>
              <a:t>Examine </a:t>
            </a:r>
            <a:r>
              <a:rPr lang="en-US" dirty="0"/>
              <a:t>the potential for higher scholarly inquiry and </a:t>
            </a:r>
            <a:r>
              <a:rPr lang="en-US" dirty="0" smtClean="0"/>
              <a:t>application in S-L work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288" y="5105400"/>
            <a:ext cx="5486400" cy="685800"/>
          </a:xfrm>
        </p:spPr>
        <p:txBody>
          <a:bodyPr>
            <a:normAutofit/>
          </a:bodyPr>
          <a:lstStyle/>
          <a:p>
            <a:pPr algn="ctr"/>
            <a:r>
              <a:rPr lang="en-US" sz="2400" dirty="0" smtClean="0"/>
              <a:t>Students Preparing Garden Area</a:t>
            </a:r>
            <a:endParaRPr lang="en-US" sz="2400" dirty="0"/>
          </a:p>
        </p:txBody>
      </p:sp>
      <p:pic>
        <p:nvPicPr>
          <p:cNvPr id="5" name="Picture 2" descr="D:\SNC12033.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6604" b="6604"/>
          <a:stretch>
            <a:fillRect/>
          </a:stretch>
        </p:blipFill>
        <p:spPr bwMode="auto">
          <a:xfrm>
            <a:off x="1371600" y="685800"/>
            <a:ext cx="6400800"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46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Student Outcomes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lvl="0"/>
            <a:r>
              <a:rPr lang="en-US" dirty="0" smtClean="0"/>
              <a:t>Recognition of need to continue to volunteer  </a:t>
            </a:r>
          </a:p>
          <a:p>
            <a:pPr lvl="0"/>
            <a:r>
              <a:rPr lang="en-US" dirty="0" smtClean="0"/>
              <a:t>Recommendation that every college student should do service-learning </a:t>
            </a:r>
          </a:p>
          <a:p>
            <a:pPr lvl="0"/>
            <a:r>
              <a:rPr lang="en-US" dirty="0" smtClean="0"/>
              <a:t>Indication that helping others and giving back brought a feeling of pride</a:t>
            </a:r>
          </a:p>
          <a:p>
            <a:pPr lvl="0"/>
            <a:r>
              <a:rPr lang="en-US" dirty="0" smtClean="0"/>
              <a:t>Feeling of accomplishment, fulfillment, and deeper appreciation for real-life learning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Student Outcomes Cont’d</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pPr lvl="0"/>
            <a:r>
              <a:rPr lang="en-US" dirty="0" smtClean="0"/>
              <a:t>Practice of higher-level skills of analysis and practice of course material made possible by a real-world context</a:t>
            </a:r>
          </a:p>
          <a:p>
            <a:pPr lvl="0"/>
            <a:r>
              <a:rPr lang="en-US" dirty="0" smtClean="0"/>
              <a:t>Professional conduct</a:t>
            </a:r>
          </a:p>
          <a:p>
            <a:pPr lvl="0"/>
            <a:r>
              <a:rPr lang="en-US" dirty="0" smtClean="0"/>
              <a:t>Enhancement of civic engagement and realization that they can influence a life and make a difference in their community</a:t>
            </a:r>
          </a:p>
          <a:p>
            <a:pPr lvl="0"/>
            <a:r>
              <a:rPr lang="en-US" dirty="0" smtClean="0"/>
              <a:t>Experience working with populations of people different from themselves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029200"/>
            <a:ext cx="5486400" cy="304800"/>
          </a:xfrm>
        </p:spPr>
        <p:txBody>
          <a:bodyPr>
            <a:normAutofit fontScale="90000"/>
          </a:bodyPr>
          <a:lstStyle/>
          <a:p>
            <a:r>
              <a:rPr lang="en-US" dirty="0" smtClean="0"/>
              <a:t>       S</a:t>
            </a:r>
            <a:r>
              <a:rPr lang="en-US" sz="2200" dirty="0" smtClean="0"/>
              <a:t>tudents Working Together Planting Garden</a:t>
            </a:r>
            <a:endParaRPr lang="en-US" sz="2200" dirty="0"/>
          </a:p>
        </p:txBody>
      </p:sp>
      <p:pic>
        <p:nvPicPr>
          <p:cNvPr id="7" name="Picture 2" descr="D:\SNC12059.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327" r="1327"/>
          <a:stretch>
            <a:fillRect/>
          </a:stretch>
        </p:blipFill>
        <p:spPr bwMode="auto">
          <a:xfrm>
            <a:off x="1676400" y="457200"/>
            <a:ext cx="5486400"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47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Community Outcomes </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85000" lnSpcReduction="10000"/>
          </a:bodyPr>
          <a:lstStyle/>
          <a:p>
            <a:pPr lvl="0">
              <a:buNone/>
            </a:pPr>
            <a:endParaRPr lang="en-US" b="1" dirty="0" smtClean="0"/>
          </a:p>
          <a:p>
            <a:pPr lvl="0"/>
            <a:r>
              <a:rPr lang="en-US" sz="3800" dirty="0" smtClean="0"/>
              <a:t>Documentation needs served at no cost</a:t>
            </a:r>
          </a:p>
          <a:p>
            <a:pPr lvl="0"/>
            <a:r>
              <a:rPr lang="en-US" sz="3800" dirty="0" smtClean="0"/>
              <a:t>Relationship community and local university</a:t>
            </a:r>
          </a:p>
          <a:p>
            <a:pPr lvl="0"/>
            <a:r>
              <a:rPr lang="en-US" sz="3800" dirty="0" smtClean="0"/>
              <a:t>Opportunities for local professionals to teach local students about the organization </a:t>
            </a:r>
          </a:p>
          <a:p>
            <a:pPr lvl="0"/>
            <a:r>
              <a:rPr lang="en-US" sz="3800" dirty="0" smtClean="0"/>
              <a:t>Introduction to potential hires </a:t>
            </a:r>
          </a:p>
          <a:p>
            <a:pPr lvl="0"/>
            <a:r>
              <a:rPr lang="en-US" sz="3800" dirty="0" smtClean="0"/>
              <a:t>Exposure of the organization’s work to more people, thus potential increase of volunteers and funding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Community Outcomes Cont’d </a:t>
            </a:r>
            <a:endParaRPr lang="en-US" dirty="0"/>
          </a:p>
        </p:txBody>
      </p:sp>
      <p:sp>
        <p:nvSpPr>
          <p:cNvPr id="3" name="Content Placeholder 2"/>
          <p:cNvSpPr>
            <a:spLocks noGrp="1"/>
          </p:cNvSpPr>
          <p:nvPr>
            <p:ph idx="1"/>
          </p:nvPr>
        </p:nvSpPr>
        <p:spPr/>
        <p:txBody>
          <a:bodyPr>
            <a:normAutofit fontScale="92500" lnSpcReduction="10000"/>
          </a:bodyPr>
          <a:lstStyle/>
          <a:p>
            <a:pPr lvl="0">
              <a:buNone/>
            </a:pPr>
            <a:endParaRPr lang="en-US" dirty="0" smtClean="0"/>
          </a:p>
          <a:p>
            <a:pPr lvl="0"/>
            <a:r>
              <a:rPr lang="en-US" dirty="0" smtClean="0"/>
              <a:t>New and refreshing ideas from students </a:t>
            </a:r>
          </a:p>
          <a:p>
            <a:pPr lvl="0"/>
            <a:r>
              <a:rPr lang="en-US" dirty="0" smtClean="0"/>
              <a:t>Positive image of young men and women in their community</a:t>
            </a:r>
          </a:p>
          <a:p>
            <a:pPr lvl="0"/>
            <a:r>
              <a:rPr lang="en-US" dirty="0" smtClean="0"/>
              <a:t>Technology skills of the students </a:t>
            </a:r>
          </a:p>
          <a:p>
            <a:pPr lvl="0"/>
            <a:r>
              <a:rPr lang="en-US" dirty="0" smtClean="0"/>
              <a:t>Opportunity to build a relationship with the university </a:t>
            </a:r>
          </a:p>
          <a:p>
            <a:pPr lvl="0"/>
            <a:r>
              <a:rPr lang="en-US" dirty="0" smtClean="0"/>
              <a:t>Willingness of students to help out in the community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D:\SNC12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24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Looking Ahead</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Partnering with local agencies/organizations for grants</a:t>
            </a:r>
          </a:p>
          <a:p>
            <a:r>
              <a:rPr lang="en-US" dirty="0" smtClean="0"/>
              <a:t>Involving graduate students in service-learning</a:t>
            </a:r>
          </a:p>
          <a:p>
            <a:r>
              <a:rPr lang="en-US" dirty="0" smtClean="0"/>
              <a:t>“Fishing with the Veterans” --future Veterans Home projects </a:t>
            </a:r>
          </a:p>
          <a:p>
            <a:r>
              <a:rPr lang="en-US" dirty="0" smtClean="0"/>
              <a:t>Producing health-related brochure for placement in community health clinics</a:t>
            </a:r>
          </a:p>
          <a:p>
            <a:r>
              <a:rPr lang="en-US" dirty="0" smtClean="0"/>
              <a:t>Collaborating, professional writing &amp; health studies, on the design and editing of brochures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Sources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Bowden, M. and Scott, J.B. (2003). </a:t>
            </a:r>
            <a:r>
              <a:rPr lang="en-US" i="1" dirty="0" smtClean="0"/>
              <a:t>Service-Learning in Technical and Professional Communication. </a:t>
            </a:r>
            <a:r>
              <a:rPr lang="en-US" dirty="0" smtClean="0"/>
              <a:t>The Allyn and Bacon Series in Technical Communication. NewYork: Longman. </a:t>
            </a:r>
          </a:p>
          <a:p>
            <a:pPr>
              <a:buNone/>
            </a:pPr>
            <a:r>
              <a:rPr lang="en-US" dirty="0" smtClean="0"/>
              <a:t>Colby, A., Ehrlich, T., Beaumont, E., &amp; Stephens, J. (2003). </a:t>
            </a:r>
            <a:r>
              <a:rPr lang="en-US" i="1" dirty="0" smtClean="0"/>
              <a:t>Educating Citizens:Preparing America’s Undergraduates For lives of Moral and Civic</a:t>
            </a:r>
            <a:r>
              <a:rPr lang="en-US" dirty="0" smtClean="0"/>
              <a:t> </a:t>
            </a:r>
            <a:r>
              <a:rPr lang="en-US" i="1" dirty="0" smtClean="0"/>
              <a:t>Responsibility.</a:t>
            </a:r>
            <a:r>
              <a:rPr lang="en-US" dirty="0" smtClean="0"/>
              <a:t> San Francisco: Jossey-Bass.</a:t>
            </a:r>
          </a:p>
          <a:p>
            <a:pPr>
              <a:buNone/>
            </a:pPr>
            <a:r>
              <a:rPr lang="en-US" dirty="0" smtClean="0"/>
              <a:t>Eyler, J. &amp; Giles, D. (1999). </a:t>
            </a:r>
            <a:r>
              <a:rPr lang="en-US" i="1" dirty="0" smtClean="0"/>
              <a:t>Where’s the Service in Service-Learning?</a:t>
            </a:r>
            <a:r>
              <a:rPr lang="en-US" dirty="0" smtClean="0"/>
              <a:t> San Francisco: Jossey-Bass.</a:t>
            </a:r>
          </a:p>
          <a:p>
            <a:pPr>
              <a:buNone/>
            </a:pPr>
            <a:r>
              <a:rPr lang="en-US" dirty="0" smtClean="0"/>
              <a:t>Higher order thinking. Retrieved April 10, 2012 from http://www.cant-think.com/HigherOrderThinkingSkills.html</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752600" y="1143000"/>
            <a:ext cx="55626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36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Higher Level Thinking Skills of S-L</a:t>
            </a:r>
            <a:endParaRPr lang="en-US" sz="36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nvGraphicFramePr>
        <p:xfrm>
          <a:off x="1066800" y="1295401"/>
          <a:ext cx="6096000" cy="5029199"/>
        </p:xfrm>
        <a:graphic>
          <a:graphicData uri="http://schemas.openxmlformats.org/drawingml/2006/table">
            <a:tbl>
              <a:tblPr/>
              <a:tblGrid>
                <a:gridCol w="3048000"/>
                <a:gridCol w="3048000"/>
              </a:tblGrid>
              <a:tr h="1335881">
                <a:tc>
                  <a:txBody>
                    <a:bodyPr/>
                    <a:lstStyle/>
                    <a:p>
                      <a:r>
                        <a:rPr lang="en-US" sz="2000" b="1" dirty="0" smtClean="0">
                          <a:solidFill>
                            <a:schemeClr val="tx1"/>
                          </a:solidFill>
                        </a:rPr>
                        <a:t>Application:</a:t>
                      </a:r>
                      <a:endParaRPr lang="en-US" sz="2000" dirty="0">
                        <a:solidFill>
                          <a:schemeClr val="tx1"/>
                        </a:solidFill>
                      </a:endParaRPr>
                    </a:p>
                  </a:txBody>
                  <a:tcPr anchor="ctr">
                    <a:lnL>
                      <a:noFill/>
                    </a:lnL>
                    <a:lnR>
                      <a:noFill/>
                    </a:lnR>
                    <a:lnT>
                      <a:noFill/>
                    </a:lnT>
                    <a:lnB>
                      <a:noFill/>
                    </a:lnB>
                  </a:tcPr>
                </a:tc>
                <a:tc>
                  <a:txBody>
                    <a:bodyPr/>
                    <a:lstStyle/>
                    <a:p>
                      <a:endParaRPr lang="en-US" sz="2000" dirty="0" smtClean="0">
                        <a:solidFill>
                          <a:schemeClr val="tx1"/>
                        </a:solidFill>
                      </a:endParaRPr>
                    </a:p>
                    <a:p>
                      <a:r>
                        <a:rPr lang="en-US" sz="2000" dirty="0" smtClean="0">
                          <a:solidFill>
                            <a:schemeClr val="tx1"/>
                          </a:solidFill>
                        </a:rPr>
                        <a:t>Extract </a:t>
                      </a:r>
                      <a:r>
                        <a:rPr lang="en-US" sz="2000" dirty="0">
                          <a:solidFill>
                            <a:schemeClr val="tx1"/>
                          </a:solidFill>
                        </a:rPr>
                        <a:t>and transfer this </a:t>
                      </a:r>
                      <a:r>
                        <a:rPr lang="en-US" sz="2000" dirty="0" smtClean="0">
                          <a:solidFill>
                            <a:schemeClr val="tx1"/>
                          </a:solidFill>
                        </a:rPr>
                        <a:t>knowledge</a:t>
                      </a:r>
                    </a:p>
                  </a:txBody>
                  <a:tcPr anchor="ctr">
                    <a:lnL>
                      <a:noFill/>
                    </a:lnL>
                    <a:lnR>
                      <a:noFill/>
                    </a:lnR>
                    <a:lnT>
                      <a:noFill/>
                    </a:lnT>
                    <a:lnB>
                      <a:noFill/>
                    </a:lnB>
                  </a:tcPr>
                </a:tc>
              </a:tr>
              <a:tr h="1335881">
                <a:tc>
                  <a:txBody>
                    <a:bodyPr/>
                    <a:lstStyle/>
                    <a:p>
                      <a:r>
                        <a:rPr lang="en-US" sz="2000" b="1" dirty="0">
                          <a:solidFill>
                            <a:schemeClr val="tx1"/>
                          </a:solidFill>
                        </a:rPr>
                        <a:t>Analysis: </a:t>
                      </a:r>
                      <a:endParaRPr lang="en-US" sz="2000" dirty="0">
                        <a:solidFill>
                          <a:schemeClr val="tx1"/>
                        </a:solidFill>
                      </a:endParaRPr>
                    </a:p>
                  </a:txBody>
                  <a:tcPr anchor="ctr">
                    <a:lnL>
                      <a:noFill/>
                    </a:lnL>
                    <a:lnR>
                      <a:noFill/>
                    </a:lnR>
                    <a:lnT>
                      <a:noFill/>
                    </a:lnT>
                    <a:lnB>
                      <a:noFill/>
                    </a:lnB>
                  </a:tcPr>
                </a:tc>
                <a:tc>
                  <a:txBody>
                    <a:bodyPr/>
                    <a:lstStyle/>
                    <a:p>
                      <a:r>
                        <a:rPr lang="en-US" sz="2000" dirty="0" smtClean="0">
                          <a:solidFill>
                            <a:schemeClr val="tx1"/>
                          </a:solidFill>
                        </a:rPr>
                        <a:t>Categorize</a:t>
                      </a:r>
                      <a:r>
                        <a:rPr lang="en-US" sz="2000" dirty="0">
                          <a:solidFill>
                            <a:schemeClr val="tx1"/>
                          </a:solidFill>
                        </a:rPr>
                        <a:t>, characterize, compare and </a:t>
                      </a:r>
                      <a:r>
                        <a:rPr lang="en-US" sz="2000" dirty="0" smtClean="0">
                          <a:solidFill>
                            <a:schemeClr val="tx1"/>
                          </a:solidFill>
                        </a:rPr>
                        <a:t>contrast</a:t>
                      </a:r>
                      <a:endParaRPr lang="en-US" sz="2000" dirty="0">
                        <a:solidFill>
                          <a:schemeClr val="tx1"/>
                        </a:solidFill>
                      </a:endParaRPr>
                    </a:p>
                  </a:txBody>
                  <a:tcPr anchor="ctr">
                    <a:lnL>
                      <a:noFill/>
                    </a:lnL>
                    <a:lnR>
                      <a:noFill/>
                    </a:lnR>
                    <a:lnT>
                      <a:noFill/>
                    </a:lnT>
                    <a:lnB>
                      <a:noFill/>
                    </a:lnB>
                  </a:tcPr>
                </a:tc>
              </a:tr>
              <a:tr h="1335881">
                <a:tc>
                  <a:txBody>
                    <a:bodyPr/>
                    <a:lstStyle/>
                    <a:p>
                      <a:r>
                        <a:rPr lang="en-US" sz="2000" b="1" dirty="0">
                          <a:solidFill>
                            <a:schemeClr val="tx1"/>
                          </a:solidFill>
                        </a:rPr>
                        <a:t>Synthesis:  </a:t>
                      </a:r>
                      <a:endParaRPr lang="en-US" sz="2000" dirty="0">
                        <a:solidFill>
                          <a:schemeClr val="tx1"/>
                        </a:solidFill>
                      </a:endParaRPr>
                    </a:p>
                  </a:txBody>
                  <a:tcPr anchor="ctr">
                    <a:lnL>
                      <a:noFill/>
                    </a:lnL>
                    <a:lnR>
                      <a:noFill/>
                    </a:lnR>
                    <a:lnT>
                      <a:noFill/>
                    </a:lnT>
                    <a:lnB>
                      <a:noFill/>
                    </a:lnB>
                  </a:tcPr>
                </a:tc>
                <a:tc>
                  <a:txBody>
                    <a:bodyPr/>
                    <a:lstStyle/>
                    <a:p>
                      <a:endParaRPr lang="en-US" sz="2000" dirty="0" smtClean="0">
                        <a:solidFill>
                          <a:schemeClr val="tx1"/>
                        </a:solidFill>
                      </a:endParaRPr>
                    </a:p>
                    <a:p>
                      <a:r>
                        <a:rPr lang="en-US" sz="2000" dirty="0" smtClean="0">
                          <a:solidFill>
                            <a:schemeClr val="tx1"/>
                          </a:solidFill>
                        </a:rPr>
                        <a:t>Collating </a:t>
                      </a:r>
                      <a:r>
                        <a:rPr lang="en-US" sz="2000" dirty="0">
                          <a:solidFill>
                            <a:schemeClr val="tx1"/>
                          </a:solidFill>
                        </a:rPr>
                        <a:t>and </a:t>
                      </a:r>
                      <a:r>
                        <a:rPr lang="en-US" sz="2000" dirty="0" smtClean="0">
                          <a:solidFill>
                            <a:schemeClr val="tx1"/>
                          </a:solidFill>
                        </a:rPr>
                        <a:t>creating</a:t>
                      </a:r>
                      <a:endParaRPr lang="en-US" sz="2000" dirty="0">
                        <a:solidFill>
                          <a:schemeClr val="tx1"/>
                        </a:solidFill>
                      </a:endParaRPr>
                    </a:p>
                  </a:txBody>
                  <a:tcPr anchor="ctr">
                    <a:lnL>
                      <a:noFill/>
                    </a:lnL>
                    <a:lnR>
                      <a:noFill/>
                    </a:lnR>
                    <a:lnT>
                      <a:noFill/>
                    </a:lnT>
                    <a:lnB>
                      <a:noFill/>
                    </a:lnB>
                  </a:tcPr>
                </a:tc>
              </a:tr>
              <a:tr h="1021556">
                <a:tc>
                  <a:txBody>
                    <a:bodyPr/>
                    <a:lstStyle/>
                    <a:p>
                      <a:r>
                        <a:rPr lang="en-US" sz="2000" b="1" dirty="0">
                          <a:solidFill>
                            <a:schemeClr val="tx1"/>
                          </a:solidFill>
                        </a:rPr>
                        <a:t>Evaluation:</a:t>
                      </a:r>
                      <a:endParaRPr lang="en-US" sz="2000" dirty="0">
                        <a:solidFill>
                          <a:schemeClr val="tx1"/>
                        </a:solidFill>
                      </a:endParaRPr>
                    </a:p>
                  </a:txBody>
                  <a:tcPr anchor="ctr">
                    <a:lnL>
                      <a:noFill/>
                    </a:lnL>
                    <a:lnR>
                      <a:noFill/>
                    </a:lnR>
                    <a:lnT>
                      <a:noFill/>
                    </a:lnT>
                    <a:lnB>
                      <a:noFill/>
                    </a:lnB>
                  </a:tcPr>
                </a:tc>
                <a:tc>
                  <a:txBody>
                    <a:bodyPr/>
                    <a:lstStyle/>
                    <a:p>
                      <a:r>
                        <a:rPr lang="en-US" sz="2000" dirty="0">
                          <a:solidFill>
                            <a:schemeClr val="tx1"/>
                          </a:solidFill>
                        </a:rPr>
                        <a:t>Prioritization, relevancy and </a:t>
                      </a:r>
                      <a:r>
                        <a:rPr lang="en-US" sz="2000" dirty="0" smtClean="0">
                          <a:solidFill>
                            <a:schemeClr val="tx1"/>
                          </a:solidFill>
                        </a:rPr>
                        <a:t>judgment</a:t>
                      </a:r>
                      <a:endParaRPr lang="en-US" sz="2000" dirty="0">
                        <a:solidFill>
                          <a:schemeClr val="tx1"/>
                        </a:solidFill>
                      </a:endParaRPr>
                    </a:p>
                  </a:txBody>
                  <a:tcPr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04800"/>
            <a:ext cx="7772400" cy="838200"/>
          </a:xfrm>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Our Goals in S-L Projects</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5" name="Rectangle 4"/>
          <p:cNvSpPr/>
          <p:nvPr/>
        </p:nvSpPr>
        <p:spPr>
          <a:xfrm>
            <a:off x="685800" y="1219200"/>
            <a:ext cx="8001000" cy="4893647"/>
          </a:xfrm>
          <a:prstGeom prst="rect">
            <a:avLst/>
          </a:prstGeom>
        </p:spPr>
        <p:txBody>
          <a:bodyPr wrap="square">
            <a:spAutoFit/>
          </a:bodyPr>
          <a:lstStyle/>
          <a:p>
            <a:pPr lvl="0">
              <a:buFont typeface="Wingdings" pitchFamily="2" charset="2"/>
              <a:buChar char="Ø"/>
            </a:pPr>
            <a:r>
              <a:rPr lang="en-US" sz="2400" b="1" dirty="0" smtClean="0"/>
              <a:t>Analysis</a:t>
            </a:r>
            <a:r>
              <a:rPr lang="en-US" sz="2400" dirty="0" smtClean="0"/>
              <a:t> </a:t>
            </a:r>
            <a:r>
              <a:rPr lang="en-US" sz="2400" dirty="0"/>
              <a:t>of civic and community problems </a:t>
            </a:r>
            <a:endParaRPr lang="en-US" sz="2400" dirty="0" smtClean="0"/>
          </a:p>
          <a:p>
            <a:pPr lvl="0">
              <a:buFont typeface="Wingdings" pitchFamily="2" charset="2"/>
              <a:buChar char="Ø"/>
            </a:pPr>
            <a:endParaRPr lang="en-US" sz="2400" dirty="0"/>
          </a:p>
          <a:p>
            <a:pPr lvl="0">
              <a:buFont typeface="Wingdings" pitchFamily="2" charset="2"/>
              <a:buChar char="Ø"/>
            </a:pPr>
            <a:r>
              <a:rPr lang="en-US" sz="2400" b="1" dirty="0" smtClean="0"/>
              <a:t>Application</a:t>
            </a:r>
            <a:r>
              <a:rPr lang="en-US" sz="2400" dirty="0" smtClean="0"/>
              <a:t> </a:t>
            </a:r>
            <a:r>
              <a:rPr lang="en-US" sz="2400" dirty="0"/>
              <a:t>of higher-level skill sets to real-world situations </a:t>
            </a:r>
            <a:r>
              <a:rPr lang="en-US" sz="2400" dirty="0" smtClean="0"/>
              <a:t>(made </a:t>
            </a:r>
            <a:r>
              <a:rPr lang="en-US" sz="2400" dirty="0"/>
              <a:t>complex by virtue of their </a:t>
            </a:r>
            <a:r>
              <a:rPr lang="en-US" sz="2400" dirty="0" smtClean="0"/>
              <a:t>being real)</a:t>
            </a:r>
          </a:p>
          <a:p>
            <a:pPr lvl="0">
              <a:buFont typeface="Wingdings" pitchFamily="2" charset="2"/>
              <a:buChar char="Ø"/>
            </a:pPr>
            <a:endParaRPr lang="en-US" sz="2400" dirty="0"/>
          </a:p>
          <a:p>
            <a:pPr lvl="0">
              <a:buFont typeface="Wingdings" pitchFamily="2" charset="2"/>
              <a:buChar char="Ø"/>
            </a:pPr>
            <a:r>
              <a:rPr lang="en-US" sz="2400" dirty="0"/>
              <a:t>P</a:t>
            </a:r>
            <a:r>
              <a:rPr lang="en-US" sz="2400" dirty="0" smtClean="0"/>
              <a:t>rofessional document </a:t>
            </a:r>
            <a:r>
              <a:rPr lang="en-US" sz="2400" b="1" dirty="0" smtClean="0"/>
              <a:t>production</a:t>
            </a:r>
            <a:r>
              <a:rPr lang="en-US" sz="2400" dirty="0" smtClean="0"/>
              <a:t> &amp; communication</a:t>
            </a:r>
          </a:p>
          <a:p>
            <a:pPr lvl="0">
              <a:buFont typeface="Wingdings" pitchFamily="2" charset="2"/>
              <a:buChar char="Ø"/>
            </a:pPr>
            <a:endParaRPr lang="en-US" sz="2400" dirty="0"/>
          </a:p>
          <a:p>
            <a:pPr lvl="0">
              <a:buFont typeface="Wingdings" pitchFamily="2" charset="2"/>
              <a:buChar char="Ø"/>
            </a:pPr>
            <a:r>
              <a:rPr lang="en-US" sz="2400" dirty="0" smtClean="0"/>
              <a:t>Critical </a:t>
            </a:r>
            <a:r>
              <a:rPr lang="en-US" sz="2400" dirty="0"/>
              <a:t>reflection </a:t>
            </a:r>
            <a:r>
              <a:rPr lang="en-US" sz="2400" dirty="0" smtClean="0"/>
              <a:t>&amp; </a:t>
            </a:r>
            <a:r>
              <a:rPr lang="en-US" sz="2400" b="1" dirty="0" smtClean="0"/>
              <a:t>evaluation</a:t>
            </a:r>
            <a:r>
              <a:rPr lang="en-US" sz="2400" dirty="0" smtClean="0"/>
              <a:t> of </a:t>
            </a:r>
            <a:r>
              <a:rPr lang="en-US" sz="2400" dirty="0"/>
              <a:t>community problems and </a:t>
            </a:r>
            <a:r>
              <a:rPr lang="en-US" sz="2400" dirty="0" smtClean="0"/>
              <a:t>civic </a:t>
            </a:r>
            <a:r>
              <a:rPr lang="en-US" sz="2400" dirty="0"/>
              <a:t>responsibility </a:t>
            </a:r>
            <a:endParaRPr lang="en-US" sz="2400" dirty="0" smtClean="0"/>
          </a:p>
          <a:p>
            <a:pPr lvl="0">
              <a:buFont typeface="Wingdings" pitchFamily="2" charset="2"/>
              <a:buChar char="Ø"/>
            </a:pPr>
            <a:endParaRPr lang="en-US" sz="2400" dirty="0"/>
          </a:p>
          <a:p>
            <a:pPr lvl="0">
              <a:buFont typeface="Wingdings" pitchFamily="2" charset="2"/>
              <a:buChar char="Ø"/>
            </a:pPr>
            <a:r>
              <a:rPr lang="en-US" sz="2400" dirty="0"/>
              <a:t>P</a:t>
            </a:r>
            <a:r>
              <a:rPr lang="en-US" sz="2400" dirty="0" smtClean="0"/>
              <a:t>articipation with community (</a:t>
            </a:r>
            <a:r>
              <a:rPr lang="en-US" sz="2400" b="1" dirty="0" smtClean="0"/>
              <a:t>synthesize skills &amp; action</a:t>
            </a:r>
            <a:r>
              <a:rPr lang="en-US" sz="2400" dirty="0" smtClean="0"/>
              <a:t>)</a:t>
            </a:r>
          </a:p>
          <a:p>
            <a:pPr lvl="0">
              <a:buFont typeface="Wingdings" pitchFamily="2" charset="2"/>
              <a:buChar char="Ø"/>
            </a:pPr>
            <a:endParaRPr lang="en-US" sz="2400" dirty="0"/>
          </a:p>
          <a:p>
            <a:pPr lvl="0">
              <a:buFont typeface="Wingdings" pitchFamily="2" charset="2"/>
              <a:buChar char="Ø"/>
            </a:pPr>
            <a:r>
              <a:rPr lang="en-US" sz="2400" dirty="0" smtClean="0"/>
              <a:t>Opportunity </a:t>
            </a:r>
            <a:r>
              <a:rPr lang="en-US" sz="2400" dirty="0"/>
              <a:t>for </a:t>
            </a:r>
            <a:r>
              <a:rPr lang="en-US" sz="2400" b="1" dirty="0"/>
              <a:t>another source of learning </a:t>
            </a:r>
            <a:r>
              <a:rPr lang="en-US" sz="2400" dirty="0"/>
              <a:t>from </a:t>
            </a:r>
            <a:r>
              <a:rPr lang="en-US" sz="2400" dirty="0" smtClean="0"/>
              <a:t>community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57200" y="1600200"/>
            <a:ext cx="8229600" cy="4953000"/>
          </a:xfrm>
        </p:spPr>
        <p:txBody>
          <a:bodyPr>
            <a:noAutofit/>
          </a:bodyPr>
          <a:lstStyle/>
          <a:p>
            <a:r>
              <a:rPr lang="en-US" sz="2800" dirty="0" smtClean="0"/>
              <a:t>a predictor of increased leadership skills </a:t>
            </a:r>
          </a:p>
          <a:p>
            <a:endParaRPr lang="en-US" sz="2800" dirty="0" smtClean="0"/>
          </a:p>
          <a:p>
            <a:r>
              <a:rPr lang="en-US" sz="2800" dirty="0" smtClean="0"/>
              <a:t>a signifier of personal efficacy, of “greater</a:t>
            </a:r>
          </a:p>
          <a:p>
            <a:pPr>
              <a:buNone/>
            </a:pPr>
            <a:r>
              <a:rPr lang="en-US" sz="2800" dirty="0" smtClean="0"/>
              <a:t>self-knowledge, spiritual growth, and finding </a:t>
            </a:r>
          </a:p>
          <a:p>
            <a:pPr>
              <a:buNone/>
            </a:pPr>
            <a:r>
              <a:rPr lang="en-US" sz="2800" dirty="0" smtClean="0"/>
              <a:t>reward in helping others”</a:t>
            </a:r>
          </a:p>
          <a:p>
            <a:endParaRPr lang="en-US" sz="2800" dirty="0" smtClean="0"/>
          </a:p>
          <a:p>
            <a:r>
              <a:rPr lang="en-US" sz="2800" dirty="0" smtClean="0"/>
              <a:t>a predictor of feeling connected to the </a:t>
            </a:r>
          </a:p>
          <a:p>
            <a:pPr>
              <a:buNone/>
            </a:pPr>
            <a:r>
              <a:rPr lang="en-US" sz="2800" dirty="0" smtClean="0"/>
              <a:t>community, peers and teachers </a:t>
            </a:r>
          </a:p>
          <a:p>
            <a:endParaRPr lang="en-US" sz="2000" dirty="0" smtClean="0"/>
          </a:p>
          <a:p>
            <a:pPr>
              <a:buNone/>
            </a:pPr>
            <a:endParaRPr lang="en-US" sz="1400" dirty="0" smtClean="0"/>
          </a:p>
          <a:p>
            <a:pPr>
              <a:buNone/>
            </a:pPr>
            <a:r>
              <a:rPr lang="en-US" sz="1400" dirty="0" smtClean="0"/>
              <a:t>Eyler, J. &amp; Giles, D. (1999). </a:t>
            </a:r>
            <a:r>
              <a:rPr lang="en-US" sz="1400" i="1" dirty="0" smtClean="0"/>
              <a:t>Where’s the Service in Service-Learning?</a:t>
            </a:r>
            <a:r>
              <a:rPr lang="en-US" sz="1400" dirty="0" smtClean="0"/>
              <a:t> San Francisco: Jossey-Bass, pp. 55-56</a:t>
            </a:r>
          </a:p>
          <a:p>
            <a:endParaRPr lang="en-US" sz="2000" dirty="0"/>
          </a:p>
        </p:txBody>
      </p:sp>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S-L Benefits</a:t>
            </a:r>
            <a:b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br>
            <a:r>
              <a:rPr lang="en-US" sz="36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Service-learning is ….</a:t>
            </a:r>
            <a:endParaRPr lang="en-US" sz="36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pic>
        <p:nvPicPr>
          <p:cNvPr id="4" name="Picture 2" descr="H:\TWgrouppics\HPIM0183[1]_TW_groupKasi.JPG"/>
          <p:cNvPicPr>
            <a:picLocks noChangeAspect="1" noChangeArrowheads="1"/>
          </p:cNvPicPr>
          <p:nvPr/>
        </p:nvPicPr>
        <p:blipFill>
          <a:blip r:embed="rId2" cstate="print"/>
          <a:srcRect/>
          <a:stretch>
            <a:fillRect/>
          </a:stretch>
        </p:blipFill>
        <p:spPr>
          <a:xfrm>
            <a:off x="5943600" y="3657600"/>
            <a:ext cx="2979576" cy="24082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S-L students say that…</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smtClean="0"/>
              <a:t>they learn more and are more motivated in service-learning classes than in regular classes</a:t>
            </a:r>
          </a:p>
          <a:p>
            <a:endParaRPr lang="en-US" dirty="0" smtClean="0"/>
          </a:p>
          <a:p>
            <a:r>
              <a:rPr lang="en-US" dirty="0" smtClean="0"/>
              <a:t>they remember and can use the material they learn in the community context</a:t>
            </a:r>
          </a:p>
          <a:p>
            <a:endParaRPr lang="en-US" dirty="0" smtClean="0"/>
          </a:p>
          <a:p>
            <a:r>
              <a:rPr lang="en-US" dirty="0" smtClean="0"/>
              <a:t>the work is powerful because it is situated in personal relationships and in doing something that makes a difference in people’s lives.  </a:t>
            </a:r>
          </a:p>
          <a:p>
            <a:endParaRPr lang="en-US" dirty="0" smtClean="0"/>
          </a:p>
          <a:p>
            <a:pPr>
              <a:buNone/>
            </a:pPr>
            <a:r>
              <a:rPr lang="en-US" sz="1900" dirty="0" smtClean="0"/>
              <a:t>Eyler, J. &amp; Giles, D. (1999). </a:t>
            </a:r>
            <a:r>
              <a:rPr lang="en-US" sz="1900" i="1" dirty="0" smtClean="0"/>
              <a:t>Where’s the Service in Service-Learning?</a:t>
            </a:r>
            <a:r>
              <a:rPr lang="en-US" sz="1900" dirty="0" smtClean="0"/>
              <a:t> San Francisco: Jossey-Bass, pp. 55-56</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In Professional Writing …</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219200"/>
            <a:ext cx="8686800" cy="5105400"/>
          </a:xfrm>
        </p:spPr>
        <p:txBody>
          <a:bodyPr>
            <a:normAutofit fontScale="25000" lnSpcReduction="20000"/>
          </a:bodyPr>
          <a:lstStyle/>
          <a:p>
            <a:r>
              <a:rPr lang="en-US" sz="11200" dirty="0" smtClean="0"/>
              <a:t>application of academic principles of technical writing </a:t>
            </a:r>
          </a:p>
          <a:p>
            <a:pPr>
              <a:buNone/>
            </a:pPr>
            <a:r>
              <a:rPr lang="en-US" sz="11200" dirty="0" smtClean="0"/>
              <a:t>to non-academic situations</a:t>
            </a:r>
          </a:p>
          <a:p>
            <a:endParaRPr lang="en-US" sz="11200" dirty="0" smtClean="0"/>
          </a:p>
          <a:p>
            <a:r>
              <a:rPr lang="en-US" sz="11200" dirty="0" smtClean="0"/>
              <a:t>management of real-world </a:t>
            </a:r>
          </a:p>
          <a:p>
            <a:pPr>
              <a:buNone/>
            </a:pPr>
            <a:r>
              <a:rPr lang="en-US" sz="11200" dirty="0" smtClean="0"/>
              <a:t>projects across time</a:t>
            </a:r>
          </a:p>
          <a:p>
            <a:endParaRPr lang="en-US" sz="11200" dirty="0" smtClean="0"/>
          </a:p>
          <a:p>
            <a:r>
              <a:rPr lang="en-US" sz="11200" dirty="0" smtClean="0"/>
              <a:t>confrontation of real-world </a:t>
            </a:r>
          </a:p>
          <a:p>
            <a:pPr>
              <a:buNone/>
            </a:pPr>
            <a:r>
              <a:rPr lang="en-US" sz="11200" dirty="0" smtClean="0"/>
              <a:t>problems</a:t>
            </a:r>
          </a:p>
          <a:p>
            <a:endParaRPr lang="en-US" sz="11200" dirty="0" smtClean="0"/>
          </a:p>
          <a:p>
            <a:r>
              <a:rPr lang="en-US" sz="11200" dirty="0" smtClean="0"/>
              <a:t>connections to professionals in the </a:t>
            </a:r>
          </a:p>
          <a:p>
            <a:pPr>
              <a:buNone/>
            </a:pPr>
            <a:r>
              <a:rPr lang="en-US" sz="11200" dirty="0" smtClean="0"/>
              <a:t>Community</a:t>
            </a:r>
          </a:p>
          <a:p>
            <a:pPr>
              <a:buNone/>
            </a:pPr>
            <a:endParaRPr lang="en-US" sz="3400" dirty="0" smtClean="0"/>
          </a:p>
          <a:p>
            <a:pPr>
              <a:buNone/>
            </a:pPr>
            <a:r>
              <a:rPr lang="en-US" sz="4200" dirty="0" smtClean="0"/>
              <a:t>Bowden, M. and Scott, J.B. (2003). </a:t>
            </a:r>
            <a:r>
              <a:rPr lang="en-US" sz="4200" i="1" dirty="0" smtClean="0"/>
              <a:t>Service-Learning in Technical and Professional Communication. </a:t>
            </a:r>
            <a:r>
              <a:rPr lang="en-US" sz="4200" dirty="0" smtClean="0"/>
              <a:t>The Allyn and Bacon Series in Technical Communication. NewYork: Longman, pp. 13-17.</a:t>
            </a:r>
            <a:endParaRPr lang="en-US" sz="4200" dirty="0"/>
          </a:p>
        </p:txBody>
      </p:sp>
      <p:pic>
        <p:nvPicPr>
          <p:cNvPr id="4" name="Picture 2" descr="H:\TWgrouppics\HPIM0182[1]_TW_group.JPG"/>
          <p:cNvPicPr>
            <a:picLocks noChangeAspect="1" noChangeArrowheads="1"/>
          </p:cNvPicPr>
          <p:nvPr/>
        </p:nvPicPr>
        <p:blipFill>
          <a:blip r:embed="rId2" cstate="print"/>
          <a:srcRect/>
          <a:stretch>
            <a:fillRect/>
          </a:stretch>
        </p:blipFill>
        <p:spPr>
          <a:xfrm>
            <a:off x="5181600" y="2209800"/>
            <a:ext cx="3657600" cy="27475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In Health Studies …</a:t>
            </a:r>
            <a:endParaRPr lang="en-US"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service-learning is a predictor of increased tolerance</a:t>
            </a:r>
          </a:p>
          <a:p>
            <a:endParaRPr lang="en-US" dirty="0" smtClean="0"/>
          </a:p>
          <a:p>
            <a:r>
              <a:rPr lang="en-US" dirty="0" smtClean="0"/>
              <a:t>students reported a positive view of the people they worked with </a:t>
            </a:r>
          </a:p>
          <a:p>
            <a:endParaRPr lang="en-US" dirty="0" smtClean="0"/>
          </a:p>
          <a:p>
            <a:r>
              <a:rPr lang="en-US" dirty="0" smtClean="0"/>
              <a:t>students felt that the people they worked with were “like me” </a:t>
            </a:r>
          </a:p>
          <a:p>
            <a:endParaRPr lang="en-US" dirty="0" smtClean="0"/>
          </a:p>
          <a:p>
            <a:pPr>
              <a:buNone/>
            </a:pPr>
            <a:r>
              <a:rPr lang="en-US" sz="1600" dirty="0" smtClean="0"/>
              <a:t>Eyler, J. &amp; Giles, D. (1999). </a:t>
            </a:r>
            <a:r>
              <a:rPr lang="en-US" sz="1600" i="1" dirty="0" smtClean="0"/>
              <a:t>Where’s the Service in Service-Learning?</a:t>
            </a:r>
            <a:r>
              <a:rPr lang="en-US" sz="1600" dirty="0" smtClean="0"/>
              <a:t> San Francisco: Jossey-Bass, p.54</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1261</Words>
  <Application>Microsoft Office PowerPoint</Application>
  <PresentationFormat>On-screen Show (4:3)</PresentationFormat>
  <Paragraphs>169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OPPORTUNITIES FOR HIGHER-LEVEL SCHOLARSHIP AND SERVICE IN SERVICE-LEARNING   </vt:lpstr>
      <vt:lpstr>Presentation Objectives</vt:lpstr>
      <vt:lpstr>PowerPoint Presentation</vt:lpstr>
      <vt:lpstr>Higher Level Thinking Skills of S-L</vt:lpstr>
      <vt:lpstr>Our Goals in S-L Projects</vt:lpstr>
      <vt:lpstr>S-L Benefits Service-learning is ….</vt:lpstr>
      <vt:lpstr>S-L students say that…</vt:lpstr>
      <vt:lpstr>In Professional Writing …</vt:lpstr>
      <vt:lpstr>In Health Studies …</vt:lpstr>
      <vt:lpstr>Professional Writing Projects </vt:lpstr>
      <vt:lpstr>Project Goals</vt:lpstr>
      <vt:lpstr>Sample Projects</vt:lpstr>
      <vt:lpstr>Project Requirements &amp; Skills Applied</vt:lpstr>
      <vt:lpstr>Student Outcomes</vt:lpstr>
      <vt:lpstr>Student Outcomes Cont’d</vt:lpstr>
      <vt:lpstr>Health Studies Projects</vt:lpstr>
      <vt:lpstr>Project Goals</vt:lpstr>
      <vt:lpstr> Project – Victory Garden</vt:lpstr>
      <vt:lpstr>Project Requirements &amp; Skills Applied</vt:lpstr>
      <vt:lpstr>Students Preparing Garden Area</vt:lpstr>
      <vt:lpstr>Student Outcomes</vt:lpstr>
      <vt:lpstr>Student Outcomes Cont’d</vt:lpstr>
      <vt:lpstr>       Students Working Together Planting Garden</vt:lpstr>
      <vt:lpstr>Community Outcomes </vt:lpstr>
      <vt:lpstr>Community Outcomes Cont’d </vt:lpstr>
      <vt:lpstr>PowerPoint Presentation</vt:lpstr>
      <vt:lpstr>Looking Ahead</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Sandra Hill</dc:creator>
  <cp:lastModifiedBy>test</cp:lastModifiedBy>
  <cp:revision>74</cp:revision>
  <dcterms:created xsi:type="dcterms:W3CDTF">2012-04-11T18:22:31Z</dcterms:created>
  <dcterms:modified xsi:type="dcterms:W3CDTF">2012-04-19T16:31:17Z</dcterms:modified>
</cp:coreProperties>
</file>