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9" r:id="rId12"/>
    <p:sldId id="270" r:id="rId13"/>
    <p:sldId id="266" r:id="rId14"/>
    <p:sldId id="272" r:id="rId15"/>
    <p:sldId id="267" r:id="rId16"/>
    <p:sldId id="268" r:id="rId17"/>
    <p:sldId id="271" r:id="rId18"/>
    <p:sldId id="273" r:id="rId19"/>
    <p:sldId id="274" r:id="rId20"/>
    <p:sldId id="275" r:id="rId21"/>
    <p:sldId id="286" r:id="rId22"/>
    <p:sldId id="276" r:id="rId23"/>
    <p:sldId id="277" r:id="rId24"/>
    <p:sldId id="287" r:id="rId25"/>
    <p:sldId id="288" r:id="rId26"/>
    <p:sldId id="278" r:id="rId27"/>
    <p:sldId id="279" r:id="rId28"/>
    <p:sldId id="289" r:id="rId29"/>
    <p:sldId id="291" r:id="rId30"/>
    <p:sldId id="292" r:id="rId31"/>
    <p:sldId id="280" r:id="rId32"/>
    <p:sldId id="296" r:id="rId33"/>
    <p:sldId id="281" r:id="rId34"/>
    <p:sldId id="293" r:id="rId35"/>
    <p:sldId id="294" r:id="rId36"/>
    <p:sldId id="282" r:id="rId37"/>
    <p:sldId id="297" r:id="rId38"/>
    <p:sldId id="283" r:id="rId39"/>
    <p:sldId id="298" r:id="rId40"/>
    <p:sldId id="299" r:id="rId41"/>
    <p:sldId id="28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7F5F0-B9DB-4890-8D99-9C7F5B8EEB04}" type="doc">
      <dgm:prSet loTypeId="urn:microsoft.com/office/officeart/2005/8/layout/venn1" loCatId="relationship" qsTypeId="urn:microsoft.com/office/officeart/2005/8/quickstyle/simple1" qsCatId="simple" csTypeId="urn:microsoft.com/office/officeart/2005/8/colors/accent1_2" csCatId="accent1" phldr="1"/>
      <dgm:spPr/>
    </dgm:pt>
    <dgm:pt modelId="{F16E314C-7BCD-4BDF-86EA-10CD8100A737}">
      <dgm:prSet phldrT="[Text]"/>
      <dgm:spPr/>
      <dgm:t>
        <a:bodyPr/>
        <a:lstStyle/>
        <a:p>
          <a:r>
            <a:rPr lang="en-US" dirty="0" smtClean="0"/>
            <a:t>Faculty and Student Skill and Motivation</a:t>
          </a:r>
          <a:endParaRPr lang="en-US" dirty="0"/>
        </a:p>
      </dgm:t>
    </dgm:pt>
    <dgm:pt modelId="{7440A1A0-B9E9-4957-8C9E-212DE068A8F4}" type="parTrans" cxnId="{A24F4699-C0F2-418E-8829-BDF9E194A340}">
      <dgm:prSet/>
      <dgm:spPr/>
      <dgm:t>
        <a:bodyPr/>
        <a:lstStyle/>
        <a:p>
          <a:endParaRPr lang="en-US"/>
        </a:p>
      </dgm:t>
    </dgm:pt>
    <dgm:pt modelId="{28FEB4EB-1F4C-4D20-8698-AC82F3FAA4AA}" type="sibTrans" cxnId="{A24F4699-C0F2-418E-8829-BDF9E194A340}">
      <dgm:prSet/>
      <dgm:spPr/>
      <dgm:t>
        <a:bodyPr/>
        <a:lstStyle/>
        <a:p>
          <a:endParaRPr lang="en-US"/>
        </a:p>
      </dgm:t>
    </dgm:pt>
    <dgm:pt modelId="{34DCD286-3330-4CBB-B2D6-8B4E79E8E29E}">
      <dgm:prSet phldrT="[Text]"/>
      <dgm:spPr/>
      <dgm:t>
        <a:bodyPr/>
        <a:lstStyle/>
        <a:p>
          <a:r>
            <a:rPr lang="en-US" dirty="0" smtClean="0"/>
            <a:t>College and University Involvement</a:t>
          </a:r>
          <a:endParaRPr lang="en-US" dirty="0"/>
        </a:p>
      </dgm:t>
    </dgm:pt>
    <dgm:pt modelId="{2BB53075-5577-4ACF-BE3A-286ED63E3666}" type="parTrans" cxnId="{15656843-588C-422B-A126-364A8BB93B7F}">
      <dgm:prSet/>
      <dgm:spPr/>
      <dgm:t>
        <a:bodyPr/>
        <a:lstStyle/>
        <a:p>
          <a:endParaRPr lang="en-US"/>
        </a:p>
      </dgm:t>
    </dgm:pt>
    <dgm:pt modelId="{3918319D-F4F4-4967-B17D-E2A524E61730}" type="sibTrans" cxnId="{15656843-588C-422B-A126-364A8BB93B7F}">
      <dgm:prSet/>
      <dgm:spPr/>
      <dgm:t>
        <a:bodyPr/>
        <a:lstStyle/>
        <a:p>
          <a:endParaRPr lang="en-US"/>
        </a:p>
      </dgm:t>
    </dgm:pt>
    <dgm:pt modelId="{8DF82FC1-1E82-4499-B15F-E91050ACF1B5}">
      <dgm:prSet phldrT="[Text]"/>
      <dgm:spPr/>
      <dgm:t>
        <a:bodyPr/>
        <a:lstStyle/>
        <a:p>
          <a:r>
            <a:rPr lang="en-US" dirty="0" smtClean="0"/>
            <a:t>Real-Life Community Needs</a:t>
          </a:r>
          <a:endParaRPr lang="en-US" dirty="0"/>
        </a:p>
      </dgm:t>
    </dgm:pt>
    <dgm:pt modelId="{A2A87E37-9D7C-4D86-BC90-35517F0F6DCB}" type="parTrans" cxnId="{2A205FB3-AAE1-49C4-968D-40DDBF436883}">
      <dgm:prSet/>
      <dgm:spPr/>
      <dgm:t>
        <a:bodyPr/>
        <a:lstStyle/>
        <a:p>
          <a:endParaRPr lang="en-US"/>
        </a:p>
      </dgm:t>
    </dgm:pt>
    <dgm:pt modelId="{E26346F2-7AC5-4725-B78F-D0F2134E7869}" type="sibTrans" cxnId="{2A205FB3-AAE1-49C4-968D-40DDBF436883}">
      <dgm:prSet/>
      <dgm:spPr/>
      <dgm:t>
        <a:bodyPr/>
        <a:lstStyle/>
        <a:p>
          <a:endParaRPr lang="en-US"/>
        </a:p>
      </dgm:t>
    </dgm:pt>
    <dgm:pt modelId="{DE5C22F3-5693-4551-9C20-995AA9ED05E8}" type="pres">
      <dgm:prSet presAssocID="{A9E7F5F0-B9DB-4890-8D99-9C7F5B8EEB04}" presName="compositeShape" presStyleCnt="0">
        <dgm:presLayoutVars>
          <dgm:chMax val="7"/>
          <dgm:dir/>
          <dgm:resizeHandles val="exact"/>
        </dgm:presLayoutVars>
      </dgm:prSet>
      <dgm:spPr/>
    </dgm:pt>
    <dgm:pt modelId="{C835AF87-B753-4A69-9F24-FA47861182E6}" type="pres">
      <dgm:prSet presAssocID="{F16E314C-7BCD-4BDF-86EA-10CD8100A737}" presName="circ1" presStyleLbl="vennNode1" presStyleIdx="0" presStyleCnt="3"/>
      <dgm:spPr/>
      <dgm:t>
        <a:bodyPr/>
        <a:lstStyle/>
        <a:p>
          <a:endParaRPr lang="en-US"/>
        </a:p>
      </dgm:t>
    </dgm:pt>
    <dgm:pt modelId="{1EF16649-A660-412A-B3BA-65A8792F90D5}" type="pres">
      <dgm:prSet presAssocID="{F16E314C-7BCD-4BDF-86EA-10CD8100A737}" presName="circ1Tx" presStyleLbl="revTx" presStyleIdx="0" presStyleCnt="0">
        <dgm:presLayoutVars>
          <dgm:chMax val="0"/>
          <dgm:chPref val="0"/>
          <dgm:bulletEnabled val="1"/>
        </dgm:presLayoutVars>
      </dgm:prSet>
      <dgm:spPr/>
      <dgm:t>
        <a:bodyPr/>
        <a:lstStyle/>
        <a:p>
          <a:endParaRPr lang="en-US"/>
        </a:p>
      </dgm:t>
    </dgm:pt>
    <dgm:pt modelId="{0A5A502B-540A-47CF-921D-1E3C3F40DAF6}" type="pres">
      <dgm:prSet presAssocID="{34DCD286-3330-4CBB-B2D6-8B4E79E8E29E}" presName="circ2" presStyleLbl="vennNode1" presStyleIdx="1" presStyleCnt="3"/>
      <dgm:spPr/>
      <dgm:t>
        <a:bodyPr/>
        <a:lstStyle/>
        <a:p>
          <a:endParaRPr lang="en-US"/>
        </a:p>
      </dgm:t>
    </dgm:pt>
    <dgm:pt modelId="{F9D872E4-0533-4078-95C6-6E4381EB113B}" type="pres">
      <dgm:prSet presAssocID="{34DCD286-3330-4CBB-B2D6-8B4E79E8E29E}" presName="circ2Tx" presStyleLbl="revTx" presStyleIdx="0" presStyleCnt="0">
        <dgm:presLayoutVars>
          <dgm:chMax val="0"/>
          <dgm:chPref val="0"/>
          <dgm:bulletEnabled val="1"/>
        </dgm:presLayoutVars>
      </dgm:prSet>
      <dgm:spPr/>
      <dgm:t>
        <a:bodyPr/>
        <a:lstStyle/>
        <a:p>
          <a:endParaRPr lang="en-US"/>
        </a:p>
      </dgm:t>
    </dgm:pt>
    <dgm:pt modelId="{1395F4EA-B091-4B12-810E-569E70BBC3C2}" type="pres">
      <dgm:prSet presAssocID="{8DF82FC1-1E82-4499-B15F-E91050ACF1B5}" presName="circ3" presStyleLbl="vennNode1" presStyleIdx="2" presStyleCnt="3"/>
      <dgm:spPr/>
      <dgm:t>
        <a:bodyPr/>
        <a:lstStyle/>
        <a:p>
          <a:endParaRPr lang="en-US"/>
        </a:p>
      </dgm:t>
    </dgm:pt>
    <dgm:pt modelId="{488DB5C7-72DE-46BF-B685-19645B2F082D}" type="pres">
      <dgm:prSet presAssocID="{8DF82FC1-1E82-4499-B15F-E91050ACF1B5}" presName="circ3Tx" presStyleLbl="revTx" presStyleIdx="0" presStyleCnt="0">
        <dgm:presLayoutVars>
          <dgm:chMax val="0"/>
          <dgm:chPref val="0"/>
          <dgm:bulletEnabled val="1"/>
        </dgm:presLayoutVars>
      </dgm:prSet>
      <dgm:spPr/>
      <dgm:t>
        <a:bodyPr/>
        <a:lstStyle/>
        <a:p>
          <a:endParaRPr lang="en-US"/>
        </a:p>
      </dgm:t>
    </dgm:pt>
  </dgm:ptLst>
  <dgm:cxnLst>
    <dgm:cxn modelId="{6E976115-8717-4816-A0F2-1E168DC3BC23}" type="presOf" srcId="{F16E314C-7BCD-4BDF-86EA-10CD8100A737}" destId="{C835AF87-B753-4A69-9F24-FA47861182E6}" srcOrd="0" destOrd="0" presId="urn:microsoft.com/office/officeart/2005/8/layout/venn1"/>
    <dgm:cxn modelId="{C83D2C20-2B22-42C1-9471-3E7231773175}" type="presOf" srcId="{A9E7F5F0-B9DB-4890-8D99-9C7F5B8EEB04}" destId="{DE5C22F3-5693-4551-9C20-995AA9ED05E8}" srcOrd="0" destOrd="0" presId="urn:microsoft.com/office/officeart/2005/8/layout/venn1"/>
    <dgm:cxn modelId="{A24F4699-C0F2-418E-8829-BDF9E194A340}" srcId="{A9E7F5F0-B9DB-4890-8D99-9C7F5B8EEB04}" destId="{F16E314C-7BCD-4BDF-86EA-10CD8100A737}" srcOrd="0" destOrd="0" parTransId="{7440A1A0-B9E9-4957-8C9E-212DE068A8F4}" sibTransId="{28FEB4EB-1F4C-4D20-8698-AC82F3FAA4AA}"/>
    <dgm:cxn modelId="{26390070-DCCA-4465-89DD-CB149F7BB290}" type="presOf" srcId="{F16E314C-7BCD-4BDF-86EA-10CD8100A737}" destId="{1EF16649-A660-412A-B3BA-65A8792F90D5}" srcOrd="1" destOrd="0" presId="urn:microsoft.com/office/officeart/2005/8/layout/venn1"/>
    <dgm:cxn modelId="{7FCFDB3A-3707-4C59-8F26-7B64984A05B0}" type="presOf" srcId="{34DCD286-3330-4CBB-B2D6-8B4E79E8E29E}" destId="{0A5A502B-540A-47CF-921D-1E3C3F40DAF6}" srcOrd="0" destOrd="0" presId="urn:microsoft.com/office/officeart/2005/8/layout/venn1"/>
    <dgm:cxn modelId="{2A205FB3-AAE1-49C4-968D-40DDBF436883}" srcId="{A9E7F5F0-B9DB-4890-8D99-9C7F5B8EEB04}" destId="{8DF82FC1-1E82-4499-B15F-E91050ACF1B5}" srcOrd="2" destOrd="0" parTransId="{A2A87E37-9D7C-4D86-BC90-35517F0F6DCB}" sibTransId="{E26346F2-7AC5-4725-B78F-D0F2134E7869}"/>
    <dgm:cxn modelId="{E86F16F5-0C87-4AFB-8728-2E589EDF155F}" type="presOf" srcId="{8DF82FC1-1E82-4499-B15F-E91050ACF1B5}" destId="{488DB5C7-72DE-46BF-B685-19645B2F082D}" srcOrd="1" destOrd="0" presId="urn:microsoft.com/office/officeart/2005/8/layout/venn1"/>
    <dgm:cxn modelId="{1B1DC9D7-7A5B-4C97-A061-2952D778BC76}" type="presOf" srcId="{8DF82FC1-1E82-4499-B15F-E91050ACF1B5}" destId="{1395F4EA-B091-4B12-810E-569E70BBC3C2}" srcOrd="0" destOrd="0" presId="urn:microsoft.com/office/officeart/2005/8/layout/venn1"/>
    <dgm:cxn modelId="{B5537E06-48EA-4E45-B7CE-DF37B2EA4A8A}" type="presOf" srcId="{34DCD286-3330-4CBB-B2D6-8B4E79E8E29E}" destId="{F9D872E4-0533-4078-95C6-6E4381EB113B}" srcOrd="1" destOrd="0" presId="urn:microsoft.com/office/officeart/2005/8/layout/venn1"/>
    <dgm:cxn modelId="{15656843-588C-422B-A126-364A8BB93B7F}" srcId="{A9E7F5F0-B9DB-4890-8D99-9C7F5B8EEB04}" destId="{34DCD286-3330-4CBB-B2D6-8B4E79E8E29E}" srcOrd="1" destOrd="0" parTransId="{2BB53075-5577-4ACF-BE3A-286ED63E3666}" sibTransId="{3918319D-F4F4-4967-B17D-E2A524E61730}"/>
    <dgm:cxn modelId="{ADD7BF10-BF96-471D-B44C-65A694196BD1}" type="presParOf" srcId="{DE5C22F3-5693-4551-9C20-995AA9ED05E8}" destId="{C835AF87-B753-4A69-9F24-FA47861182E6}" srcOrd="0" destOrd="0" presId="urn:microsoft.com/office/officeart/2005/8/layout/venn1"/>
    <dgm:cxn modelId="{CFC0F78B-7E13-4CAC-A5F9-680852DF55C8}" type="presParOf" srcId="{DE5C22F3-5693-4551-9C20-995AA9ED05E8}" destId="{1EF16649-A660-412A-B3BA-65A8792F90D5}" srcOrd="1" destOrd="0" presId="urn:microsoft.com/office/officeart/2005/8/layout/venn1"/>
    <dgm:cxn modelId="{15716EE7-36C4-4626-B8AC-A97DB42F6A86}" type="presParOf" srcId="{DE5C22F3-5693-4551-9C20-995AA9ED05E8}" destId="{0A5A502B-540A-47CF-921D-1E3C3F40DAF6}" srcOrd="2" destOrd="0" presId="urn:microsoft.com/office/officeart/2005/8/layout/venn1"/>
    <dgm:cxn modelId="{ECEBBF88-4083-4F24-8E2C-E3053AAB2F65}" type="presParOf" srcId="{DE5C22F3-5693-4551-9C20-995AA9ED05E8}" destId="{F9D872E4-0533-4078-95C6-6E4381EB113B}" srcOrd="3" destOrd="0" presId="urn:microsoft.com/office/officeart/2005/8/layout/venn1"/>
    <dgm:cxn modelId="{07D3B83E-76FB-46A5-83AF-EF337FA8A879}" type="presParOf" srcId="{DE5C22F3-5693-4551-9C20-995AA9ED05E8}" destId="{1395F4EA-B091-4B12-810E-569E70BBC3C2}" srcOrd="4" destOrd="0" presId="urn:microsoft.com/office/officeart/2005/8/layout/venn1"/>
    <dgm:cxn modelId="{CF8D1D62-F1EB-4BA0-9D2C-BB58D613D773}" type="presParOf" srcId="{DE5C22F3-5693-4551-9C20-995AA9ED05E8}" destId="{488DB5C7-72DE-46BF-B685-19645B2F082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D27E2-F74E-4C31-85B3-87B7E22B5A5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EEB7E28-4D5A-4EEA-8795-8B0BCBD8EF9C}">
      <dgm:prSet phldrT="[Text]"/>
      <dgm:spPr/>
      <dgm:t>
        <a:bodyPr/>
        <a:lstStyle/>
        <a:p>
          <a:r>
            <a:rPr lang="en-US" dirty="0" smtClean="0"/>
            <a:t>Customer</a:t>
          </a:r>
          <a:endParaRPr lang="en-US" dirty="0"/>
        </a:p>
      </dgm:t>
    </dgm:pt>
    <dgm:pt modelId="{0794C539-D752-4B8F-863A-CD3028410759}" type="parTrans" cxnId="{563287A2-456B-42AA-A2F3-42F597C3924A}">
      <dgm:prSet/>
      <dgm:spPr/>
      <dgm:t>
        <a:bodyPr/>
        <a:lstStyle/>
        <a:p>
          <a:endParaRPr lang="en-US"/>
        </a:p>
      </dgm:t>
    </dgm:pt>
    <dgm:pt modelId="{B7D11FF4-985A-4C27-B593-EE98D6449E62}" type="sibTrans" cxnId="{563287A2-456B-42AA-A2F3-42F597C3924A}">
      <dgm:prSet/>
      <dgm:spPr/>
      <dgm:t>
        <a:bodyPr/>
        <a:lstStyle/>
        <a:p>
          <a:endParaRPr lang="en-US"/>
        </a:p>
      </dgm:t>
    </dgm:pt>
    <dgm:pt modelId="{A5E88EBF-CAFB-449D-88D8-1597DA89A20B}">
      <dgm:prSet phldrT="[Text]"/>
      <dgm:spPr/>
      <dgm:t>
        <a:bodyPr/>
        <a:lstStyle/>
        <a:p>
          <a:r>
            <a:rPr lang="en-US" dirty="0" smtClean="0"/>
            <a:t>Product</a:t>
          </a:r>
          <a:endParaRPr lang="en-US" dirty="0"/>
        </a:p>
      </dgm:t>
    </dgm:pt>
    <dgm:pt modelId="{96F43DD7-503F-4408-AB06-317A8398A2D8}" type="parTrans" cxnId="{24801840-4AAC-4789-968E-3CF5EB1D869A}">
      <dgm:prSet/>
      <dgm:spPr/>
      <dgm:t>
        <a:bodyPr/>
        <a:lstStyle/>
        <a:p>
          <a:endParaRPr lang="en-US"/>
        </a:p>
      </dgm:t>
    </dgm:pt>
    <dgm:pt modelId="{C1213E21-BE7E-4A0B-979A-E7FDDAF30BBF}" type="sibTrans" cxnId="{24801840-4AAC-4789-968E-3CF5EB1D869A}">
      <dgm:prSet/>
      <dgm:spPr/>
      <dgm:t>
        <a:bodyPr/>
        <a:lstStyle/>
        <a:p>
          <a:endParaRPr lang="en-US"/>
        </a:p>
      </dgm:t>
    </dgm:pt>
    <dgm:pt modelId="{B8053294-B7C1-4096-9AED-C91B008323DB}">
      <dgm:prSet phldrT="[Text]"/>
      <dgm:spPr/>
      <dgm:t>
        <a:bodyPr/>
        <a:lstStyle/>
        <a:p>
          <a:r>
            <a:rPr lang="en-US" dirty="0" smtClean="0"/>
            <a:t>Price</a:t>
          </a:r>
          <a:endParaRPr lang="en-US" dirty="0"/>
        </a:p>
      </dgm:t>
    </dgm:pt>
    <dgm:pt modelId="{A0F3E906-4263-4A73-89AE-AD8C408029FF}" type="parTrans" cxnId="{54EB8909-1148-43D1-B903-C547707B071E}">
      <dgm:prSet/>
      <dgm:spPr/>
      <dgm:t>
        <a:bodyPr/>
        <a:lstStyle/>
        <a:p>
          <a:endParaRPr lang="en-US"/>
        </a:p>
      </dgm:t>
    </dgm:pt>
    <dgm:pt modelId="{83E3CEF6-0148-46BD-A1A3-01205BED830C}" type="sibTrans" cxnId="{54EB8909-1148-43D1-B903-C547707B071E}">
      <dgm:prSet/>
      <dgm:spPr/>
      <dgm:t>
        <a:bodyPr/>
        <a:lstStyle/>
        <a:p>
          <a:endParaRPr lang="en-US"/>
        </a:p>
      </dgm:t>
    </dgm:pt>
    <dgm:pt modelId="{D6271937-DC44-48B1-8AAC-8A2E9DF7D6F9}">
      <dgm:prSet phldrT="[Text]"/>
      <dgm:spPr/>
      <dgm:t>
        <a:bodyPr/>
        <a:lstStyle/>
        <a:p>
          <a:r>
            <a:rPr lang="en-US" dirty="0" smtClean="0"/>
            <a:t>Promotion</a:t>
          </a:r>
          <a:endParaRPr lang="en-US" dirty="0"/>
        </a:p>
      </dgm:t>
    </dgm:pt>
    <dgm:pt modelId="{DDA19F05-40D6-4178-BC6C-A34912ABBF70}" type="parTrans" cxnId="{E8D50C49-2204-452A-BF0E-476580A71A13}">
      <dgm:prSet/>
      <dgm:spPr/>
      <dgm:t>
        <a:bodyPr/>
        <a:lstStyle/>
        <a:p>
          <a:endParaRPr lang="en-US"/>
        </a:p>
      </dgm:t>
    </dgm:pt>
    <dgm:pt modelId="{73A64F43-27A9-499D-A05D-69F1FC83D2F0}" type="sibTrans" cxnId="{E8D50C49-2204-452A-BF0E-476580A71A13}">
      <dgm:prSet/>
      <dgm:spPr/>
      <dgm:t>
        <a:bodyPr/>
        <a:lstStyle/>
        <a:p>
          <a:endParaRPr lang="en-US"/>
        </a:p>
      </dgm:t>
    </dgm:pt>
    <dgm:pt modelId="{7722F736-CC9C-44CB-92A5-81482B7B32D7}">
      <dgm:prSet phldrT="[Text]"/>
      <dgm:spPr/>
      <dgm:t>
        <a:bodyPr/>
        <a:lstStyle/>
        <a:p>
          <a:r>
            <a:rPr lang="en-US" dirty="0" smtClean="0"/>
            <a:t>Place</a:t>
          </a:r>
          <a:endParaRPr lang="en-US" dirty="0"/>
        </a:p>
      </dgm:t>
    </dgm:pt>
    <dgm:pt modelId="{CB49E696-DD91-4208-B0CB-5E89A576ABB9}" type="parTrans" cxnId="{A74E6C0C-2794-4803-9092-F01444E3553C}">
      <dgm:prSet/>
      <dgm:spPr/>
      <dgm:t>
        <a:bodyPr/>
        <a:lstStyle/>
        <a:p>
          <a:endParaRPr lang="en-US"/>
        </a:p>
      </dgm:t>
    </dgm:pt>
    <dgm:pt modelId="{12EE777A-D896-4DAE-A332-9D677A2E08BA}" type="sibTrans" cxnId="{A74E6C0C-2794-4803-9092-F01444E3553C}">
      <dgm:prSet/>
      <dgm:spPr/>
      <dgm:t>
        <a:bodyPr/>
        <a:lstStyle/>
        <a:p>
          <a:endParaRPr lang="en-US"/>
        </a:p>
      </dgm:t>
    </dgm:pt>
    <dgm:pt modelId="{B15DE744-BB1E-4331-9B83-43A9BF7B23DE}" type="pres">
      <dgm:prSet presAssocID="{674D27E2-F74E-4C31-85B3-87B7E22B5A59}" presName="Name0" presStyleCnt="0">
        <dgm:presLayoutVars>
          <dgm:chMax val="1"/>
          <dgm:dir/>
          <dgm:animLvl val="ctr"/>
          <dgm:resizeHandles val="exact"/>
        </dgm:presLayoutVars>
      </dgm:prSet>
      <dgm:spPr/>
      <dgm:t>
        <a:bodyPr/>
        <a:lstStyle/>
        <a:p>
          <a:endParaRPr lang="en-US"/>
        </a:p>
      </dgm:t>
    </dgm:pt>
    <dgm:pt modelId="{839904BB-7443-486A-92BE-7313595C3063}" type="pres">
      <dgm:prSet presAssocID="{5EEB7E28-4D5A-4EEA-8795-8B0BCBD8EF9C}" presName="centerShape" presStyleLbl="node0" presStyleIdx="0" presStyleCnt="1"/>
      <dgm:spPr/>
      <dgm:t>
        <a:bodyPr/>
        <a:lstStyle/>
        <a:p>
          <a:endParaRPr lang="en-US"/>
        </a:p>
      </dgm:t>
    </dgm:pt>
    <dgm:pt modelId="{E152962F-E90B-4D46-AADF-35DCEA695842}" type="pres">
      <dgm:prSet presAssocID="{A5E88EBF-CAFB-449D-88D8-1597DA89A20B}" presName="node" presStyleLbl="node1" presStyleIdx="0" presStyleCnt="4">
        <dgm:presLayoutVars>
          <dgm:bulletEnabled val="1"/>
        </dgm:presLayoutVars>
      </dgm:prSet>
      <dgm:spPr/>
      <dgm:t>
        <a:bodyPr/>
        <a:lstStyle/>
        <a:p>
          <a:endParaRPr lang="en-US"/>
        </a:p>
      </dgm:t>
    </dgm:pt>
    <dgm:pt modelId="{09E8A7AA-108C-4709-9651-92750B58491E}" type="pres">
      <dgm:prSet presAssocID="{A5E88EBF-CAFB-449D-88D8-1597DA89A20B}" presName="dummy" presStyleCnt="0"/>
      <dgm:spPr/>
    </dgm:pt>
    <dgm:pt modelId="{B48C073C-C867-4FA1-A23A-4D769EA1D09A}" type="pres">
      <dgm:prSet presAssocID="{C1213E21-BE7E-4A0B-979A-E7FDDAF30BBF}" presName="sibTrans" presStyleLbl="sibTrans2D1" presStyleIdx="0" presStyleCnt="4"/>
      <dgm:spPr/>
      <dgm:t>
        <a:bodyPr/>
        <a:lstStyle/>
        <a:p>
          <a:endParaRPr lang="en-US"/>
        </a:p>
      </dgm:t>
    </dgm:pt>
    <dgm:pt modelId="{41711295-F910-4E50-B63E-B02EFDB4CE50}" type="pres">
      <dgm:prSet presAssocID="{B8053294-B7C1-4096-9AED-C91B008323DB}" presName="node" presStyleLbl="node1" presStyleIdx="1" presStyleCnt="4">
        <dgm:presLayoutVars>
          <dgm:bulletEnabled val="1"/>
        </dgm:presLayoutVars>
      </dgm:prSet>
      <dgm:spPr/>
      <dgm:t>
        <a:bodyPr/>
        <a:lstStyle/>
        <a:p>
          <a:endParaRPr lang="en-US"/>
        </a:p>
      </dgm:t>
    </dgm:pt>
    <dgm:pt modelId="{34543086-59FB-40D6-BED6-19F49867ABD8}" type="pres">
      <dgm:prSet presAssocID="{B8053294-B7C1-4096-9AED-C91B008323DB}" presName="dummy" presStyleCnt="0"/>
      <dgm:spPr/>
    </dgm:pt>
    <dgm:pt modelId="{E1A9B66F-6167-48AA-A58D-874BE08386C5}" type="pres">
      <dgm:prSet presAssocID="{83E3CEF6-0148-46BD-A1A3-01205BED830C}" presName="sibTrans" presStyleLbl="sibTrans2D1" presStyleIdx="1" presStyleCnt="4"/>
      <dgm:spPr/>
      <dgm:t>
        <a:bodyPr/>
        <a:lstStyle/>
        <a:p>
          <a:endParaRPr lang="en-US"/>
        </a:p>
      </dgm:t>
    </dgm:pt>
    <dgm:pt modelId="{3C99EB04-03E1-4D29-9289-F81104BB5F2A}" type="pres">
      <dgm:prSet presAssocID="{D6271937-DC44-48B1-8AAC-8A2E9DF7D6F9}" presName="node" presStyleLbl="node1" presStyleIdx="2" presStyleCnt="4">
        <dgm:presLayoutVars>
          <dgm:bulletEnabled val="1"/>
        </dgm:presLayoutVars>
      </dgm:prSet>
      <dgm:spPr/>
      <dgm:t>
        <a:bodyPr/>
        <a:lstStyle/>
        <a:p>
          <a:endParaRPr lang="en-US"/>
        </a:p>
      </dgm:t>
    </dgm:pt>
    <dgm:pt modelId="{78C823AD-0084-4664-B817-8A9C70FDAF13}" type="pres">
      <dgm:prSet presAssocID="{D6271937-DC44-48B1-8AAC-8A2E9DF7D6F9}" presName="dummy" presStyleCnt="0"/>
      <dgm:spPr/>
    </dgm:pt>
    <dgm:pt modelId="{C588A48D-32D1-4198-B4C5-B995FB9E6749}" type="pres">
      <dgm:prSet presAssocID="{73A64F43-27A9-499D-A05D-69F1FC83D2F0}" presName="sibTrans" presStyleLbl="sibTrans2D1" presStyleIdx="2" presStyleCnt="4"/>
      <dgm:spPr/>
      <dgm:t>
        <a:bodyPr/>
        <a:lstStyle/>
        <a:p>
          <a:endParaRPr lang="en-US"/>
        </a:p>
      </dgm:t>
    </dgm:pt>
    <dgm:pt modelId="{D18B27D0-54A4-4E2D-A434-722D2630C911}" type="pres">
      <dgm:prSet presAssocID="{7722F736-CC9C-44CB-92A5-81482B7B32D7}" presName="node" presStyleLbl="node1" presStyleIdx="3" presStyleCnt="4">
        <dgm:presLayoutVars>
          <dgm:bulletEnabled val="1"/>
        </dgm:presLayoutVars>
      </dgm:prSet>
      <dgm:spPr/>
      <dgm:t>
        <a:bodyPr/>
        <a:lstStyle/>
        <a:p>
          <a:endParaRPr lang="en-US"/>
        </a:p>
      </dgm:t>
    </dgm:pt>
    <dgm:pt modelId="{C641BB67-8985-491F-8545-2D86BF9B9096}" type="pres">
      <dgm:prSet presAssocID="{7722F736-CC9C-44CB-92A5-81482B7B32D7}" presName="dummy" presStyleCnt="0"/>
      <dgm:spPr/>
    </dgm:pt>
    <dgm:pt modelId="{640B4BB4-687C-41A9-A13D-039EC2B77D27}" type="pres">
      <dgm:prSet presAssocID="{12EE777A-D896-4DAE-A332-9D677A2E08BA}" presName="sibTrans" presStyleLbl="sibTrans2D1" presStyleIdx="3" presStyleCnt="4"/>
      <dgm:spPr/>
      <dgm:t>
        <a:bodyPr/>
        <a:lstStyle/>
        <a:p>
          <a:endParaRPr lang="en-US"/>
        </a:p>
      </dgm:t>
    </dgm:pt>
  </dgm:ptLst>
  <dgm:cxnLst>
    <dgm:cxn modelId="{3A1AB918-08D6-495A-A4E1-7D5C9A061D42}" type="presOf" srcId="{73A64F43-27A9-499D-A05D-69F1FC83D2F0}" destId="{C588A48D-32D1-4198-B4C5-B995FB9E6749}" srcOrd="0" destOrd="0" presId="urn:microsoft.com/office/officeart/2005/8/layout/radial6"/>
    <dgm:cxn modelId="{A74E6C0C-2794-4803-9092-F01444E3553C}" srcId="{5EEB7E28-4D5A-4EEA-8795-8B0BCBD8EF9C}" destId="{7722F736-CC9C-44CB-92A5-81482B7B32D7}" srcOrd="3" destOrd="0" parTransId="{CB49E696-DD91-4208-B0CB-5E89A576ABB9}" sibTransId="{12EE777A-D896-4DAE-A332-9D677A2E08BA}"/>
    <dgm:cxn modelId="{CCEA0295-BD70-46B9-B74A-0E602A24765C}" type="presOf" srcId="{A5E88EBF-CAFB-449D-88D8-1597DA89A20B}" destId="{E152962F-E90B-4D46-AADF-35DCEA695842}" srcOrd="0" destOrd="0" presId="urn:microsoft.com/office/officeart/2005/8/layout/radial6"/>
    <dgm:cxn modelId="{C50B57CD-98E8-4528-AF45-D637AB2F5164}" type="presOf" srcId="{D6271937-DC44-48B1-8AAC-8A2E9DF7D6F9}" destId="{3C99EB04-03E1-4D29-9289-F81104BB5F2A}" srcOrd="0" destOrd="0" presId="urn:microsoft.com/office/officeart/2005/8/layout/radial6"/>
    <dgm:cxn modelId="{8397D843-4CD6-4274-8E34-4D38AD5F4570}" type="presOf" srcId="{B8053294-B7C1-4096-9AED-C91B008323DB}" destId="{41711295-F910-4E50-B63E-B02EFDB4CE50}" srcOrd="0" destOrd="0" presId="urn:microsoft.com/office/officeart/2005/8/layout/radial6"/>
    <dgm:cxn modelId="{6E8A7022-53A8-4BC6-B3B6-AE77DDCC54FE}" type="presOf" srcId="{674D27E2-F74E-4C31-85B3-87B7E22B5A59}" destId="{B15DE744-BB1E-4331-9B83-43A9BF7B23DE}" srcOrd="0" destOrd="0" presId="urn:microsoft.com/office/officeart/2005/8/layout/radial6"/>
    <dgm:cxn modelId="{24801840-4AAC-4789-968E-3CF5EB1D869A}" srcId="{5EEB7E28-4D5A-4EEA-8795-8B0BCBD8EF9C}" destId="{A5E88EBF-CAFB-449D-88D8-1597DA89A20B}" srcOrd="0" destOrd="0" parTransId="{96F43DD7-503F-4408-AB06-317A8398A2D8}" sibTransId="{C1213E21-BE7E-4A0B-979A-E7FDDAF30BBF}"/>
    <dgm:cxn modelId="{954B0D59-F132-4857-AACA-C901AAA60E49}" type="presOf" srcId="{7722F736-CC9C-44CB-92A5-81482B7B32D7}" destId="{D18B27D0-54A4-4E2D-A434-722D2630C911}" srcOrd="0" destOrd="0" presId="urn:microsoft.com/office/officeart/2005/8/layout/radial6"/>
    <dgm:cxn modelId="{563287A2-456B-42AA-A2F3-42F597C3924A}" srcId="{674D27E2-F74E-4C31-85B3-87B7E22B5A59}" destId="{5EEB7E28-4D5A-4EEA-8795-8B0BCBD8EF9C}" srcOrd="0" destOrd="0" parTransId="{0794C539-D752-4B8F-863A-CD3028410759}" sibTransId="{B7D11FF4-985A-4C27-B593-EE98D6449E62}"/>
    <dgm:cxn modelId="{54EB8909-1148-43D1-B903-C547707B071E}" srcId="{5EEB7E28-4D5A-4EEA-8795-8B0BCBD8EF9C}" destId="{B8053294-B7C1-4096-9AED-C91B008323DB}" srcOrd="1" destOrd="0" parTransId="{A0F3E906-4263-4A73-89AE-AD8C408029FF}" sibTransId="{83E3CEF6-0148-46BD-A1A3-01205BED830C}"/>
    <dgm:cxn modelId="{406155DE-33A4-4F42-ADFB-4E9D5BBF5D0E}" type="presOf" srcId="{83E3CEF6-0148-46BD-A1A3-01205BED830C}" destId="{E1A9B66F-6167-48AA-A58D-874BE08386C5}" srcOrd="0" destOrd="0" presId="urn:microsoft.com/office/officeart/2005/8/layout/radial6"/>
    <dgm:cxn modelId="{E8D50C49-2204-452A-BF0E-476580A71A13}" srcId="{5EEB7E28-4D5A-4EEA-8795-8B0BCBD8EF9C}" destId="{D6271937-DC44-48B1-8AAC-8A2E9DF7D6F9}" srcOrd="2" destOrd="0" parTransId="{DDA19F05-40D6-4178-BC6C-A34912ABBF70}" sibTransId="{73A64F43-27A9-499D-A05D-69F1FC83D2F0}"/>
    <dgm:cxn modelId="{950D0081-AB44-4050-9FD3-446A7F11811B}" type="presOf" srcId="{12EE777A-D896-4DAE-A332-9D677A2E08BA}" destId="{640B4BB4-687C-41A9-A13D-039EC2B77D27}" srcOrd="0" destOrd="0" presId="urn:microsoft.com/office/officeart/2005/8/layout/radial6"/>
    <dgm:cxn modelId="{88EC080B-EA47-4961-AD89-81D74EFC707E}" type="presOf" srcId="{C1213E21-BE7E-4A0B-979A-E7FDDAF30BBF}" destId="{B48C073C-C867-4FA1-A23A-4D769EA1D09A}" srcOrd="0" destOrd="0" presId="urn:microsoft.com/office/officeart/2005/8/layout/radial6"/>
    <dgm:cxn modelId="{999D6808-6A1B-4BA2-BB68-DE55879A0B94}" type="presOf" srcId="{5EEB7E28-4D5A-4EEA-8795-8B0BCBD8EF9C}" destId="{839904BB-7443-486A-92BE-7313595C3063}" srcOrd="0" destOrd="0" presId="urn:microsoft.com/office/officeart/2005/8/layout/radial6"/>
    <dgm:cxn modelId="{BD0DB18E-F71B-4AA7-BF29-31FC809EA0AD}" type="presParOf" srcId="{B15DE744-BB1E-4331-9B83-43A9BF7B23DE}" destId="{839904BB-7443-486A-92BE-7313595C3063}" srcOrd="0" destOrd="0" presId="urn:microsoft.com/office/officeart/2005/8/layout/radial6"/>
    <dgm:cxn modelId="{DC8E9BE7-89F0-4CF2-986A-D1BBF7C6C965}" type="presParOf" srcId="{B15DE744-BB1E-4331-9B83-43A9BF7B23DE}" destId="{E152962F-E90B-4D46-AADF-35DCEA695842}" srcOrd="1" destOrd="0" presId="urn:microsoft.com/office/officeart/2005/8/layout/radial6"/>
    <dgm:cxn modelId="{060CCC4D-996E-428B-90CC-916BE88778EE}" type="presParOf" srcId="{B15DE744-BB1E-4331-9B83-43A9BF7B23DE}" destId="{09E8A7AA-108C-4709-9651-92750B58491E}" srcOrd="2" destOrd="0" presId="urn:microsoft.com/office/officeart/2005/8/layout/radial6"/>
    <dgm:cxn modelId="{88C19CAC-D7FD-4E27-8E58-D7FE3AEA09C6}" type="presParOf" srcId="{B15DE744-BB1E-4331-9B83-43A9BF7B23DE}" destId="{B48C073C-C867-4FA1-A23A-4D769EA1D09A}" srcOrd="3" destOrd="0" presId="urn:microsoft.com/office/officeart/2005/8/layout/radial6"/>
    <dgm:cxn modelId="{DDE1FF54-4788-457E-817E-20EB00DC4C41}" type="presParOf" srcId="{B15DE744-BB1E-4331-9B83-43A9BF7B23DE}" destId="{41711295-F910-4E50-B63E-B02EFDB4CE50}" srcOrd="4" destOrd="0" presId="urn:microsoft.com/office/officeart/2005/8/layout/radial6"/>
    <dgm:cxn modelId="{C42F4908-1C45-4181-B97A-F98A919E429A}" type="presParOf" srcId="{B15DE744-BB1E-4331-9B83-43A9BF7B23DE}" destId="{34543086-59FB-40D6-BED6-19F49867ABD8}" srcOrd="5" destOrd="0" presId="urn:microsoft.com/office/officeart/2005/8/layout/radial6"/>
    <dgm:cxn modelId="{A906269D-7E4E-41E9-9931-DFCED569E936}" type="presParOf" srcId="{B15DE744-BB1E-4331-9B83-43A9BF7B23DE}" destId="{E1A9B66F-6167-48AA-A58D-874BE08386C5}" srcOrd="6" destOrd="0" presId="urn:microsoft.com/office/officeart/2005/8/layout/radial6"/>
    <dgm:cxn modelId="{7D215B33-A30B-4B54-B0AA-C5B42F0621AE}" type="presParOf" srcId="{B15DE744-BB1E-4331-9B83-43A9BF7B23DE}" destId="{3C99EB04-03E1-4D29-9289-F81104BB5F2A}" srcOrd="7" destOrd="0" presId="urn:microsoft.com/office/officeart/2005/8/layout/radial6"/>
    <dgm:cxn modelId="{16E32B9E-7EC1-4871-B519-6D69AEF6514E}" type="presParOf" srcId="{B15DE744-BB1E-4331-9B83-43A9BF7B23DE}" destId="{78C823AD-0084-4664-B817-8A9C70FDAF13}" srcOrd="8" destOrd="0" presId="urn:microsoft.com/office/officeart/2005/8/layout/radial6"/>
    <dgm:cxn modelId="{AFA4F782-BA3B-4DEE-86F9-1CC2E843BACB}" type="presParOf" srcId="{B15DE744-BB1E-4331-9B83-43A9BF7B23DE}" destId="{C588A48D-32D1-4198-B4C5-B995FB9E6749}" srcOrd="9" destOrd="0" presId="urn:microsoft.com/office/officeart/2005/8/layout/radial6"/>
    <dgm:cxn modelId="{8D954262-5F2B-485B-A66B-10E1C5464C62}" type="presParOf" srcId="{B15DE744-BB1E-4331-9B83-43A9BF7B23DE}" destId="{D18B27D0-54A4-4E2D-A434-722D2630C911}" srcOrd="10" destOrd="0" presId="urn:microsoft.com/office/officeart/2005/8/layout/radial6"/>
    <dgm:cxn modelId="{1132D154-C3EE-43AE-BF94-EF9D471EAFF3}" type="presParOf" srcId="{B15DE744-BB1E-4331-9B83-43A9BF7B23DE}" destId="{C641BB67-8985-491F-8545-2D86BF9B9096}" srcOrd="11" destOrd="0" presId="urn:microsoft.com/office/officeart/2005/8/layout/radial6"/>
    <dgm:cxn modelId="{B8083206-917D-4D7C-B7B1-779CDC519076}" type="presParOf" srcId="{B15DE744-BB1E-4331-9B83-43A9BF7B23DE}" destId="{640B4BB4-687C-41A9-A13D-039EC2B77D2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CAB508-FD3B-4F11-8D12-BBC77169557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282D0F1-1F5B-48EE-A402-163A2BCAD5FD}">
      <dgm:prSet phldrT="[Text]"/>
      <dgm:spPr/>
      <dgm:t>
        <a:bodyPr/>
        <a:lstStyle/>
        <a:p>
          <a:r>
            <a:rPr lang="en-US" dirty="0" smtClean="0"/>
            <a:t>Define the Research Problem</a:t>
          </a:r>
          <a:endParaRPr lang="en-US" dirty="0"/>
        </a:p>
      </dgm:t>
    </dgm:pt>
    <dgm:pt modelId="{9128B606-FB66-4BCD-B05C-5AF66798FF12}" type="parTrans" cxnId="{D98797F5-C277-494C-AF6D-5790DDB234BD}">
      <dgm:prSet/>
      <dgm:spPr/>
      <dgm:t>
        <a:bodyPr/>
        <a:lstStyle/>
        <a:p>
          <a:endParaRPr lang="en-US"/>
        </a:p>
      </dgm:t>
    </dgm:pt>
    <dgm:pt modelId="{0440017D-9A4A-4B64-9F3E-B077501C915F}" type="sibTrans" cxnId="{D98797F5-C277-494C-AF6D-5790DDB234BD}">
      <dgm:prSet/>
      <dgm:spPr/>
      <dgm:t>
        <a:bodyPr/>
        <a:lstStyle/>
        <a:p>
          <a:endParaRPr lang="en-US"/>
        </a:p>
      </dgm:t>
    </dgm:pt>
    <dgm:pt modelId="{88273BE2-F41C-42DB-B38C-0E013D81C083}">
      <dgm:prSet phldrT="[Text]"/>
      <dgm:spPr/>
      <dgm:t>
        <a:bodyPr/>
        <a:lstStyle/>
        <a:p>
          <a:r>
            <a:rPr lang="en-US" dirty="0" smtClean="0"/>
            <a:t>Plan the Research Design</a:t>
          </a:r>
          <a:endParaRPr lang="en-US" dirty="0"/>
        </a:p>
      </dgm:t>
    </dgm:pt>
    <dgm:pt modelId="{8D1E0398-45D2-4714-BFFC-2848A427FB6B}" type="parTrans" cxnId="{E5783C8A-8A09-462B-BA99-BF02C1140F4C}">
      <dgm:prSet/>
      <dgm:spPr/>
      <dgm:t>
        <a:bodyPr/>
        <a:lstStyle/>
        <a:p>
          <a:endParaRPr lang="en-US"/>
        </a:p>
      </dgm:t>
    </dgm:pt>
    <dgm:pt modelId="{675A23AE-984E-41F5-9092-FFC4321A68A6}" type="sibTrans" cxnId="{E5783C8A-8A09-462B-BA99-BF02C1140F4C}">
      <dgm:prSet/>
      <dgm:spPr/>
      <dgm:t>
        <a:bodyPr/>
        <a:lstStyle/>
        <a:p>
          <a:endParaRPr lang="en-US"/>
        </a:p>
      </dgm:t>
    </dgm:pt>
    <dgm:pt modelId="{00AFBF04-8C98-4896-8336-29EDEF183117}">
      <dgm:prSet phldrT="[Text]"/>
      <dgm:spPr/>
      <dgm:t>
        <a:bodyPr/>
        <a:lstStyle/>
        <a:p>
          <a:r>
            <a:rPr lang="en-US" dirty="0" smtClean="0"/>
            <a:t>Determine the Sampling Procedure</a:t>
          </a:r>
          <a:endParaRPr lang="en-US" dirty="0"/>
        </a:p>
      </dgm:t>
    </dgm:pt>
    <dgm:pt modelId="{C7E28FE7-E3A6-45B0-8C9C-8290CBBA79E0}" type="parTrans" cxnId="{4EFC38EE-B801-430B-80E5-2010A3F49549}">
      <dgm:prSet/>
      <dgm:spPr/>
      <dgm:t>
        <a:bodyPr/>
        <a:lstStyle/>
        <a:p>
          <a:endParaRPr lang="en-US"/>
        </a:p>
      </dgm:t>
    </dgm:pt>
    <dgm:pt modelId="{C4CAA58E-86E5-42E9-8CD9-A8A7CA48AF18}" type="sibTrans" cxnId="{4EFC38EE-B801-430B-80E5-2010A3F49549}">
      <dgm:prSet/>
      <dgm:spPr/>
      <dgm:t>
        <a:bodyPr/>
        <a:lstStyle/>
        <a:p>
          <a:endParaRPr lang="en-US"/>
        </a:p>
      </dgm:t>
    </dgm:pt>
    <dgm:pt modelId="{42D5FD75-CC57-4C79-B158-606D590337BA}">
      <dgm:prSet/>
      <dgm:spPr/>
      <dgm:t>
        <a:bodyPr/>
        <a:lstStyle/>
        <a:p>
          <a:r>
            <a:rPr lang="en-US" dirty="0" smtClean="0"/>
            <a:t>Gather the Data</a:t>
          </a:r>
          <a:endParaRPr lang="en-US" dirty="0"/>
        </a:p>
      </dgm:t>
    </dgm:pt>
    <dgm:pt modelId="{6C330B24-754A-4715-9312-7710F2988A2A}" type="parTrans" cxnId="{B41350A9-A397-49C3-B4DA-C697BAFCF73F}">
      <dgm:prSet/>
      <dgm:spPr/>
      <dgm:t>
        <a:bodyPr/>
        <a:lstStyle/>
        <a:p>
          <a:endParaRPr lang="en-US"/>
        </a:p>
      </dgm:t>
    </dgm:pt>
    <dgm:pt modelId="{F0C4FC40-45AC-438E-AE8B-7307CD275EB7}" type="sibTrans" cxnId="{B41350A9-A397-49C3-B4DA-C697BAFCF73F}">
      <dgm:prSet/>
      <dgm:spPr/>
      <dgm:t>
        <a:bodyPr/>
        <a:lstStyle/>
        <a:p>
          <a:endParaRPr lang="en-US"/>
        </a:p>
      </dgm:t>
    </dgm:pt>
    <dgm:pt modelId="{CF0ECA38-9DB3-46C6-8BAD-8D0182B4EE7F}">
      <dgm:prSet/>
      <dgm:spPr/>
      <dgm:t>
        <a:bodyPr/>
        <a:lstStyle/>
        <a:p>
          <a:r>
            <a:rPr lang="en-US" dirty="0" smtClean="0"/>
            <a:t>Analyze the Data</a:t>
          </a:r>
          <a:endParaRPr lang="en-US" dirty="0"/>
        </a:p>
      </dgm:t>
    </dgm:pt>
    <dgm:pt modelId="{5AA22D07-3662-4220-BB99-4F9484FF2134}" type="parTrans" cxnId="{D313F165-CC6A-45EA-ACC4-8F12DDE15E91}">
      <dgm:prSet/>
      <dgm:spPr/>
      <dgm:t>
        <a:bodyPr/>
        <a:lstStyle/>
        <a:p>
          <a:endParaRPr lang="en-US"/>
        </a:p>
      </dgm:t>
    </dgm:pt>
    <dgm:pt modelId="{7EE1E061-C323-409A-9475-008DD90ABAF5}" type="sibTrans" cxnId="{D313F165-CC6A-45EA-ACC4-8F12DDE15E91}">
      <dgm:prSet/>
      <dgm:spPr/>
      <dgm:t>
        <a:bodyPr/>
        <a:lstStyle/>
        <a:p>
          <a:endParaRPr lang="en-US"/>
        </a:p>
      </dgm:t>
    </dgm:pt>
    <dgm:pt modelId="{9A95493D-DD75-4DCC-818A-7442D6303F2C}">
      <dgm:prSet/>
      <dgm:spPr/>
      <dgm:t>
        <a:bodyPr/>
        <a:lstStyle/>
        <a:p>
          <a:r>
            <a:rPr lang="en-US" dirty="0" smtClean="0"/>
            <a:t>Report the Results</a:t>
          </a:r>
          <a:endParaRPr lang="en-US" dirty="0"/>
        </a:p>
      </dgm:t>
    </dgm:pt>
    <dgm:pt modelId="{F16B0A5B-2F8C-4B29-92C0-F9081E6DB197}" type="parTrans" cxnId="{C410C859-35C5-47FF-AE07-C0408F9AB027}">
      <dgm:prSet/>
      <dgm:spPr/>
      <dgm:t>
        <a:bodyPr/>
        <a:lstStyle/>
        <a:p>
          <a:endParaRPr lang="en-US"/>
        </a:p>
      </dgm:t>
    </dgm:pt>
    <dgm:pt modelId="{CB16C624-0F18-4DEB-845B-EF3621746710}" type="sibTrans" cxnId="{C410C859-35C5-47FF-AE07-C0408F9AB027}">
      <dgm:prSet/>
      <dgm:spPr/>
      <dgm:t>
        <a:bodyPr/>
        <a:lstStyle/>
        <a:p>
          <a:endParaRPr lang="en-US"/>
        </a:p>
      </dgm:t>
    </dgm:pt>
    <dgm:pt modelId="{A62AF7B6-400A-40BF-A8AE-7D9D68C39CAF}" type="pres">
      <dgm:prSet presAssocID="{92CAB508-FD3B-4F11-8D12-BBC77169557B}" presName="CompostProcess" presStyleCnt="0">
        <dgm:presLayoutVars>
          <dgm:dir/>
          <dgm:resizeHandles val="exact"/>
        </dgm:presLayoutVars>
      </dgm:prSet>
      <dgm:spPr/>
      <dgm:t>
        <a:bodyPr/>
        <a:lstStyle/>
        <a:p>
          <a:endParaRPr lang="en-US"/>
        </a:p>
      </dgm:t>
    </dgm:pt>
    <dgm:pt modelId="{57729C6E-00C4-4307-B0D3-B6B258E56BAC}" type="pres">
      <dgm:prSet presAssocID="{92CAB508-FD3B-4F11-8D12-BBC77169557B}" presName="arrow" presStyleLbl="bgShp" presStyleIdx="0" presStyleCnt="1"/>
      <dgm:spPr/>
    </dgm:pt>
    <dgm:pt modelId="{1C916C61-3B5C-4D09-A427-0F88E2D0FEE7}" type="pres">
      <dgm:prSet presAssocID="{92CAB508-FD3B-4F11-8D12-BBC77169557B}" presName="linearProcess" presStyleCnt="0"/>
      <dgm:spPr/>
    </dgm:pt>
    <dgm:pt modelId="{6BFA3064-9477-4E05-B37E-04C5F9866BEF}" type="pres">
      <dgm:prSet presAssocID="{8282D0F1-1F5B-48EE-A402-163A2BCAD5FD}" presName="textNode" presStyleLbl="node1" presStyleIdx="0" presStyleCnt="6">
        <dgm:presLayoutVars>
          <dgm:bulletEnabled val="1"/>
        </dgm:presLayoutVars>
      </dgm:prSet>
      <dgm:spPr/>
      <dgm:t>
        <a:bodyPr/>
        <a:lstStyle/>
        <a:p>
          <a:endParaRPr lang="en-US"/>
        </a:p>
      </dgm:t>
    </dgm:pt>
    <dgm:pt modelId="{BDAA323E-C7ED-4F9D-B920-9D802BD31179}" type="pres">
      <dgm:prSet presAssocID="{0440017D-9A4A-4B64-9F3E-B077501C915F}" presName="sibTrans" presStyleCnt="0"/>
      <dgm:spPr/>
    </dgm:pt>
    <dgm:pt modelId="{076D4AD1-BEB0-484C-AF62-A41101CF0FDA}" type="pres">
      <dgm:prSet presAssocID="{88273BE2-F41C-42DB-B38C-0E013D81C083}" presName="textNode" presStyleLbl="node1" presStyleIdx="1" presStyleCnt="6">
        <dgm:presLayoutVars>
          <dgm:bulletEnabled val="1"/>
        </dgm:presLayoutVars>
      </dgm:prSet>
      <dgm:spPr/>
      <dgm:t>
        <a:bodyPr/>
        <a:lstStyle/>
        <a:p>
          <a:endParaRPr lang="en-US"/>
        </a:p>
      </dgm:t>
    </dgm:pt>
    <dgm:pt modelId="{B9E45A5F-A872-4470-88F6-97E3CFF18093}" type="pres">
      <dgm:prSet presAssocID="{675A23AE-984E-41F5-9092-FFC4321A68A6}" presName="sibTrans" presStyleCnt="0"/>
      <dgm:spPr/>
    </dgm:pt>
    <dgm:pt modelId="{FF241220-C4C7-4375-937C-43FA5BBA520E}" type="pres">
      <dgm:prSet presAssocID="{00AFBF04-8C98-4896-8336-29EDEF183117}" presName="textNode" presStyleLbl="node1" presStyleIdx="2" presStyleCnt="6">
        <dgm:presLayoutVars>
          <dgm:bulletEnabled val="1"/>
        </dgm:presLayoutVars>
      </dgm:prSet>
      <dgm:spPr/>
      <dgm:t>
        <a:bodyPr/>
        <a:lstStyle/>
        <a:p>
          <a:endParaRPr lang="en-US"/>
        </a:p>
      </dgm:t>
    </dgm:pt>
    <dgm:pt modelId="{DAD94A45-B46C-4D0E-8B65-FB6FC694AF7D}" type="pres">
      <dgm:prSet presAssocID="{C4CAA58E-86E5-42E9-8CD9-A8A7CA48AF18}" presName="sibTrans" presStyleCnt="0"/>
      <dgm:spPr/>
    </dgm:pt>
    <dgm:pt modelId="{58CBCD0A-0788-4C48-84DE-1137302DBFC3}" type="pres">
      <dgm:prSet presAssocID="{42D5FD75-CC57-4C79-B158-606D590337BA}" presName="textNode" presStyleLbl="node1" presStyleIdx="3" presStyleCnt="6">
        <dgm:presLayoutVars>
          <dgm:bulletEnabled val="1"/>
        </dgm:presLayoutVars>
      </dgm:prSet>
      <dgm:spPr/>
      <dgm:t>
        <a:bodyPr/>
        <a:lstStyle/>
        <a:p>
          <a:endParaRPr lang="en-US"/>
        </a:p>
      </dgm:t>
    </dgm:pt>
    <dgm:pt modelId="{4CE30DE0-048D-47C1-AD41-B8452203E97E}" type="pres">
      <dgm:prSet presAssocID="{F0C4FC40-45AC-438E-AE8B-7307CD275EB7}" presName="sibTrans" presStyleCnt="0"/>
      <dgm:spPr/>
    </dgm:pt>
    <dgm:pt modelId="{D33A83E9-357F-4164-A0B4-80ED4732DCD1}" type="pres">
      <dgm:prSet presAssocID="{CF0ECA38-9DB3-46C6-8BAD-8D0182B4EE7F}" presName="textNode" presStyleLbl="node1" presStyleIdx="4" presStyleCnt="6">
        <dgm:presLayoutVars>
          <dgm:bulletEnabled val="1"/>
        </dgm:presLayoutVars>
      </dgm:prSet>
      <dgm:spPr/>
      <dgm:t>
        <a:bodyPr/>
        <a:lstStyle/>
        <a:p>
          <a:endParaRPr lang="en-US"/>
        </a:p>
      </dgm:t>
    </dgm:pt>
    <dgm:pt modelId="{9CBEEB23-385D-4F4D-9C01-C9887CC439FD}" type="pres">
      <dgm:prSet presAssocID="{7EE1E061-C323-409A-9475-008DD90ABAF5}" presName="sibTrans" presStyleCnt="0"/>
      <dgm:spPr/>
    </dgm:pt>
    <dgm:pt modelId="{80948495-110C-4ED6-B134-40F4D4F17B30}" type="pres">
      <dgm:prSet presAssocID="{9A95493D-DD75-4DCC-818A-7442D6303F2C}" presName="textNode" presStyleLbl="node1" presStyleIdx="5" presStyleCnt="6">
        <dgm:presLayoutVars>
          <dgm:bulletEnabled val="1"/>
        </dgm:presLayoutVars>
      </dgm:prSet>
      <dgm:spPr/>
      <dgm:t>
        <a:bodyPr/>
        <a:lstStyle/>
        <a:p>
          <a:endParaRPr lang="en-US"/>
        </a:p>
      </dgm:t>
    </dgm:pt>
  </dgm:ptLst>
  <dgm:cxnLst>
    <dgm:cxn modelId="{6BDCAC6B-614A-4CAB-9E58-5F6D4FAE089B}" type="presOf" srcId="{00AFBF04-8C98-4896-8336-29EDEF183117}" destId="{FF241220-C4C7-4375-937C-43FA5BBA520E}" srcOrd="0" destOrd="0" presId="urn:microsoft.com/office/officeart/2005/8/layout/hProcess9"/>
    <dgm:cxn modelId="{1BB5E75E-C443-4FFE-91F3-1B20DBE04F63}" type="presOf" srcId="{92CAB508-FD3B-4F11-8D12-BBC77169557B}" destId="{A62AF7B6-400A-40BF-A8AE-7D9D68C39CAF}" srcOrd="0" destOrd="0" presId="urn:microsoft.com/office/officeart/2005/8/layout/hProcess9"/>
    <dgm:cxn modelId="{9A4D59AB-D20F-4562-BCFC-678977F75C67}" type="presOf" srcId="{88273BE2-F41C-42DB-B38C-0E013D81C083}" destId="{076D4AD1-BEB0-484C-AF62-A41101CF0FDA}" srcOrd="0" destOrd="0" presId="urn:microsoft.com/office/officeart/2005/8/layout/hProcess9"/>
    <dgm:cxn modelId="{5CFE743A-F08D-44AA-A23B-216756E51BAB}" type="presOf" srcId="{9A95493D-DD75-4DCC-818A-7442D6303F2C}" destId="{80948495-110C-4ED6-B134-40F4D4F17B30}" srcOrd="0" destOrd="0" presId="urn:microsoft.com/office/officeart/2005/8/layout/hProcess9"/>
    <dgm:cxn modelId="{B41350A9-A397-49C3-B4DA-C697BAFCF73F}" srcId="{92CAB508-FD3B-4F11-8D12-BBC77169557B}" destId="{42D5FD75-CC57-4C79-B158-606D590337BA}" srcOrd="3" destOrd="0" parTransId="{6C330B24-754A-4715-9312-7710F2988A2A}" sibTransId="{F0C4FC40-45AC-438E-AE8B-7307CD275EB7}"/>
    <dgm:cxn modelId="{D313F165-CC6A-45EA-ACC4-8F12DDE15E91}" srcId="{92CAB508-FD3B-4F11-8D12-BBC77169557B}" destId="{CF0ECA38-9DB3-46C6-8BAD-8D0182B4EE7F}" srcOrd="4" destOrd="0" parTransId="{5AA22D07-3662-4220-BB99-4F9484FF2134}" sibTransId="{7EE1E061-C323-409A-9475-008DD90ABAF5}"/>
    <dgm:cxn modelId="{51C8EE8B-27E0-4E34-96C8-E961DA02A254}" type="presOf" srcId="{42D5FD75-CC57-4C79-B158-606D590337BA}" destId="{58CBCD0A-0788-4C48-84DE-1137302DBFC3}" srcOrd="0" destOrd="0" presId="urn:microsoft.com/office/officeart/2005/8/layout/hProcess9"/>
    <dgm:cxn modelId="{33F1D954-A216-4738-BA25-BF4B09BED9C8}" type="presOf" srcId="{8282D0F1-1F5B-48EE-A402-163A2BCAD5FD}" destId="{6BFA3064-9477-4E05-B37E-04C5F9866BEF}" srcOrd="0" destOrd="0" presId="urn:microsoft.com/office/officeart/2005/8/layout/hProcess9"/>
    <dgm:cxn modelId="{C410C859-35C5-47FF-AE07-C0408F9AB027}" srcId="{92CAB508-FD3B-4F11-8D12-BBC77169557B}" destId="{9A95493D-DD75-4DCC-818A-7442D6303F2C}" srcOrd="5" destOrd="0" parTransId="{F16B0A5B-2F8C-4B29-92C0-F9081E6DB197}" sibTransId="{CB16C624-0F18-4DEB-845B-EF3621746710}"/>
    <dgm:cxn modelId="{D98797F5-C277-494C-AF6D-5790DDB234BD}" srcId="{92CAB508-FD3B-4F11-8D12-BBC77169557B}" destId="{8282D0F1-1F5B-48EE-A402-163A2BCAD5FD}" srcOrd="0" destOrd="0" parTransId="{9128B606-FB66-4BCD-B05C-5AF66798FF12}" sibTransId="{0440017D-9A4A-4B64-9F3E-B077501C915F}"/>
    <dgm:cxn modelId="{4EFC38EE-B801-430B-80E5-2010A3F49549}" srcId="{92CAB508-FD3B-4F11-8D12-BBC77169557B}" destId="{00AFBF04-8C98-4896-8336-29EDEF183117}" srcOrd="2" destOrd="0" parTransId="{C7E28FE7-E3A6-45B0-8C9C-8290CBBA79E0}" sibTransId="{C4CAA58E-86E5-42E9-8CD9-A8A7CA48AF18}"/>
    <dgm:cxn modelId="{562340F1-A9B6-4EEF-81DA-915DEC8F4C36}" type="presOf" srcId="{CF0ECA38-9DB3-46C6-8BAD-8D0182B4EE7F}" destId="{D33A83E9-357F-4164-A0B4-80ED4732DCD1}" srcOrd="0" destOrd="0" presId="urn:microsoft.com/office/officeart/2005/8/layout/hProcess9"/>
    <dgm:cxn modelId="{E5783C8A-8A09-462B-BA99-BF02C1140F4C}" srcId="{92CAB508-FD3B-4F11-8D12-BBC77169557B}" destId="{88273BE2-F41C-42DB-B38C-0E013D81C083}" srcOrd="1" destOrd="0" parTransId="{8D1E0398-45D2-4714-BFFC-2848A427FB6B}" sibTransId="{675A23AE-984E-41F5-9092-FFC4321A68A6}"/>
    <dgm:cxn modelId="{EB0C1B53-C563-4A2B-B803-D2ED44DF02B2}" type="presParOf" srcId="{A62AF7B6-400A-40BF-A8AE-7D9D68C39CAF}" destId="{57729C6E-00C4-4307-B0D3-B6B258E56BAC}" srcOrd="0" destOrd="0" presId="urn:microsoft.com/office/officeart/2005/8/layout/hProcess9"/>
    <dgm:cxn modelId="{B1956B3A-A775-4621-ACDC-36195150E736}" type="presParOf" srcId="{A62AF7B6-400A-40BF-A8AE-7D9D68C39CAF}" destId="{1C916C61-3B5C-4D09-A427-0F88E2D0FEE7}" srcOrd="1" destOrd="0" presId="urn:microsoft.com/office/officeart/2005/8/layout/hProcess9"/>
    <dgm:cxn modelId="{4A82EED1-9A8D-4598-BCE3-41BBB27B210C}" type="presParOf" srcId="{1C916C61-3B5C-4D09-A427-0F88E2D0FEE7}" destId="{6BFA3064-9477-4E05-B37E-04C5F9866BEF}" srcOrd="0" destOrd="0" presId="urn:microsoft.com/office/officeart/2005/8/layout/hProcess9"/>
    <dgm:cxn modelId="{68AB6E9E-A6F7-4207-B1E3-C7CA588C7F09}" type="presParOf" srcId="{1C916C61-3B5C-4D09-A427-0F88E2D0FEE7}" destId="{BDAA323E-C7ED-4F9D-B920-9D802BD31179}" srcOrd="1" destOrd="0" presId="urn:microsoft.com/office/officeart/2005/8/layout/hProcess9"/>
    <dgm:cxn modelId="{2864C9D8-4156-4940-A9EB-3C7C322CACD2}" type="presParOf" srcId="{1C916C61-3B5C-4D09-A427-0F88E2D0FEE7}" destId="{076D4AD1-BEB0-484C-AF62-A41101CF0FDA}" srcOrd="2" destOrd="0" presId="urn:microsoft.com/office/officeart/2005/8/layout/hProcess9"/>
    <dgm:cxn modelId="{0EE4255E-DEA7-4C08-B607-2BFB430AB34F}" type="presParOf" srcId="{1C916C61-3B5C-4D09-A427-0F88E2D0FEE7}" destId="{B9E45A5F-A872-4470-88F6-97E3CFF18093}" srcOrd="3" destOrd="0" presId="urn:microsoft.com/office/officeart/2005/8/layout/hProcess9"/>
    <dgm:cxn modelId="{6EE5F461-7CE7-466E-A7E9-93381D7541DE}" type="presParOf" srcId="{1C916C61-3B5C-4D09-A427-0F88E2D0FEE7}" destId="{FF241220-C4C7-4375-937C-43FA5BBA520E}" srcOrd="4" destOrd="0" presId="urn:microsoft.com/office/officeart/2005/8/layout/hProcess9"/>
    <dgm:cxn modelId="{AA5D5315-64CC-4EE9-B01A-2D20176972C1}" type="presParOf" srcId="{1C916C61-3B5C-4D09-A427-0F88E2D0FEE7}" destId="{DAD94A45-B46C-4D0E-8B65-FB6FC694AF7D}" srcOrd="5" destOrd="0" presId="urn:microsoft.com/office/officeart/2005/8/layout/hProcess9"/>
    <dgm:cxn modelId="{33DE91A6-988D-4CF1-9EE2-444EE4A0887F}" type="presParOf" srcId="{1C916C61-3B5C-4D09-A427-0F88E2D0FEE7}" destId="{58CBCD0A-0788-4C48-84DE-1137302DBFC3}" srcOrd="6" destOrd="0" presId="urn:microsoft.com/office/officeart/2005/8/layout/hProcess9"/>
    <dgm:cxn modelId="{DAC63560-0D2E-4CB2-BE59-E88C7B50457D}" type="presParOf" srcId="{1C916C61-3B5C-4D09-A427-0F88E2D0FEE7}" destId="{4CE30DE0-048D-47C1-AD41-B8452203E97E}" srcOrd="7" destOrd="0" presId="urn:microsoft.com/office/officeart/2005/8/layout/hProcess9"/>
    <dgm:cxn modelId="{E69AAE99-D400-4FAC-8167-9365A8506201}" type="presParOf" srcId="{1C916C61-3B5C-4D09-A427-0F88E2D0FEE7}" destId="{D33A83E9-357F-4164-A0B4-80ED4732DCD1}" srcOrd="8" destOrd="0" presId="urn:microsoft.com/office/officeart/2005/8/layout/hProcess9"/>
    <dgm:cxn modelId="{EFBAA3BD-6110-4209-A47A-692F9103A183}" type="presParOf" srcId="{1C916C61-3B5C-4D09-A427-0F88E2D0FEE7}" destId="{9CBEEB23-385D-4F4D-9C01-C9887CC439FD}" srcOrd="9" destOrd="0" presId="urn:microsoft.com/office/officeart/2005/8/layout/hProcess9"/>
    <dgm:cxn modelId="{DFCF844B-E816-4B1D-B6B1-BDCAA8019FB8}" type="presParOf" srcId="{1C916C61-3B5C-4D09-A427-0F88E2D0FEE7}" destId="{80948495-110C-4ED6-B134-40F4D4F17B3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8DA15-32DC-43B2-9F6D-BA80F5779F1B}"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67E5902-BF11-4217-BD5E-2E0352A08EE9}">
      <dgm:prSet phldrT="[Text]"/>
      <dgm:spPr/>
      <dgm:t>
        <a:bodyPr/>
        <a:lstStyle/>
        <a:p>
          <a:r>
            <a:rPr lang="en-US"/>
            <a:t>(1) Identify the Service-Learning Project</a:t>
          </a:r>
        </a:p>
      </dgm:t>
    </dgm:pt>
    <dgm:pt modelId="{10F3B341-17DE-42A2-9077-F9010E05A27F}" type="parTrans" cxnId="{2053287C-1243-4A02-A660-A3750878027D}">
      <dgm:prSet/>
      <dgm:spPr/>
      <dgm:t>
        <a:bodyPr/>
        <a:lstStyle/>
        <a:p>
          <a:endParaRPr lang="en-US"/>
        </a:p>
      </dgm:t>
    </dgm:pt>
    <dgm:pt modelId="{E14CEAC4-BA60-428F-9E16-8454965931CB}" type="sibTrans" cxnId="{2053287C-1243-4A02-A660-A3750878027D}">
      <dgm:prSet/>
      <dgm:spPr/>
      <dgm:t>
        <a:bodyPr/>
        <a:lstStyle/>
        <a:p>
          <a:endParaRPr lang="en-US"/>
        </a:p>
      </dgm:t>
    </dgm:pt>
    <dgm:pt modelId="{D4FA3196-FD14-47AD-9496-3B5F26A04003}">
      <dgm:prSet phldrT="[Text]"/>
      <dgm:spPr/>
      <dgm:t>
        <a:bodyPr/>
        <a:lstStyle/>
        <a:p>
          <a:r>
            <a:rPr lang="en-US"/>
            <a:t>(2) Incorporate Requirements in  Course Syllabus</a:t>
          </a:r>
        </a:p>
      </dgm:t>
    </dgm:pt>
    <dgm:pt modelId="{DC8E0BD1-649F-44E8-95DC-E2887BBD1577}" type="parTrans" cxnId="{6FCB3EA4-1DE9-4BA4-B420-13B7DB311AD0}">
      <dgm:prSet/>
      <dgm:spPr/>
      <dgm:t>
        <a:bodyPr/>
        <a:lstStyle/>
        <a:p>
          <a:endParaRPr lang="en-US"/>
        </a:p>
      </dgm:t>
    </dgm:pt>
    <dgm:pt modelId="{9C1B79DD-5FBE-43A2-A319-5D41F32F2310}" type="sibTrans" cxnId="{6FCB3EA4-1DE9-4BA4-B420-13B7DB311AD0}">
      <dgm:prSet/>
      <dgm:spPr/>
      <dgm:t>
        <a:bodyPr/>
        <a:lstStyle/>
        <a:p>
          <a:endParaRPr lang="en-US"/>
        </a:p>
      </dgm:t>
    </dgm:pt>
    <dgm:pt modelId="{824AF3B4-E4B6-4DBF-A9A8-7F01DA9F14A8}">
      <dgm:prSet phldrT="[Text]"/>
      <dgm:spPr/>
      <dgm:t>
        <a:bodyPr/>
        <a:lstStyle/>
        <a:p>
          <a:r>
            <a:rPr lang="en-US"/>
            <a:t>(3) Obtain Human Subjects IRB Approval</a:t>
          </a:r>
        </a:p>
      </dgm:t>
    </dgm:pt>
    <dgm:pt modelId="{B192EA0F-AC79-4F9C-9912-3594B31A9999}" type="parTrans" cxnId="{281E6587-1318-4F14-8D7F-A3AE2A7FFFCC}">
      <dgm:prSet/>
      <dgm:spPr/>
      <dgm:t>
        <a:bodyPr/>
        <a:lstStyle/>
        <a:p>
          <a:endParaRPr lang="en-US"/>
        </a:p>
      </dgm:t>
    </dgm:pt>
    <dgm:pt modelId="{5FCDEF99-ADCF-4FCE-B15B-30A76FBBED1C}" type="sibTrans" cxnId="{281E6587-1318-4F14-8D7F-A3AE2A7FFFCC}">
      <dgm:prSet/>
      <dgm:spPr/>
      <dgm:t>
        <a:bodyPr/>
        <a:lstStyle/>
        <a:p>
          <a:endParaRPr lang="en-US"/>
        </a:p>
      </dgm:t>
    </dgm:pt>
    <dgm:pt modelId="{726BAE0E-5482-470A-8F79-4614D3EF93E0}">
      <dgm:prSet phldrT="[Text]"/>
      <dgm:spPr/>
      <dgm:t>
        <a:bodyPr/>
        <a:lstStyle/>
        <a:p>
          <a:r>
            <a:rPr lang="en-US" dirty="0"/>
            <a:t>(4) Assign Groups</a:t>
          </a:r>
        </a:p>
      </dgm:t>
    </dgm:pt>
    <dgm:pt modelId="{CEB6E6B7-224E-48AC-ADE2-C577EA1D02CD}" type="parTrans" cxnId="{6459D6A0-C53A-4CFE-AB58-C263E4BD13E9}">
      <dgm:prSet/>
      <dgm:spPr/>
      <dgm:t>
        <a:bodyPr/>
        <a:lstStyle/>
        <a:p>
          <a:endParaRPr lang="en-US"/>
        </a:p>
      </dgm:t>
    </dgm:pt>
    <dgm:pt modelId="{C512EBBC-9DA2-44C7-B2F7-DE706301B2F6}" type="sibTrans" cxnId="{6459D6A0-C53A-4CFE-AB58-C263E4BD13E9}">
      <dgm:prSet/>
      <dgm:spPr/>
      <dgm:t>
        <a:bodyPr/>
        <a:lstStyle/>
        <a:p>
          <a:endParaRPr lang="en-US"/>
        </a:p>
      </dgm:t>
    </dgm:pt>
    <dgm:pt modelId="{018F2266-5975-4BBF-A136-8D52BAAB7F14}">
      <dgm:prSet phldrT="[Text]"/>
      <dgm:spPr/>
      <dgm:t>
        <a:bodyPr/>
        <a:lstStyle/>
        <a:p>
          <a:r>
            <a:rPr lang="en-US"/>
            <a:t>(6) Monitor and Make Adjustments</a:t>
          </a:r>
        </a:p>
      </dgm:t>
    </dgm:pt>
    <dgm:pt modelId="{9E909F5D-7414-4D32-B1C6-5C80EADDFEB7}" type="parTrans" cxnId="{7B6BBB51-EFE0-4DAE-890C-38869A28805F}">
      <dgm:prSet/>
      <dgm:spPr/>
      <dgm:t>
        <a:bodyPr/>
        <a:lstStyle/>
        <a:p>
          <a:endParaRPr lang="en-US"/>
        </a:p>
      </dgm:t>
    </dgm:pt>
    <dgm:pt modelId="{DE498501-BB10-4AD2-BBF0-E48A3C964A46}" type="sibTrans" cxnId="{7B6BBB51-EFE0-4DAE-890C-38869A28805F}">
      <dgm:prSet/>
      <dgm:spPr/>
      <dgm:t>
        <a:bodyPr/>
        <a:lstStyle/>
        <a:p>
          <a:endParaRPr lang="en-US"/>
        </a:p>
      </dgm:t>
    </dgm:pt>
    <dgm:pt modelId="{583E6DCE-12C0-4D5B-83F7-6A1D4BF1BFDC}">
      <dgm:prSet phldrT="[Text]"/>
      <dgm:spPr/>
      <dgm:t>
        <a:bodyPr/>
        <a:lstStyle/>
        <a:p>
          <a:r>
            <a:rPr lang="en-US" dirty="0"/>
            <a:t>(7) Evaluate </a:t>
          </a:r>
          <a:r>
            <a:rPr lang="en-US" dirty="0" smtClean="0"/>
            <a:t>Student Outcomes</a:t>
          </a:r>
          <a:endParaRPr lang="en-US" dirty="0"/>
        </a:p>
      </dgm:t>
    </dgm:pt>
    <dgm:pt modelId="{080ADF58-D75F-41DC-8ABD-6F5893C752BB}" type="parTrans" cxnId="{6D89DD04-5ED7-424E-BDA1-C6FBD34CED49}">
      <dgm:prSet/>
      <dgm:spPr/>
      <dgm:t>
        <a:bodyPr/>
        <a:lstStyle/>
        <a:p>
          <a:endParaRPr lang="en-US"/>
        </a:p>
      </dgm:t>
    </dgm:pt>
    <dgm:pt modelId="{FD2A5C98-880D-424E-889F-A5B545DC32C6}" type="sibTrans" cxnId="{6D89DD04-5ED7-424E-BDA1-C6FBD34CED49}">
      <dgm:prSet/>
      <dgm:spPr/>
      <dgm:t>
        <a:bodyPr/>
        <a:lstStyle/>
        <a:p>
          <a:endParaRPr lang="en-US"/>
        </a:p>
      </dgm:t>
    </dgm:pt>
    <dgm:pt modelId="{FC0CDA27-B052-4C6F-AC36-5B22070668FF}">
      <dgm:prSet phldrT="[Text]"/>
      <dgm:spPr/>
      <dgm:t>
        <a:bodyPr/>
        <a:lstStyle/>
        <a:p>
          <a:r>
            <a:rPr lang="en-US"/>
            <a:t>(8) Report Results to Community Organization</a:t>
          </a:r>
        </a:p>
      </dgm:t>
    </dgm:pt>
    <dgm:pt modelId="{2B8837D7-5862-47CE-B124-BE7378D11FFA}" type="parTrans" cxnId="{C8F30A5F-4CB0-43CD-95D1-B64A35F109E6}">
      <dgm:prSet/>
      <dgm:spPr/>
      <dgm:t>
        <a:bodyPr/>
        <a:lstStyle/>
        <a:p>
          <a:endParaRPr lang="en-US"/>
        </a:p>
      </dgm:t>
    </dgm:pt>
    <dgm:pt modelId="{AD9615B9-8D65-4423-BD90-78A4297B6531}" type="sibTrans" cxnId="{C8F30A5F-4CB0-43CD-95D1-B64A35F109E6}">
      <dgm:prSet/>
      <dgm:spPr/>
      <dgm:t>
        <a:bodyPr/>
        <a:lstStyle/>
        <a:p>
          <a:endParaRPr lang="en-US"/>
        </a:p>
      </dgm:t>
    </dgm:pt>
    <dgm:pt modelId="{1755D6AB-AE39-45C9-AEAF-E52F85757291}">
      <dgm:prSet phldrT="[Text]"/>
      <dgm:spPr/>
      <dgm:t>
        <a:bodyPr/>
        <a:lstStyle/>
        <a:p>
          <a:r>
            <a:rPr lang="en-US"/>
            <a:t>(9) Publicize Project Internally and Externally</a:t>
          </a:r>
        </a:p>
      </dgm:t>
    </dgm:pt>
    <dgm:pt modelId="{36C05F4A-CE6E-47A2-A237-E28E7119838C}" type="parTrans" cxnId="{C4BBF964-D71B-4741-B911-E833B49DFFD7}">
      <dgm:prSet/>
      <dgm:spPr/>
      <dgm:t>
        <a:bodyPr/>
        <a:lstStyle/>
        <a:p>
          <a:endParaRPr lang="en-US"/>
        </a:p>
      </dgm:t>
    </dgm:pt>
    <dgm:pt modelId="{3142B36F-261F-460F-940D-0DB629A26ACB}" type="sibTrans" cxnId="{C4BBF964-D71B-4741-B911-E833B49DFFD7}">
      <dgm:prSet/>
      <dgm:spPr/>
      <dgm:t>
        <a:bodyPr/>
        <a:lstStyle/>
        <a:p>
          <a:endParaRPr lang="en-US"/>
        </a:p>
      </dgm:t>
    </dgm:pt>
    <dgm:pt modelId="{AE824F43-B0E2-49AA-ACA9-D7786A27A804}">
      <dgm:prSet phldrT="[Text]"/>
      <dgm:spPr/>
      <dgm:t>
        <a:bodyPr/>
        <a:lstStyle/>
        <a:p>
          <a:r>
            <a:rPr lang="en-US"/>
            <a:t>(5) Implement the Project</a:t>
          </a:r>
        </a:p>
      </dgm:t>
    </dgm:pt>
    <dgm:pt modelId="{891AD511-9409-4722-B0CC-5023CF8C6492}" type="parTrans" cxnId="{05C8390B-2C27-41FF-8712-23A50CC739C6}">
      <dgm:prSet/>
      <dgm:spPr/>
      <dgm:t>
        <a:bodyPr/>
        <a:lstStyle/>
        <a:p>
          <a:endParaRPr lang="en-US"/>
        </a:p>
      </dgm:t>
    </dgm:pt>
    <dgm:pt modelId="{B7AAA20B-FC7C-4AFC-9F13-3E0BF7D5B7FE}" type="sibTrans" cxnId="{05C8390B-2C27-41FF-8712-23A50CC739C6}">
      <dgm:prSet/>
      <dgm:spPr/>
      <dgm:t>
        <a:bodyPr/>
        <a:lstStyle/>
        <a:p>
          <a:endParaRPr lang="en-US"/>
        </a:p>
      </dgm:t>
    </dgm:pt>
    <dgm:pt modelId="{47FB5468-799D-4BCF-AAEA-A354B725650D}" type="pres">
      <dgm:prSet presAssocID="{19F8DA15-32DC-43B2-9F6D-BA80F5779F1B}" presName="Name0" presStyleCnt="0">
        <dgm:presLayoutVars>
          <dgm:dir/>
          <dgm:resizeHandles/>
        </dgm:presLayoutVars>
      </dgm:prSet>
      <dgm:spPr/>
      <dgm:t>
        <a:bodyPr/>
        <a:lstStyle/>
        <a:p>
          <a:endParaRPr lang="en-US"/>
        </a:p>
      </dgm:t>
    </dgm:pt>
    <dgm:pt modelId="{FC200E82-303D-47DB-98F1-65296143E270}" type="pres">
      <dgm:prSet presAssocID="{C67E5902-BF11-4217-BD5E-2E0352A08EE9}" presName="compNode" presStyleCnt="0"/>
      <dgm:spPr/>
    </dgm:pt>
    <dgm:pt modelId="{CA3EA996-2A93-495B-9734-4532CAC28EEF}" type="pres">
      <dgm:prSet presAssocID="{C67E5902-BF11-4217-BD5E-2E0352A08EE9}" presName="dummyConnPt" presStyleCnt="0"/>
      <dgm:spPr/>
    </dgm:pt>
    <dgm:pt modelId="{5A26E3A3-043F-4776-A256-6ABC26DA7F69}" type="pres">
      <dgm:prSet presAssocID="{C67E5902-BF11-4217-BD5E-2E0352A08EE9}" presName="node" presStyleLbl="node1" presStyleIdx="0" presStyleCnt="9">
        <dgm:presLayoutVars>
          <dgm:bulletEnabled val="1"/>
        </dgm:presLayoutVars>
      </dgm:prSet>
      <dgm:spPr/>
      <dgm:t>
        <a:bodyPr/>
        <a:lstStyle/>
        <a:p>
          <a:endParaRPr lang="en-US"/>
        </a:p>
      </dgm:t>
    </dgm:pt>
    <dgm:pt modelId="{5E921763-89FD-43FE-A002-1727645FC3F5}" type="pres">
      <dgm:prSet presAssocID="{E14CEAC4-BA60-428F-9E16-8454965931CB}" presName="sibTrans" presStyleLbl="bgSibTrans2D1" presStyleIdx="0" presStyleCnt="8"/>
      <dgm:spPr/>
      <dgm:t>
        <a:bodyPr/>
        <a:lstStyle/>
        <a:p>
          <a:endParaRPr lang="en-US"/>
        </a:p>
      </dgm:t>
    </dgm:pt>
    <dgm:pt modelId="{FB2B4D11-5C90-4023-8B3E-12B43A2A57EE}" type="pres">
      <dgm:prSet presAssocID="{D4FA3196-FD14-47AD-9496-3B5F26A04003}" presName="compNode" presStyleCnt="0"/>
      <dgm:spPr/>
    </dgm:pt>
    <dgm:pt modelId="{DD000C42-61D1-4925-B9E0-BBE3D31DCA56}" type="pres">
      <dgm:prSet presAssocID="{D4FA3196-FD14-47AD-9496-3B5F26A04003}" presName="dummyConnPt" presStyleCnt="0"/>
      <dgm:spPr/>
    </dgm:pt>
    <dgm:pt modelId="{93D36CF6-EB73-4306-9FF0-0ECC6239FFFB}" type="pres">
      <dgm:prSet presAssocID="{D4FA3196-FD14-47AD-9496-3B5F26A04003}" presName="node" presStyleLbl="node1" presStyleIdx="1" presStyleCnt="9">
        <dgm:presLayoutVars>
          <dgm:bulletEnabled val="1"/>
        </dgm:presLayoutVars>
      </dgm:prSet>
      <dgm:spPr/>
      <dgm:t>
        <a:bodyPr/>
        <a:lstStyle/>
        <a:p>
          <a:endParaRPr lang="en-US"/>
        </a:p>
      </dgm:t>
    </dgm:pt>
    <dgm:pt modelId="{BB279276-4EEF-4EE1-838A-741D72F31E87}" type="pres">
      <dgm:prSet presAssocID="{9C1B79DD-5FBE-43A2-A319-5D41F32F2310}" presName="sibTrans" presStyleLbl="bgSibTrans2D1" presStyleIdx="1" presStyleCnt="8"/>
      <dgm:spPr/>
      <dgm:t>
        <a:bodyPr/>
        <a:lstStyle/>
        <a:p>
          <a:endParaRPr lang="en-US"/>
        </a:p>
      </dgm:t>
    </dgm:pt>
    <dgm:pt modelId="{EB1DBA8E-3802-47C6-ABB9-091F8560456B}" type="pres">
      <dgm:prSet presAssocID="{824AF3B4-E4B6-4DBF-A9A8-7F01DA9F14A8}" presName="compNode" presStyleCnt="0"/>
      <dgm:spPr/>
    </dgm:pt>
    <dgm:pt modelId="{E613838B-B17D-4E7A-88B9-442605DE9130}" type="pres">
      <dgm:prSet presAssocID="{824AF3B4-E4B6-4DBF-A9A8-7F01DA9F14A8}" presName="dummyConnPt" presStyleCnt="0"/>
      <dgm:spPr/>
    </dgm:pt>
    <dgm:pt modelId="{602A795A-CEEC-47D9-9604-A408DE88FAEC}" type="pres">
      <dgm:prSet presAssocID="{824AF3B4-E4B6-4DBF-A9A8-7F01DA9F14A8}" presName="node" presStyleLbl="node1" presStyleIdx="2" presStyleCnt="9">
        <dgm:presLayoutVars>
          <dgm:bulletEnabled val="1"/>
        </dgm:presLayoutVars>
      </dgm:prSet>
      <dgm:spPr/>
      <dgm:t>
        <a:bodyPr/>
        <a:lstStyle/>
        <a:p>
          <a:endParaRPr lang="en-US"/>
        </a:p>
      </dgm:t>
    </dgm:pt>
    <dgm:pt modelId="{A03F9968-F241-4681-814B-888D528A9435}" type="pres">
      <dgm:prSet presAssocID="{5FCDEF99-ADCF-4FCE-B15B-30A76FBBED1C}" presName="sibTrans" presStyleLbl="bgSibTrans2D1" presStyleIdx="2" presStyleCnt="8"/>
      <dgm:spPr/>
      <dgm:t>
        <a:bodyPr/>
        <a:lstStyle/>
        <a:p>
          <a:endParaRPr lang="en-US"/>
        </a:p>
      </dgm:t>
    </dgm:pt>
    <dgm:pt modelId="{CD1A94B0-179A-4274-9C90-6E5A52E7C6AC}" type="pres">
      <dgm:prSet presAssocID="{726BAE0E-5482-470A-8F79-4614D3EF93E0}" presName="compNode" presStyleCnt="0"/>
      <dgm:spPr/>
    </dgm:pt>
    <dgm:pt modelId="{EADA9838-FE62-4F5D-BF71-2D322CE9E092}" type="pres">
      <dgm:prSet presAssocID="{726BAE0E-5482-470A-8F79-4614D3EF93E0}" presName="dummyConnPt" presStyleCnt="0"/>
      <dgm:spPr/>
    </dgm:pt>
    <dgm:pt modelId="{B57730CD-F745-439B-A19E-9B3E0389B813}" type="pres">
      <dgm:prSet presAssocID="{726BAE0E-5482-470A-8F79-4614D3EF93E0}" presName="node" presStyleLbl="node1" presStyleIdx="3" presStyleCnt="9">
        <dgm:presLayoutVars>
          <dgm:bulletEnabled val="1"/>
        </dgm:presLayoutVars>
      </dgm:prSet>
      <dgm:spPr/>
      <dgm:t>
        <a:bodyPr/>
        <a:lstStyle/>
        <a:p>
          <a:endParaRPr lang="en-US"/>
        </a:p>
      </dgm:t>
    </dgm:pt>
    <dgm:pt modelId="{DA7BEC77-79C7-41F2-9DC5-9D012FA7817B}" type="pres">
      <dgm:prSet presAssocID="{C512EBBC-9DA2-44C7-B2F7-DE706301B2F6}" presName="sibTrans" presStyleLbl="bgSibTrans2D1" presStyleIdx="3" presStyleCnt="8"/>
      <dgm:spPr/>
      <dgm:t>
        <a:bodyPr/>
        <a:lstStyle/>
        <a:p>
          <a:endParaRPr lang="en-US"/>
        </a:p>
      </dgm:t>
    </dgm:pt>
    <dgm:pt modelId="{EDC37249-90F4-45C8-B161-2EFF9A2D3242}" type="pres">
      <dgm:prSet presAssocID="{AE824F43-B0E2-49AA-ACA9-D7786A27A804}" presName="compNode" presStyleCnt="0"/>
      <dgm:spPr/>
    </dgm:pt>
    <dgm:pt modelId="{76E1E674-E7CD-4664-9676-A6D64C01E3E7}" type="pres">
      <dgm:prSet presAssocID="{AE824F43-B0E2-49AA-ACA9-D7786A27A804}" presName="dummyConnPt" presStyleCnt="0"/>
      <dgm:spPr/>
    </dgm:pt>
    <dgm:pt modelId="{BE3530FC-3712-443F-99DF-7C1FAF96C98E}" type="pres">
      <dgm:prSet presAssocID="{AE824F43-B0E2-49AA-ACA9-D7786A27A804}" presName="node" presStyleLbl="node1" presStyleIdx="4" presStyleCnt="9">
        <dgm:presLayoutVars>
          <dgm:bulletEnabled val="1"/>
        </dgm:presLayoutVars>
      </dgm:prSet>
      <dgm:spPr/>
      <dgm:t>
        <a:bodyPr/>
        <a:lstStyle/>
        <a:p>
          <a:endParaRPr lang="en-US"/>
        </a:p>
      </dgm:t>
    </dgm:pt>
    <dgm:pt modelId="{5328B337-CE2F-4382-9BB8-BAACF07DBF4C}" type="pres">
      <dgm:prSet presAssocID="{B7AAA20B-FC7C-4AFC-9F13-3E0BF7D5B7FE}" presName="sibTrans" presStyleLbl="bgSibTrans2D1" presStyleIdx="4" presStyleCnt="8"/>
      <dgm:spPr/>
      <dgm:t>
        <a:bodyPr/>
        <a:lstStyle/>
        <a:p>
          <a:endParaRPr lang="en-US"/>
        </a:p>
      </dgm:t>
    </dgm:pt>
    <dgm:pt modelId="{FD328507-EE62-4D09-88E7-D4E0FE51498A}" type="pres">
      <dgm:prSet presAssocID="{018F2266-5975-4BBF-A136-8D52BAAB7F14}" presName="compNode" presStyleCnt="0"/>
      <dgm:spPr/>
    </dgm:pt>
    <dgm:pt modelId="{F09CC9D0-DE92-42EE-9EB6-A6705F8107AB}" type="pres">
      <dgm:prSet presAssocID="{018F2266-5975-4BBF-A136-8D52BAAB7F14}" presName="dummyConnPt" presStyleCnt="0"/>
      <dgm:spPr/>
    </dgm:pt>
    <dgm:pt modelId="{36B77213-9431-4031-8802-94C39A1F9876}" type="pres">
      <dgm:prSet presAssocID="{018F2266-5975-4BBF-A136-8D52BAAB7F14}" presName="node" presStyleLbl="node1" presStyleIdx="5" presStyleCnt="9">
        <dgm:presLayoutVars>
          <dgm:bulletEnabled val="1"/>
        </dgm:presLayoutVars>
      </dgm:prSet>
      <dgm:spPr/>
      <dgm:t>
        <a:bodyPr/>
        <a:lstStyle/>
        <a:p>
          <a:endParaRPr lang="en-US"/>
        </a:p>
      </dgm:t>
    </dgm:pt>
    <dgm:pt modelId="{AF044FAB-3275-46EE-B62B-F534F3F934B7}" type="pres">
      <dgm:prSet presAssocID="{DE498501-BB10-4AD2-BBF0-E48A3C964A46}" presName="sibTrans" presStyleLbl="bgSibTrans2D1" presStyleIdx="5" presStyleCnt="8"/>
      <dgm:spPr/>
      <dgm:t>
        <a:bodyPr/>
        <a:lstStyle/>
        <a:p>
          <a:endParaRPr lang="en-US"/>
        </a:p>
      </dgm:t>
    </dgm:pt>
    <dgm:pt modelId="{3E70BC6F-1516-4FF6-A2C9-0FB10E0A7B05}" type="pres">
      <dgm:prSet presAssocID="{583E6DCE-12C0-4D5B-83F7-6A1D4BF1BFDC}" presName="compNode" presStyleCnt="0"/>
      <dgm:spPr/>
    </dgm:pt>
    <dgm:pt modelId="{DF6ADA49-25DF-4D9B-9E5E-A11E6F599F17}" type="pres">
      <dgm:prSet presAssocID="{583E6DCE-12C0-4D5B-83F7-6A1D4BF1BFDC}" presName="dummyConnPt" presStyleCnt="0"/>
      <dgm:spPr/>
    </dgm:pt>
    <dgm:pt modelId="{EBD71012-9347-497A-BF09-18D321E6ED7A}" type="pres">
      <dgm:prSet presAssocID="{583E6DCE-12C0-4D5B-83F7-6A1D4BF1BFDC}" presName="node" presStyleLbl="node1" presStyleIdx="6" presStyleCnt="9">
        <dgm:presLayoutVars>
          <dgm:bulletEnabled val="1"/>
        </dgm:presLayoutVars>
      </dgm:prSet>
      <dgm:spPr/>
      <dgm:t>
        <a:bodyPr/>
        <a:lstStyle/>
        <a:p>
          <a:endParaRPr lang="en-US"/>
        </a:p>
      </dgm:t>
    </dgm:pt>
    <dgm:pt modelId="{BE993EB6-38EA-4C84-AEF8-7D8A10D2D00C}" type="pres">
      <dgm:prSet presAssocID="{FD2A5C98-880D-424E-889F-A5B545DC32C6}" presName="sibTrans" presStyleLbl="bgSibTrans2D1" presStyleIdx="6" presStyleCnt="8"/>
      <dgm:spPr/>
      <dgm:t>
        <a:bodyPr/>
        <a:lstStyle/>
        <a:p>
          <a:endParaRPr lang="en-US"/>
        </a:p>
      </dgm:t>
    </dgm:pt>
    <dgm:pt modelId="{6308AC30-27B5-45A0-B996-BAEFA078D738}" type="pres">
      <dgm:prSet presAssocID="{FC0CDA27-B052-4C6F-AC36-5B22070668FF}" presName="compNode" presStyleCnt="0"/>
      <dgm:spPr/>
    </dgm:pt>
    <dgm:pt modelId="{5C4D92C6-CCD0-421D-AF10-00496DACE280}" type="pres">
      <dgm:prSet presAssocID="{FC0CDA27-B052-4C6F-AC36-5B22070668FF}" presName="dummyConnPt" presStyleCnt="0"/>
      <dgm:spPr/>
    </dgm:pt>
    <dgm:pt modelId="{B7A02E16-275E-488B-B3B8-388E9CA3EAE7}" type="pres">
      <dgm:prSet presAssocID="{FC0CDA27-B052-4C6F-AC36-5B22070668FF}" presName="node" presStyleLbl="node1" presStyleIdx="7" presStyleCnt="9">
        <dgm:presLayoutVars>
          <dgm:bulletEnabled val="1"/>
        </dgm:presLayoutVars>
      </dgm:prSet>
      <dgm:spPr/>
      <dgm:t>
        <a:bodyPr/>
        <a:lstStyle/>
        <a:p>
          <a:endParaRPr lang="en-US"/>
        </a:p>
      </dgm:t>
    </dgm:pt>
    <dgm:pt modelId="{EDB95CB8-C01D-4528-95A4-0B7432328518}" type="pres">
      <dgm:prSet presAssocID="{AD9615B9-8D65-4423-BD90-78A4297B6531}" presName="sibTrans" presStyleLbl="bgSibTrans2D1" presStyleIdx="7" presStyleCnt="8"/>
      <dgm:spPr/>
      <dgm:t>
        <a:bodyPr/>
        <a:lstStyle/>
        <a:p>
          <a:endParaRPr lang="en-US"/>
        </a:p>
      </dgm:t>
    </dgm:pt>
    <dgm:pt modelId="{05ED73E3-4A70-401D-B0F1-36466705B833}" type="pres">
      <dgm:prSet presAssocID="{1755D6AB-AE39-45C9-AEAF-E52F85757291}" presName="compNode" presStyleCnt="0"/>
      <dgm:spPr/>
    </dgm:pt>
    <dgm:pt modelId="{D9BE349A-CB0C-40A7-940E-165D75B6BD76}" type="pres">
      <dgm:prSet presAssocID="{1755D6AB-AE39-45C9-AEAF-E52F85757291}" presName="dummyConnPt" presStyleCnt="0"/>
      <dgm:spPr/>
    </dgm:pt>
    <dgm:pt modelId="{95B2CA31-2DCB-4E80-ACBF-0C15C423A58E}" type="pres">
      <dgm:prSet presAssocID="{1755D6AB-AE39-45C9-AEAF-E52F85757291}" presName="node" presStyleLbl="node1" presStyleIdx="8" presStyleCnt="9">
        <dgm:presLayoutVars>
          <dgm:bulletEnabled val="1"/>
        </dgm:presLayoutVars>
      </dgm:prSet>
      <dgm:spPr/>
      <dgm:t>
        <a:bodyPr/>
        <a:lstStyle/>
        <a:p>
          <a:endParaRPr lang="en-US"/>
        </a:p>
      </dgm:t>
    </dgm:pt>
  </dgm:ptLst>
  <dgm:cxnLst>
    <dgm:cxn modelId="{281E6587-1318-4F14-8D7F-A3AE2A7FFFCC}" srcId="{19F8DA15-32DC-43B2-9F6D-BA80F5779F1B}" destId="{824AF3B4-E4B6-4DBF-A9A8-7F01DA9F14A8}" srcOrd="2" destOrd="0" parTransId="{B192EA0F-AC79-4F9C-9912-3594B31A9999}" sibTransId="{5FCDEF99-ADCF-4FCE-B15B-30A76FBBED1C}"/>
    <dgm:cxn modelId="{C8F30A5F-4CB0-43CD-95D1-B64A35F109E6}" srcId="{19F8DA15-32DC-43B2-9F6D-BA80F5779F1B}" destId="{FC0CDA27-B052-4C6F-AC36-5B22070668FF}" srcOrd="7" destOrd="0" parTransId="{2B8837D7-5862-47CE-B124-BE7378D11FFA}" sibTransId="{AD9615B9-8D65-4423-BD90-78A4297B6531}"/>
    <dgm:cxn modelId="{FCCD3D2C-C9AF-4052-BE6B-EFF7E3E76E46}" type="presOf" srcId="{D4FA3196-FD14-47AD-9496-3B5F26A04003}" destId="{93D36CF6-EB73-4306-9FF0-0ECC6239FFFB}" srcOrd="0" destOrd="0" presId="urn:microsoft.com/office/officeart/2005/8/layout/bProcess4"/>
    <dgm:cxn modelId="{7134BBA5-F993-4BDF-8F26-66A79DB46547}" type="presOf" srcId="{E14CEAC4-BA60-428F-9E16-8454965931CB}" destId="{5E921763-89FD-43FE-A002-1727645FC3F5}" srcOrd="0" destOrd="0" presId="urn:microsoft.com/office/officeart/2005/8/layout/bProcess4"/>
    <dgm:cxn modelId="{3D88BACB-8B21-459B-9D50-818D8FB44DC5}" type="presOf" srcId="{C67E5902-BF11-4217-BD5E-2E0352A08EE9}" destId="{5A26E3A3-043F-4776-A256-6ABC26DA7F69}" srcOrd="0" destOrd="0" presId="urn:microsoft.com/office/officeart/2005/8/layout/bProcess4"/>
    <dgm:cxn modelId="{6FCB3EA4-1DE9-4BA4-B420-13B7DB311AD0}" srcId="{19F8DA15-32DC-43B2-9F6D-BA80F5779F1B}" destId="{D4FA3196-FD14-47AD-9496-3B5F26A04003}" srcOrd="1" destOrd="0" parTransId="{DC8E0BD1-649F-44E8-95DC-E2887BBD1577}" sibTransId="{9C1B79DD-5FBE-43A2-A319-5D41F32F2310}"/>
    <dgm:cxn modelId="{9A4957B9-CC68-49A7-B2D6-1F1122606A69}" type="presOf" srcId="{AE824F43-B0E2-49AA-ACA9-D7786A27A804}" destId="{BE3530FC-3712-443F-99DF-7C1FAF96C98E}" srcOrd="0" destOrd="0" presId="urn:microsoft.com/office/officeart/2005/8/layout/bProcess4"/>
    <dgm:cxn modelId="{05C8390B-2C27-41FF-8712-23A50CC739C6}" srcId="{19F8DA15-32DC-43B2-9F6D-BA80F5779F1B}" destId="{AE824F43-B0E2-49AA-ACA9-D7786A27A804}" srcOrd="4" destOrd="0" parTransId="{891AD511-9409-4722-B0CC-5023CF8C6492}" sibTransId="{B7AAA20B-FC7C-4AFC-9F13-3E0BF7D5B7FE}"/>
    <dgm:cxn modelId="{BFF830BB-BD9F-4454-B5C0-D14EE61F34EB}" type="presOf" srcId="{9C1B79DD-5FBE-43A2-A319-5D41F32F2310}" destId="{BB279276-4EEF-4EE1-838A-741D72F31E87}" srcOrd="0" destOrd="0" presId="urn:microsoft.com/office/officeart/2005/8/layout/bProcess4"/>
    <dgm:cxn modelId="{C4BBF964-D71B-4741-B911-E833B49DFFD7}" srcId="{19F8DA15-32DC-43B2-9F6D-BA80F5779F1B}" destId="{1755D6AB-AE39-45C9-AEAF-E52F85757291}" srcOrd="8" destOrd="0" parTransId="{36C05F4A-CE6E-47A2-A237-E28E7119838C}" sibTransId="{3142B36F-261F-460F-940D-0DB629A26ACB}"/>
    <dgm:cxn modelId="{9E4E6CF7-BE1C-48C5-8ACD-F7A0646065B7}" type="presOf" srcId="{19F8DA15-32DC-43B2-9F6D-BA80F5779F1B}" destId="{47FB5468-799D-4BCF-AAEA-A354B725650D}" srcOrd="0" destOrd="0" presId="urn:microsoft.com/office/officeart/2005/8/layout/bProcess4"/>
    <dgm:cxn modelId="{A59F12CA-8BAD-4FED-9992-D63760168896}" type="presOf" srcId="{583E6DCE-12C0-4D5B-83F7-6A1D4BF1BFDC}" destId="{EBD71012-9347-497A-BF09-18D321E6ED7A}" srcOrd="0" destOrd="0" presId="urn:microsoft.com/office/officeart/2005/8/layout/bProcess4"/>
    <dgm:cxn modelId="{30F2E0E1-D15A-47FE-B234-71CA563C5B4A}" type="presOf" srcId="{726BAE0E-5482-470A-8F79-4614D3EF93E0}" destId="{B57730CD-F745-439B-A19E-9B3E0389B813}" srcOrd="0" destOrd="0" presId="urn:microsoft.com/office/officeart/2005/8/layout/bProcess4"/>
    <dgm:cxn modelId="{1D13893A-722E-4A55-B8D2-256F5AF8BBD0}" type="presOf" srcId="{FD2A5C98-880D-424E-889F-A5B545DC32C6}" destId="{BE993EB6-38EA-4C84-AEF8-7D8A10D2D00C}" srcOrd="0" destOrd="0" presId="urn:microsoft.com/office/officeart/2005/8/layout/bProcess4"/>
    <dgm:cxn modelId="{6459D6A0-C53A-4CFE-AB58-C263E4BD13E9}" srcId="{19F8DA15-32DC-43B2-9F6D-BA80F5779F1B}" destId="{726BAE0E-5482-470A-8F79-4614D3EF93E0}" srcOrd="3" destOrd="0" parTransId="{CEB6E6B7-224E-48AC-ADE2-C577EA1D02CD}" sibTransId="{C512EBBC-9DA2-44C7-B2F7-DE706301B2F6}"/>
    <dgm:cxn modelId="{7B6BBB51-EFE0-4DAE-890C-38869A28805F}" srcId="{19F8DA15-32DC-43B2-9F6D-BA80F5779F1B}" destId="{018F2266-5975-4BBF-A136-8D52BAAB7F14}" srcOrd="5" destOrd="0" parTransId="{9E909F5D-7414-4D32-B1C6-5C80EADDFEB7}" sibTransId="{DE498501-BB10-4AD2-BBF0-E48A3C964A46}"/>
    <dgm:cxn modelId="{47773DAE-E234-4E4B-B579-29DC6FC6D35E}" type="presOf" srcId="{824AF3B4-E4B6-4DBF-A9A8-7F01DA9F14A8}" destId="{602A795A-CEEC-47D9-9604-A408DE88FAEC}" srcOrd="0" destOrd="0" presId="urn:microsoft.com/office/officeart/2005/8/layout/bProcess4"/>
    <dgm:cxn modelId="{DD3C37E2-6B90-4220-9D84-84C7938FF3B8}" type="presOf" srcId="{FC0CDA27-B052-4C6F-AC36-5B22070668FF}" destId="{B7A02E16-275E-488B-B3B8-388E9CA3EAE7}" srcOrd="0" destOrd="0" presId="urn:microsoft.com/office/officeart/2005/8/layout/bProcess4"/>
    <dgm:cxn modelId="{2053287C-1243-4A02-A660-A3750878027D}" srcId="{19F8DA15-32DC-43B2-9F6D-BA80F5779F1B}" destId="{C67E5902-BF11-4217-BD5E-2E0352A08EE9}" srcOrd="0" destOrd="0" parTransId="{10F3B341-17DE-42A2-9077-F9010E05A27F}" sibTransId="{E14CEAC4-BA60-428F-9E16-8454965931CB}"/>
    <dgm:cxn modelId="{2F9955EC-8413-40CE-8A41-97658D63014E}" type="presOf" srcId="{C512EBBC-9DA2-44C7-B2F7-DE706301B2F6}" destId="{DA7BEC77-79C7-41F2-9DC5-9D012FA7817B}" srcOrd="0" destOrd="0" presId="urn:microsoft.com/office/officeart/2005/8/layout/bProcess4"/>
    <dgm:cxn modelId="{6D89DD04-5ED7-424E-BDA1-C6FBD34CED49}" srcId="{19F8DA15-32DC-43B2-9F6D-BA80F5779F1B}" destId="{583E6DCE-12C0-4D5B-83F7-6A1D4BF1BFDC}" srcOrd="6" destOrd="0" parTransId="{080ADF58-D75F-41DC-8ABD-6F5893C752BB}" sibTransId="{FD2A5C98-880D-424E-889F-A5B545DC32C6}"/>
    <dgm:cxn modelId="{4072DD38-8297-4347-A372-873884C1FD19}" type="presOf" srcId="{AD9615B9-8D65-4423-BD90-78A4297B6531}" destId="{EDB95CB8-C01D-4528-95A4-0B7432328518}" srcOrd="0" destOrd="0" presId="urn:microsoft.com/office/officeart/2005/8/layout/bProcess4"/>
    <dgm:cxn modelId="{F4F27DB0-F6C7-4FB8-A839-1FA4D6B08AF8}" type="presOf" srcId="{018F2266-5975-4BBF-A136-8D52BAAB7F14}" destId="{36B77213-9431-4031-8802-94C39A1F9876}" srcOrd="0" destOrd="0" presId="urn:microsoft.com/office/officeart/2005/8/layout/bProcess4"/>
    <dgm:cxn modelId="{9EC20ED7-07D0-4411-BC58-AF2A0D6234C2}" type="presOf" srcId="{DE498501-BB10-4AD2-BBF0-E48A3C964A46}" destId="{AF044FAB-3275-46EE-B62B-F534F3F934B7}" srcOrd="0" destOrd="0" presId="urn:microsoft.com/office/officeart/2005/8/layout/bProcess4"/>
    <dgm:cxn modelId="{44050005-C60C-40A3-A02C-6736C8A59C00}" type="presOf" srcId="{B7AAA20B-FC7C-4AFC-9F13-3E0BF7D5B7FE}" destId="{5328B337-CE2F-4382-9BB8-BAACF07DBF4C}" srcOrd="0" destOrd="0" presId="urn:microsoft.com/office/officeart/2005/8/layout/bProcess4"/>
    <dgm:cxn modelId="{8468547F-2F0C-4964-9B6D-1FF5B604A0E0}" type="presOf" srcId="{1755D6AB-AE39-45C9-AEAF-E52F85757291}" destId="{95B2CA31-2DCB-4E80-ACBF-0C15C423A58E}" srcOrd="0" destOrd="0" presId="urn:microsoft.com/office/officeart/2005/8/layout/bProcess4"/>
    <dgm:cxn modelId="{02C60615-0DDD-4F3A-B7BB-97BE77ECFCBA}" type="presOf" srcId="{5FCDEF99-ADCF-4FCE-B15B-30A76FBBED1C}" destId="{A03F9968-F241-4681-814B-888D528A9435}" srcOrd="0" destOrd="0" presId="urn:microsoft.com/office/officeart/2005/8/layout/bProcess4"/>
    <dgm:cxn modelId="{CE6CB392-ED2A-486B-9E2C-75FA73B2642C}" type="presParOf" srcId="{47FB5468-799D-4BCF-AAEA-A354B725650D}" destId="{FC200E82-303D-47DB-98F1-65296143E270}" srcOrd="0" destOrd="0" presId="urn:microsoft.com/office/officeart/2005/8/layout/bProcess4"/>
    <dgm:cxn modelId="{E96F28E8-0519-4E5D-8DEC-A2BB2A900D7B}" type="presParOf" srcId="{FC200E82-303D-47DB-98F1-65296143E270}" destId="{CA3EA996-2A93-495B-9734-4532CAC28EEF}" srcOrd="0" destOrd="0" presId="urn:microsoft.com/office/officeart/2005/8/layout/bProcess4"/>
    <dgm:cxn modelId="{6A0E0340-37F7-41A0-9ABD-C26513254607}" type="presParOf" srcId="{FC200E82-303D-47DB-98F1-65296143E270}" destId="{5A26E3A3-043F-4776-A256-6ABC26DA7F69}" srcOrd="1" destOrd="0" presId="urn:microsoft.com/office/officeart/2005/8/layout/bProcess4"/>
    <dgm:cxn modelId="{87999F16-F1DF-4961-834F-FF683905ABFA}" type="presParOf" srcId="{47FB5468-799D-4BCF-AAEA-A354B725650D}" destId="{5E921763-89FD-43FE-A002-1727645FC3F5}" srcOrd="1" destOrd="0" presId="urn:microsoft.com/office/officeart/2005/8/layout/bProcess4"/>
    <dgm:cxn modelId="{CA93F8C2-0C32-4472-BB96-33C8B798AB4E}" type="presParOf" srcId="{47FB5468-799D-4BCF-AAEA-A354B725650D}" destId="{FB2B4D11-5C90-4023-8B3E-12B43A2A57EE}" srcOrd="2" destOrd="0" presId="urn:microsoft.com/office/officeart/2005/8/layout/bProcess4"/>
    <dgm:cxn modelId="{179098B1-5D6D-4E3D-949E-E7363E37C39F}" type="presParOf" srcId="{FB2B4D11-5C90-4023-8B3E-12B43A2A57EE}" destId="{DD000C42-61D1-4925-B9E0-BBE3D31DCA56}" srcOrd="0" destOrd="0" presId="urn:microsoft.com/office/officeart/2005/8/layout/bProcess4"/>
    <dgm:cxn modelId="{A7DB8EA2-B3B4-4F44-A5A6-7D8440A90AA7}" type="presParOf" srcId="{FB2B4D11-5C90-4023-8B3E-12B43A2A57EE}" destId="{93D36CF6-EB73-4306-9FF0-0ECC6239FFFB}" srcOrd="1" destOrd="0" presId="urn:microsoft.com/office/officeart/2005/8/layout/bProcess4"/>
    <dgm:cxn modelId="{C6398065-D219-4BBA-AC19-C17126181E0D}" type="presParOf" srcId="{47FB5468-799D-4BCF-AAEA-A354B725650D}" destId="{BB279276-4EEF-4EE1-838A-741D72F31E87}" srcOrd="3" destOrd="0" presId="urn:microsoft.com/office/officeart/2005/8/layout/bProcess4"/>
    <dgm:cxn modelId="{4693A83D-C1F1-41F5-A691-91D12A0FED83}" type="presParOf" srcId="{47FB5468-799D-4BCF-AAEA-A354B725650D}" destId="{EB1DBA8E-3802-47C6-ABB9-091F8560456B}" srcOrd="4" destOrd="0" presId="urn:microsoft.com/office/officeart/2005/8/layout/bProcess4"/>
    <dgm:cxn modelId="{0584A3DB-53F5-4ECF-8871-D1638C79A8FA}" type="presParOf" srcId="{EB1DBA8E-3802-47C6-ABB9-091F8560456B}" destId="{E613838B-B17D-4E7A-88B9-442605DE9130}" srcOrd="0" destOrd="0" presId="urn:microsoft.com/office/officeart/2005/8/layout/bProcess4"/>
    <dgm:cxn modelId="{2C0A5F2E-4EEE-4B10-B01C-594345A3139D}" type="presParOf" srcId="{EB1DBA8E-3802-47C6-ABB9-091F8560456B}" destId="{602A795A-CEEC-47D9-9604-A408DE88FAEC}" srcOrd="1" destOrd="0" presId="urn:microsoft.com/office/officeart/2005/8/layout/bProcess4"/>
    <dgm:cxn modelId="{D1F4931C-448A-43BB-90A8-17F4B20D5CA6}" type="presParOf" srcId="{47FB5468-799D-4BCF-AAEA-A354B725650D}" destId="{A03F9968-F241-4681-814B-888D528A9435}" srcOrd="5" destOrd="0" presId="urn:microsoft.com/office/officeart/2005/8/layout/bProcess4"/>
    <dgm:cxn modelId="{53864428-22E7-40B1-8EB4-7C847A21A830}" type="presParOf" srcId="{47FB5468-799D-4BCF-AAEA-A354B725650D}" destId="{CD1A94B0-179A-4274-9C90-6E5A52E7C6AC}" srcOrd="6" destOrd="0" presId="urn:microsoft.com/office/officeart/2005/8/layout/bProcess4"/>
    <dgm:cxn modelId="{01601E97-8227-4CF2-8AB6-A95E845D4F7B}" type="presParOf" srcId="{CD1A94B0-179A-4274-9C90-6E5A52E7C6AC}" destId="{EADA9838-FE62-4F5D-BF71-2D322CE9E092}" srcOrd="0" destOrd="0" presId="urn:microsoft.com/office/officeart/2005/8/layout/bProcess4"/>
    <dgm:cxn modelId="{3A76292E-5376-4E5A-A680-75723BCAEC0A}" type="presParOf" srcId="{CD1A94B0-179A-4274-9C90-6E5A52E7C6AC}" destId="{B57730CD-F745-439B-A19E-9B3E0389B813}" srcOrd="1" destOrd="0" presId="urn:microsoft.com/office/officeart/2005/8/layout/bProcess4"/>
    <dgm:cxn modelId="{2BB1B010-5C75-4673-99CF-96F07DEC73A5}" type="presParOf" srcId="{47FB5468-799D-4BCF-AAEA-A354B725650D}" destId="{DA7BEC77-79C7-41F2-9DC5-9D012FA7817B}" srcOrd="7" destOrd="0" presId="urn:microsoft.com/office/officeart/2005/8/layout/bProcess4"/>
    <dgm:cxn modelId="{707AE10F-D899-4161-B403-070091CAE58A}" type="presParOf" srcId="{47FB5468-799D-4BCF-AAEA-A354B725650D}" destId="{EDC37249-90F4-45C8-B161-2EFF9A2D3242}" srcOrd="8" destOrd="0" presId="urn:microsoft.com/office/officeart/2005/8/layout/bProcess4"/>
    <dgm:cxn modelId="{F785DCDB-725B-49D2-9163-67E515FE06CD}" type="presParOf" srcId="{EDC37249-90F4-45C8-B161-2EFF9A2D3242}" destId="{76E1E674-E7CD-4664-9676-A6D64C01E3E7}" srcOrd="0" destOrd="0" presId="urn:microsoft.com/office/officeart/2005/8/layout/bProcess4"/>
    <dgm:cxn modelId="{E556DA46-26B5-4E05-831C-19A12BB90BCE}" type="presParOf" srcId="{EDC37249-90F4-45C8-B161-2EFF9A2D3242}" destId="{BE3530FC-3712-443F-99DF-7C1FAF96C98E}" srcOrd="1" destOrd="0" presId="urn:microsoft.com/office/officeart/2005/8/layout/bProcess4"/>
    <dgm:cxn modelId="{55FC04A3-9463-43F2-A446-6ABB50A88F77}" type="presParOf" srcId="{47FB5468-799D-4BCF-AAEA-A354B725650D}" destId="{5328B337-CE2F-4382-9BB8-BAACF07DBF4C}" srcOrd="9" destOrd="0" presId="urn:microsoft.com/office/officeart/2005/8/layout/bProcess4"/>
    <dgm:cxn modelId="{F9AD430A-071F-47BF-9C4D-ECB84C0C8ED4}" type="presParOf" srcId="{47FB5468-799D-4BCF-AAEA-A354B725650D}" destId="{FD328507-EE62-4D09-88E7-D4E0FE51498A}" srcOrd="10" destOrd="0" presId="urn:microsoft.com/office/officeart/2005/8/layout/bProcess4"/>
    <dgm:cxn modelId="{CC21B795-E4B1-45FE-ADB1-6CEEFFECB5EF}" type="presParOf" srcId="{FD328507-EE62-4D09-88E7-D4E0FE51498A}" destId="{F09CC9D0-DE92-42EE-9EB6-A6705F8107AB}" srcOrd="0" destOrd="0" presId="urn:microsoft.com/office/officeart/2005/8/layout/bProcess4"/>
    <dgm:cxn modelId="{6CBD37CD-0313-4E2F-AB97-7334E268D039}" type="presParOf" srcId="{FD328507-EE62-4D09-88E7-D4E0FE51498A}" destId="{36B77213-9431-4031-8802-94C39A1F9876}" srcOrd="1" destOrd="0" presId="urn:microsoft.com/office/officeart/2005/8/layout/bProcess4"/>
    <dgm:cxn modelId="{E929929D-2CB2-4230-A050-5903C95C5C08}" type="presParOf" srcId="{47FB5468-799D-4BCF-AAEA-A354B725650D}" destId="{AF044FAB-3275-46EE-B62B-F534F3F934B7}" srcOrd="11" destOrd="0" presId="urn:microsoft.com/office/officeart/2005/8/layout/bProcess4"/>
    <dgm:cxn modelId="{86C3B534-8790-4DA8-A40D-F00ACE587034}" type="presParOf" srcId="{47FB5468-799D-4BCF-AAEA-A354B725650D}" destId="{3E70BC6F-1516-4FF6-A2C9-0FB10E0A7B05}" srcOrd="12" destOrd="0" presId="urn:microsoft.com/office/officeart/2005/8/layout/bProcess4"/>
    <dgm:cxn modelId="{7A34BE5C-EC6E-473D-9CAE-77B96E4B0877}" type="presParOf" srcId="{3E70BC6F-1516-4FF6-A2C9-0FB10E0A7B05}" destId="{DF6ADA49-25DF-4D9B-9E5E-A11E6F599F17}" srcOrd="0" destOrd="0" presId="urn:microsoft.com/office/officeart/2005/8/layout/bProcess4"/>
    <dgm:cxn modelId="{34F2008E-DBE7-4747-8B4D-E16075EEBB13}" type="presParOf" srcId="{3E70BC6F-1516-4FF6-A2C9-0FB10E0A7B05}" destId="{EBD71012-9347-497A-BF09-18D321E6ED7A}" srcOrd="1" destOrd="0" presId="urn:microsoft.com/office/officeart/2005/8/layout/bProcess4"/>
    <dgm:cxn modelId="{55393E01-078E-4C80-BD0C-5794E218014B}" type="presParOf" srcId="{47FB5468-799D-4BCF-AAEA-A354B725650D}" destId="{BE993EB6-38EA-4C84-AEF8-7D8A10D2D00C}" srcOrd="13" destOrd="0" presId="urn:microsoft.com/office/officeart/2005/8/layout/bProcess4"/>
    <dgm:cxn modelId="{D8D7A6C2-2963-4F83-A3D5-B8FA7ED93A25}" type="presParOf" srcId="{47FB5468-799D-4BCF-AAEA-A354B725650D}" destId="{6308AC30-27B5-45A0-B996-BAEFA078D738}" srcOrd="14" destOrd="0" presId="urn:microsoft.com/office/officeart/2005/8/layout/bProcess4"/>
    <dgm:cxn modelId="{92F87F96-8CB7-4DFB-B2C4-32BF06B943A5}" type="presParOf" srcId="{6308AC30-27B5-45A0-B996-BAEFA078D738}" destId="{5C4D92C6-CCD0-421D-AF10-00496DACE280}" srcOrd="0" destOrd="0" presId="urn:microsoft.com/office/officeart/2005/8/layout/bProcess4"/>
    <dgm:cxn modelId="{CB6F39E3-6857-4C65-8523-E3F6F6275500}" type="presParOf" srcId="{6308AC30-27B5-45A0-B996-BAEFA078D738}" destId="{B7A02E16-275E-488B-B3B8-388E9CA3EAE7}" srcOrd="1" destOrd="0" presId="urn:microsoft.com/office/officeart/2005/8/layout/bProcess4"/>
    <dgm:cxn modelId="{D44D0F29-7302-41E9-9F37-A17B02765FEF}" type="presParOf" srcId="{47FB5468-799D-4BCF-AAEA-A354B725650D}" destId="{EDB95CB8-C01D-4528-95A4-0B7432328518}" srcOrd="15" destOrd="0" presId="urn:microsoft.com/office/officeart/2005/8/layout/bProcess4"/>
    <dgm:cxn modelId="{F326D979-6FB1-4885-B339-215C62ABB8E0}" type="presParOf" srcId="{47FB5468-799D-4BCF-AAEA-A354B725650D}" destId="{05ED73E3-4A70-401D-B0F1-36466705B833}" srcOrd="16" destOrd="0" presId="urn:microsoft.com/office/officeart/2005/8/layout/bProcess4"/>
    <dgm:cxn modelId="{12FEE02D-A8B0-4E5F-8B20-F24758B9E273}" type="presParOf" srcId="{05ED73E3-4A70-401D-B0F1-36466705B833}" destId="{D9BE349A-CB0C-40A7-940E-165D75B6BD76}" srcOrd="0" destOrd="0" presId="urn:microsoft.com/office/officeart/2005/8/layout/bProcess4"/>
    <dgm:cxn modelId="{CF0524F0-1A9D-425B-A17B-B27157E8BC41}" type="presParOf" srcId="{05ED73E3-4A70-401D-B0F1-36466705B833}" destId="{95B2CA31-2DCB-4E80-ACBF-0C15C423A58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5AF87-B753-4A69-9F24-FA47861182E6}">
      <dsp:nvSpPr>
        <dsp:cNvPr id="0" name=""/>
        <dsp:cNvSpPr/>
      </dsp:nvSpPr>
      <dsp:spPr>
        <a:xfrm>
          <a:off x="1790700" y="52387"/>
          <a:ext cx="2514600" cy="251460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Faculty and Student Skill and Motivation</a:t>
          </a:r>
          <a:endParaRPr lang="en-US" sz="2300" kern="1200" dirty="0"/>
        </a:p>
      </dsp:txBody>
      <dsp:txXfrm>
        <a:off x="2125980" y="492442"/>
        <a:ext cx="1844040" cy="1131570"/>
      </dsp:txXfrm>
    </dsp:sp>
    <dsp:sp modelId="{0A5A502B-540A-47CF-921D-1E3C3F40DAF6}">
      <dsp:nvSpPr>
        <dsp:cNvPr id="0" name=""/>
        <dsp:cNvSpPr/>
      </dsp:nvSpPr>
      <dsp:spPr>
        <a:xfrm>
          <a:off x="2698051" y="1624012"/>
          <a:ext cx="2514600" cy="251460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College and University Involvement</a:t>
          </a:r>
          <a:endParaRPr lang="en-US" sz="2300" kern="1200" dirty="0"/>
        </a:p>
      </dsp:txBody>
      <dsp:txXfrm>
        <a:off x="3467100" y="2273617"/>
        <a:ext cx="1508760" cy="1383030"/>
      </dsp:txXfrm>
    </dsp:sp>
    <dsp:sp modelId="{1395F4EA-B091-4B12-810E-569E70BBC3C2}">
      <dsp:nvSpPr>
        <dsp:cNvPr id="0" name=""/>
        <dsp:cNvSpPr/>
      </dsp:nvSpPr>
      <dsp:spPr>
        <a:xfrm>
          <a:off x="883348" y="1624012"/>
          <a:ext cx="2514600" cy="2514600"/>
        </a:xfrm>
        <a:prstGeom prst="ellipse">
          <a:avLst/>
        </a:prstGeom>
        <a:solidFill>
          <a:schemeClr val="accent1">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Real-Life Community Needs</a:t>
          </a:r>
          <a:endParaRPr lang="en-US" sz="2300" kern="1200" dirty="0"/>
        </a:p>
      </dsp:txBody>
      <dsp:txXfrm>
        <a:off x="1120140" y="2273617"/>
        <a:ext cx="1508760" cy="1383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EEEBE8-1111-4653-9221-2104A270158F}"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6CBA-644D-41D1-A884-8FF8C3DFFFF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EEBE8-1111-4653-9221-2104A270158F}"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EEBE8-1111-4653-9221-2104A270158F}"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EEBE8-1111-4653-9221-2104A270158F}"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EEBE8-1111-4653-9221-2104A270158F}" type="datetimeFigureOut">
              <a:rPr lang="en-US" smtClean="0"/>
              <a:t>4/19/2012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6CBA-644D-41D1-A884-8FF8C3DFFFF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EEEBE8-1111-4653-9221-2104A270158F}"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EEEBE8-1111-4653-9221-2104A270158F}" type="datetimeFigureOut">
              <a:rPr lang="en-US" smtClean="0"/>
              <a:t>4/19/2012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66CBA-644D-41D1-A884-8FF8C3DFFFF3}"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EEEBE8-1111-4653-9221-2104A270158F}" type="datetimeFigureOut">
              <a:rPr lang="en-US" smtClean="0"/>
              <a:t>4/19/2012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EEBE8-1111-4653-9221-2104A270158F}" type="datetimeFigureOut">
              <a:rPr lang="en-US" smtClean="0"/>
              <a:t>4/19/2012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EEBE8-1111-4653-9221-2104A270158F}"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6CBA-644D-41D1-A884-8FF8C3DFFFF3}"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EEBE8-1111-4653-9221-2104A270158F}" type="datetimeFigureOut">
              <a:rPr lang="en-US" smtClean="0"/>
              <a:t>4/19/2012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6CBA-644D-41D1-A884-8FF8C3DFFF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CEEEBE8-1111-4653-9221-2104A270158F}" type="datetimeFigureOut">
              <a:rPr lang="en-US" smtClean="0"/>
              <a:t>4/19/2012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B866CBA-644D-41D1-A884-8FF8C3DFFFF3}"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file:///C:\Users\Admin\Documents\Scanned%20Documents\SLMR%20Example%20Syllabus%20A.jpe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0"/>
            <a:ext cx="7543800" cy="2667000"/>
          </a:xfrm>
        </p:spPr>
        <p:txBody>
          <a:bodyPr/>
          <a:lstStyle/>
          <a:p>
            <a:pPr algn="ctr"/>
            <a:r>
              <a:rPr lang="en-US" sz="5400" dirty="0" smtClean="0">
                <a:solidFill>
                  <a:schemeClr val="bg1">
                    <a:lumMod val="85000"/>
                  </a:schemeClr>
                </a:solidFill>
              </a:rPr>
              <a:t>Service-Learning Projects </a:t>
            </a:r>
            <a:r>
              <a:rPr lang="en-US" sz="5400" dirty="0" smtClean="0"/>
              <a:t>Are a Great Fit for Marketing Courses</a:t>
            </a:r>
            <a:endParaRPr lang="en-US" sz="5400" dirty="0"/>
          </a:p>
        </p:txBody>
      </p:sp>
      <p:sp>
        <p:nvSpPr>
          <p:cNvPr id="3" name="Subtitle 2"/>
          <p:cNvSpPr>
            <a:spLocks noGrp="1"/>
          </p:cNvSpPr>
          <p:nvPr>
            <p:ph type="subTitle" idx="1"/>
          </p:nvPr>
        </p:nvSpPr>
        <p:spPr>
          <a:xfrm>
            <a:off x="762000" y="4724400"/>
            <a:ext cx="7543800" cy="1219200"/>
          </a:xfrm>
        </p:spPr>
        <p:txBody>
          <a:bodyPr>
            <a:normAutofit/>
          </a:bodyPr>
          <a:lstStyle/>
          <a:p>
            <a:pPr algn="ctr"/>
            <a:r>
              <a:rPr lang="en-US" b="1" dirty="0" smtClean="0">
                <a:solidFill>
                  <a:srgbClr val="C00000"/>
                </a:solidFill>
              </a:rPr>
              <a:t>Dr. William T. </a:t>
            </a:r>
            <a:r>
              <a:rPr lang="en-US" b="1" dirty="0" err="1" smtClean="0">
                <a:solidFill>
                  <a:srgbClr val="C00000"/>
                </a:solidFill>
              </a:rPr>
              <a:t>Neese</a:t>
            </a:r>
            <a:endParaRPr lang="en-US" b="1" dirty="0" smtClean="0">
              <a:solidFill>
                <a:srgbClr val="C00000"/>
              </a:solidFill>
            </a:endParaRPr>
          </a:p>
          <a:p>
            <a:pPr algn="ctr"/>
            <a:r>
              <a:rPr lang="en-US" b="1" dirty="0" smtClean="0">
                <a:solidFill>
                  <a:srgbClr val="C00000"/>
                </a:solidFill>
              </a:rPr>
              <a:t>Nicholls State University</a:t>
            </a:r>
            <a:endParaRPr lang="en-US" b="1" dirty="0">
              <a:solidFill>
                <a:srgbClr val="C00000"/>
              </a:solidFill>
            </a:endParaRPr>
          </a:p>
        </p:txBody>
      </p:sp>
    </p:spTree>
    <p:extLst>
      <p:ext uri="{BB962C8B-B14F-4D97-AF65-F5344CB8AC3E}">
        <p14:creationId xmlns:p14="http://schemas.microsoft.com/office/powerpoint/2010/main" val="18046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lstStyle/>
          <a:p>
            <a:pPr algn="ctr"/>
            <a:r>
              <a:rPr lang="en-US" sz="4400" dirty="0">
                <a:solidFill>
                  <a:prstClr val="black">
                    <a:lumMod val="85000"/>
                    <a:lumOff val="15000"/>
                  </a:prstClr>
                </a:solidFill>
              </a:rPr>
              <a:t>Service-Learning Channels</a:t>
            </a:r>
            <a:endParaRPr lang="en-US" dirty="0"/>
          </a:p>
        </p:txBody>
      </p:sp>
      <p:sp>
        <p:nvSpPr>
          <p:cNvPr id="3" name="Content Placeholder 2"/>
          <p:cNvSpPr>
            <a:spLocks noGrp="1"/>
          </p:cNvSpPr>
          <p:nvPr>
            <p:ph idx="1"/>
          </p:nvPr>
        </p:nvSpPr>
        <p:spPr>
          <a:xfrm>
            <a:off x="762000" y="685800"/>
            <a:ext cx="7543800" cy="4495800"/>
          </a:xfrm>
        </p:spPr>
        <p:txBody>
          <a:bodyPr>
            <a:normAutofit lnSpcReduction="10000"/>
          </a:bodyPr>
          <a:lstStyle/>
          <a:p>
            <a:r>
              <a:rPr lang="en-US" dirty="0"/>
              <a:t>For example, AMA </a:t>
            </a:r>
            <a:r>
              <a:rPr lang="en-US" dirty="0" smtClean="0"/>
              <a:t>student clubs </a:t>
            </a:r>
            <a:r>
              <a:rPr lang="en-US" dirty="0"/>
              <a:t>are evaluated on their community service by judges at the annual </a:t>
            </a:r>
            <a:r>
              <a:rPr lang="en-US" dirty="0" smtClean="0"/>
              <a:t>International Collegiate </a:t>
            </a:r>
            <a:r>
              <a:rPr lang="en-US" dirty="0"/>
              <a:t>Chapters </a:t>
            </a:r>
            <a:r>
              <a:rPr lang="en-US" dirty="0" smtClean="0"/>
              <a:t>Conference each spring.</a:t>
            </a:r>
          </a:p>
          <a:p>
            <a:endParaRPr lang="en-US" dirty="0"/>
          </a:p>
          <a:p>
            <a:r>
              <a:rPr lang="en-US" dirty="0" smtClean="0"/>
              <a:t>Competing student </a:t>
            </a:r>
            <a:r>
              <a:rPr lang="en-US" dirty="0"/>
              <a:t>AMA chapters </a:t>
            </a:r>
            <a:r>
              <a:rPr lang="en-US" dirty="0" smtClean="0"/>
              <a:t>submit a </a:t>
            </a:r>
            <a:r>
              <a:rPr lang="en-US" i="1" dirty="0" smtClean="0"/>
              <a:t>chapter </a:t>
            </a:r>
            <a:r>
              <a:rPr lang="en-US" i="1" dirty="0"/>
              <a:t>plan</a:t>
            </a:r>
            <a:r>
              <a:rPr lang="en-US" dirty="0"/>
              <a:t> </a:t>
            </a:r>
            <a:r>
              <a:rPr lang="en-US" dirty="0" smtClean="0"/>
              <a:t> describing specific community service projects planned.</a:t>
            </a:r>
          </a:p>
          <a:p>
            <a:endParaRPr lang="en-US" dirty="0"/>
          </a:p>
          <a:p>
            <a:r>
              <a:rPr lang="en-US" dirty="0" smtClean="0"/>
              <a:t>The actual results for that chapter are </a:t>
            </a:r>
            <a:r>
              <a:rPr lang="en-US" dirty="0"/>
              <a:t>presented to AMA </a:t>
            </a:r>
            <a:r>
              <a:rPr lang="en-US" dirty="0" smtClean="0"/>
              <a:t>for judging in </a:t>
            </a:r>
            <a:r>
              <a:rPr lang="en-US" dirty="0"/>
              <a:t>a </a:t>
            </a:r>
            <a:r>
              <a:rPr lang="en-US" i="1" dirty="0"/>
              <a:t>chapter </a:t>
            </a:r>
            <a:r>
              <a:rPr lang="en-US" i="1" dirty="0" smtClean="0"/>
              <a:t>report </a:t>
            </a:r>
            <a:r>
              <a:rPr lang="en-US" dirty="0" smtClean="0"/>
              <a:t>due before the conference.</a:t>
            </a:r>
          </a:p>
          <a:p>
            <a:endParaRPr lang="en-US" dirty="0"/>
          </a:p>
          <a:p>
            <a:r>
              <a:rPr lang="en-US" dirty="0" smtClean="0"/>
              <a:t>Must be </a:t>
            </a:r>
            <a:r>
              <a:rPr lang="en-US" b="1" i="1" dirty="0" smtClean="0"/>
              <a:t>marketing-related</a:t>
            </a:r>
            <a:r>
              <a:rPr lang="en-US" dirty="0" smtClean="0"/>
              <a:t> to achieve maximum points.</a:t>
            </a:r>
            <a:endParaRPr lang="en-US" dirty="0"/>
          </a:p>
        </p:txBody>
      </p:sp>
    </p:spTree>
    <p:extLst>
      <p:ext uri="{BB962C8B-B14F-4D97-AF65-F5344CB8AC3E}">
        <p14:creationId xmlns:p14="http://schemas.microsoft.com/office/powerpoint/2010/main" val="231344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Autofit/>
          </a:bodyPr>
          <a:lstStyle/>
          <a:p>
            <a:pPr algn="ctr"/>
            <a:r>
              <a:rPr lang="en-US" sz="4000" dirty="0" smtClean="0"/>
              <a:t>Service-Learning for Course Credit</a:t>
            </a:r>
            <a:endParaRPr lang="en-US" sz="4000" dirty="0"/>
          </a:p>
        </p:txBody>
      </p:sp>
      <p:sp>
        <p:nvSpPr>
          <p:cNvPr id="3" name="Content Placeholder 2"/>
          <p:cNvSpPr>
            <a:spLocks noGrp="1"/>
          </p:cNvSpPr>
          <p:nvPr>
            <p:ph idx="1"/>
          </p:nvPr>
        </p:nvSpPr>
        <p:spPr>
          <a:xfrm>
            <a:off x="762000" y="685800"/>
            <a:ext cx="7543800" cy="4648200"/>
          </a:xfrm>
        </p:spPr>
        <p:txBody>
          <a:bodyPr>
            <a:normAutofit lnSpcReduction="10000"/>
          </a:bodyPr>
          <a:lstStyle/>
          <a:p>
            <a:r>
              <a:rPr lang="en-US" dirty="0" smtClean="0"/>
              <a:t>This presentation is about integrating service-learning in a </a:t>
            </a:r>
            <a:r>
              <a:rPr lang="en-US" i="1" dirty="0" smtClean="0"/>
              <a:t>course for credit </a:t>
            </a:r>
            <a:r>
              <a:rPr lang="en-US" dirty="0" smtClean="0"/>
              <a:t>through a </a:t>
            </a:r>
            <a:r>
              <a:rPr lang="en-US" i="1" dirty="0" smtClean="0"/>
              <a:t>marketing research </a:t>
            </a:r>
            <a:r>
              <a:rPr lang="en-US" dirty="0" smtClean="0"/>
              <a:t>project.</a:t>
            </a:r>
          </a:p>
          <a:p>
            <a:endParaRPr lang="en-US" dirty="0"/>
          </a:p>
          <a:p>
            <a:r>
              <a:rPr lang="en-US" dirty="0"/>
              <a:t>Several authors </a:t>
            </a:r>
            <a:r>
              <a:rPr lang="en-US" dirty="0" smtClean="0"/>
              <a:t>provide </a:t>
            </a:r>
            <a:r>
              <a:rPr lang="en-US" dirty="0"/>
              <a:t>frameworks for incorporating service-learning projects into course requirements (e.g., Brower 2011; Cook 2008; Dixon 2011; Flannery and </a:t>
            </a:r>
            <a:r>
              <a:rPr lang="en-US" dirty="0" err="1"/>
              <a:t>Pragman</a:t>
            </a:r>
            <a:r>
              <a:rPr lang="en-US" dirty="0"/>
              <a:t> 2010; </a:t>
            </a:r>
            <a:r>
              <a:rPr lang="en-US" dirty="0" smtClean="0"/>
              <a:t>Larson </a:t>
            </a:r>
            <a:r>
              <a:rPr lang="en-US" dirty="0"/>
              <a:t>and </a:t>
            </a:r>
            <a:r>
              <a:rPr lang="en-US" dirty="0" err="1"/>
              <a:t>Drexle</a:t>
            </a:r>
            <a:r>
              <a:rPr lang="en-US" dirty="0"/>
              <a:t> 2010; </a:t>
            </a:r>
            <a:r>
              <a:rPr lang="en-US" dirty="0" err="1"/>
              <a:t>Pless</a:t>
            </a:r>
            <a:r>
              <a:rPr lang="en-US" dirty="0"/>
              <a:t>, </a:t>
            </a:r>
            <a:r>
              <a:rPr lang="en-US" dirty="0" err="1"/>
              <a:t>Maak</a:t>
            </a:r>
            <a:r>
              <a:rPr lang="en-US" dirty="0"/>
              <a:t> and Stahl </a:t>
            </a:r>
            <a:r>
              <a:rPr lang="en-US" dirty="0" smtClean="0"/>
              <a:t>2011).</a:t>
            </a:r>
          </a:p>
          <a:p>
            <a:endParaRPr lang="en-US" dirty="0"/>
          </a:p>
          <a:p>
            <a:r>
              <a:rPr lang="en-US" dirty="0"/>
              <a:t>One good example is found in Brower (2011), who outlines a flowchart of course development and the delivery process in Figure 1 on page 67.</a:t>
            </a:r>
          </a:p>
        </p:txBody>
      </p:sp>
    </p:spTree>
    <p:extLst>
      <p:ext uri="{BB962C8B-B14F-4D97-AF65-F5344CB8AC3E}">
        <p14:creationId xmlns:p14="http://schemas.microsoft.com/office/powerpoint/2010/main" val="349873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lstStyle/>
          <a:p>
            <a:r>
              <a:rPr lang="en-US" sz="4000" dirty="0">
                <a:solidFill>
                  <a:prstClr val="black">
                    <a:lumMod val="85000"/>
                    <a:lumOff val="15000"/>
                  </a:prstClr>
                </a:solidFill>
              </a:rPr>
              <a:t>Service-Learning for Course Credit</a:t>
            </a:r>
            <a:endParaRPr lang="en-US" dirty="0"/>
          </a:p>
        </p:txBody>
      </p:sp>
      <p:sp>
        <p:nvSpPr>
          <p:cNvPr id="3" name="Content Placeholder 2"/>
          <p:cNvSpPr>
            <a:spLocks noGrp="1"/>
          </p:cNvSpPr>
          <p:nvPr>
            <p:ph idx="1"/>
          </p:nvPr>
        </p:nvSpPr>
        <p:spPr>
          <a:xfrm>
            <a:off x="762000" y="685800"/>
            <a:ext cx="7543800" cy="4572000"/>
          </a:xfrm>
        </p:spPr>
        <p:txBody>
          <a:bodyPr>
            <a:normAutofit lnSpcReduction="10000"/>
          </a:bodyPr>
          <a:lstStyle/>
          <a:p>
            <a:r>
              <a:rPr lang="en-US" dirty="0"/>
              <a:t>It is </a:t>
            </a:r>
            <a:r>
              <a:rPr lang="en-US" dirty="0" smtClean="0"/>
              <a:t>somewhat difficult </a:t>
            </a:r>
            <a:r>
              <a:rPr lang="en-US" dirty="0"/>
              <a:t>to </a:t>
            </a:r>
            <a:r>
              <a:rPr lang="en-US" dirty="0" smtClean="0"/>
              <a:t>create </a:t>
            </a:r>
            <a:r>
              <a:rPr lang="en-US" dirty="0"/>
              <a:t>one comprehensive model for all service-learning projects due to </a:t>
            </a:r>
            <a:r>
              <a:rPr lang="en-US" dirty="0" smtClean="0"/>
              <a:t>its </a:t>
            </a:r>
            <a:r>
              <a:rPr lang="en-US" dirty="0"/>
              <a:t>multidimensional </a:t>
            </a:r>
            <a:r>
              <a:rPr lang="en-US" dirty="0" smtClean="0"/>
              <a:t>nature.</a:t>
            </a:r>
          </a:p>
          <a:p>
            <a:endParaRPr lang="en-US" dirty="0"/>
          </a:p>
          <a:p>
            <a:r>
              <a:rPr lang="en-US" dirty="0" smtClean="0"/>
              <a:t>Service-learning </a:t>
            </a:r>
            <a:r>
              <a:rPr lang="en-US" dirty="0"/>
              <a:t>projects that integrate students into communities in other countries will require extensive travel planning, whereas </a:t>
            </a:r>
            <a:r>
              <a:rPr lang="en-US" dirty="0" smtClean="0"/>
              <a:t>local projects </a:t>
            </a:r>
            <a:r>
              <a:rPr lang="en-US" dirty="0"/>
              <a:t>will not as </a:t>
            </a:r>
            <a:r>
              <a:rPr lang="en-US" dirty="0" smtClean="0"/>
              <a:t>much.</a:t>
            </a:r>
          </a:p>
          <a:p>
            <a:endParaRPr lang="en-US" dirty="0"/>
          </a:p>
          <a:p>
            <a:r>
              <a:rPr lang="en-US" dirty="0" smtClean="0"/>
              <a:t>Human subjects research requires </a:t>
            </a:r>
            <a:r>
              <a:rPr lang="en-US" dirty="0"/>
              <a:t>Institutional Review Board (IRB) </a:t>
            </a:r>
            <a:r>
              <a:rPr lang="en-US" dirty="0" smtClean="0"/>
              <a:t>approval, but </a:t>
            </a:r>
            <a:r>
              <a:rPr lang="en-US" dirty="0"/>
              <a:t>secondary research, helping low income citizens complete tax forms, or teaching at-risk children basic financial principles </a:t>
            </a:r>
            <a:r>
              <a:rPr lang="en-US" dirty="0" smtClean="0"/>
              <a:t>does </a:t>
            </a:r>
            <a:r>
              <a:rPr lang="en-US" dirty="0"/>
              <a:t>not.</a:t>
            </a:r>
          </a:p>
        </p:txBody>
      </p:sp>
    </p:spTree>
    <p:extLst>
      <p:ext uri="{BB962C8B-B14F-4D97-AF65-F5344CB8AC3E}">
        <p14:creationId xmlns:p14="http://schemas.microsoft.com/office/powerpoint/2010/main" val="245255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a:bodyPr>
          <a:lstStyle/>
          <a:p>
            <a:pPr algn="ctr"/>
            <a:r>
              <a:rPr lang="en-US" sz="4800" dirty="0" smtClean="0"/>
              <a:t>Marketing Defined</a:t>
            </a:r>
            <a:endParaRPr lang="en-US" sz="4800" dirty="0"/>
          </a:p>
        </p:txBody>
      </p:sp>
      <p:sp>
        <p:nvSpPr>
          <p:cNvPr id="3" name="Content Placeholder 2"/>
          <p:cNvSpPr>
            <a:spLocks noGrp="1"/>
          </p:cNvSpPr>
          <p:nvPr>
            <p:ph idx="1"/>
          </p:nvPr>
        </p:nvSpPr>
        <p:spPr>
          <a:xfrm>
            <a:off x="762000" y="457200"/>
            <a:ext cx="7543800" cy="4648200"/>
          </a:xfrm>
        </p:spPr>
        <p:txBody>
          <a:bodyPr>
            <a:noAutofit/>
          </a:bodyPr>
          <a:lstStyle/>
          <a:p>
            <a:pPr lvl="0">
              <a:buClr>
                <a:srgbClr val="AD0101"/>
              </a:buClr>
              <a:defRPr/>
            </a:pPr>
            <a:r>
              <a:rPr lang="en-US" dirty="0" smtClean="0">
                <a:solidFill>
                  <a:srgbClr val="000000"/>
                </a:solidFill>
              </a:rPr>
              <a:t>“Marketing </a:t>
            </a:r>
            <a:r>
              <a:rPr lang="en-US" dirty="0">
                <a:solidFill>
                  <a:srgbClr val="000000"/>
                </a:solidFill>
              </a:rPr>
              <a:t>is the activity, set of institutions, and processes </a:t>
            </a:r>
            <a:r>
              <a:rPr lang="en-US" dirty="0" smtClean="0">
                <a:solidFill>
                  <a:srgbClr val="000000"/>
                </a:solidFill>
              </a:rPr>
              <a:t>for </a:t>
            </a:r>
            <a:r>
              <a:rPr lang="en-US" dirty="0">
                <a:solidFill>
                  <a:srgbClr val="000000"/>
                </a:solidFill>
              </a:rPr>
              <a:t>creating, communicating, delivering, and exchanging </a:t>
            </a:r>
            <a:r>
              <a:rPr lang="en-US" dirty="0" smtClean="0">
                <a:solidFill>
                  <a:srgbClr val="000000"/>
                </a:solidFill>
              </a:rPr>
              <a:t>offerings </a:t>
            </a:r>
            <a:r>
              <a:rPr lang="en-US" dirty="0">
                <a:solidFill>
                  <a:srgbClr val="000000"/>
                </a:solidFill>
              </a:rPr>
              <a:t>that have value for customers, clients, partners, </a:t>
            </a:r>
            <a:r>
              <a:rPr lang="en-US" dirty="0" smtClean="0">
                <a:solidFill>
                  <a:srgbClr val="000000"/>
                </a:solidFill>
              </a:rPr>
              <a:t>and </a:t>
            </a:r>
            <a:r>
              <a:rPr lang="en-US" dirty="0">
                <a:solidFill>
                  <a:srgbClr val="000000"/>
                </a:solidFill>
              </a:rPr>
              <a:t>society at large</a:t>
            </a:r>
            <a:r>
              <a:rPr lang="en-US" dirty="0" smtClean="0">
                <a:solidFill>
                  <a:srgbClr val="000000"/>
                </a:solidFill>
              </a:rPr>
              <a:t>.” (</a:t>
            </a:r>
            <a:r>
              <a:rPr lang="en-US" i="1" dirty="0" smtClean="0">
                <a:solidFill>
                  <a:srgbClr val="000000"/>
                </a:solidFill>
              </a:rPr>
              <a:t>American </a:t>
            </a:r>
            <a:r>
              <a:rPr lang="en-US" i="1" dirty="0">
                <a:solidFill>
                  <a:srgbClr val="000000"/>
                </a:solidFill>
              </a:rPr>
              <a:t>Marketing Association </a:t>
            </a:r>
            <a:r>
              <a:rPr lang="en-US" dirty="0" smtClean="0">
                <a:solidFill>
                  <a:srgbClr val="000000"/>
                </a:solidFill>
              </a:rPr>
              <a:t>2007</a:t>
            </a:r>
            <a:r>
              <a:rPr lang="en-US" dirty="0">
                <a:solidFill>
                  <a:srgbClr val="000000"/>
                </a:solidFill>
              </a:rPr>
              <a:t>):</a:t>
            </a:r>
          </a:p>
          <a:p>
            <a:pPr marL="0" indent="0">
              <a:buNone/>
              <a:defRPr/>
            </a:pPr>
            <a:endParaRPr lang="en-US" dirty="0">
              <a:solidFill>
                <a:srgbClr val="000000"/>
              </a:solidFill>
            </a:endParaRPr>
          </a:p>
          <a:p>
            <a:pPr>
              <a:defRPr/>
            </a:pPr>
            <a:r>
              <a:rPr lang="en-US" dirty="0" smtClean="0">
                <a:solidFill>
                  <a:srgbClr val="000000"/>
                </a:solidFill>
              </a:rPr>
              <a:t>This views marketing as a </a:t>
            </a:r>
            <a:r>
              <a:rPr lang="en-US" dirty="0">
                <a:solidFill>
                  <a:srgbClr val="000000"/>
                </a:solidFill>
              </a:rPr>
              <a:t>broader activity </a:t>
            </a:r>
            <a:r>
              <a:rPr lang="en-US" dirty="0" smtClean="0">
                <a:solidFill>
                  <a:srgbClr val="000000"/>
                </a:solidFill>
              </a:rPr>
              <a:t>providing </a:t>
            </a:r>
            <a:r>
              <a:rPr lang="en-US" dirty="0">
                <a:solidFill>
                  <a:srgbClr val="000000"/>
                </a:solidFill>
              </a:rPr>
              <a:t>long term value </a:t>
            </a:r>
            <a:r>
              <a:rPr lang="en-US" dirty="0" smtClean="0">
                <a:solidFill>
                  <a:srgbClr val="000000"/>
                </a:solidFill>
              </a:rPr>
              <a:t>to a host of constituency groups rather </a:t>
            </a:r>
            <a:r>
              <a:rPr lang="en-US" dirty="0">
                <a:solidFill>
                  <a:srgbClr val="000000"/>
                </a:solidFill>
              </a:rPr>
              <a:t>than narrowly as an exchange of money (short-term) </a:t>
            </a:r>
            <a:r>
              <a:rPr lang="en-US" dirty="0" smtClean="0">
                <a:solidFill>
                  <a:srgbClr val="000000"/>
                </a:solidFill>
              </a:rPr>
              <a:t>only for </a:t>
            </a:r>
            <a:r>
              <a:rPr lang="en-US" dirty="0">
                <a:solidFill>
                  <a:srgbClr val="000000"/>
                </a:solidFill>
              </a:rPr>
              <a:t>the benefit of the </a:t>
            </a:r>
            <a:r>
              <a:rPr lang="en-US" dirty="0" smtClean="0">
                <a:solidFill>
                  <a:srgbClr val="000000"/>
                </a:solidFill>
              </a:rPr>
              <a:t>shareholder or organization</a:t>
            </a:r>
            <a:r>
              <a:rPr lang="en-US" dirty="0">
                <a:solidFill>
                  <a:srgbClr val="000000"/>
                </a:solidFill>
              </a:rPr>
              <a:t>. </a:t>
            </a:r>
          </a:p>
        </p:txBody>
      </p:sp>
    </p:spTree>
    <p:extLst>
      <p:ext uri="{BB962C8B-B14F-4D97-AF65-F5344CB8AC3E}">
        <p14:creationId xmlns:p14="http://schemas.microsoft.com/office/powerpoint/2010/main" val="33341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Autofit/>
          </a:bodyPr>
          <a:lstStyle/>
          <a:p>
            <a:pPr algn="ctr"/>
            <a:r>
              <a:rPr lang="en-US" sz="3800" dirty="0" smtClean="0"/>
              <a:t>Exhibit Two: The Marketing-Mix (4-Ps)</a:t>
            </a:r>
            <a:endParaRPr lang="en-US" sz="3800" dirty="0"/>
          </a:p>
        </p:txBody>
      </p:sp>
      <p:graphicFrame>
        <p:nvGraphicFramePr>
          <p:cNvPr id="3" name="Diagram 2"/>
          <p:cNvGraphicFramePr/>
          <p:nvPr>
            <p:extLst>
              <p:ext uri="{D42A27DB-BD31-4B8C-83A1-F6EECF244321}">
                <p14:modId xmlns:p14="http://schemas.microsoft.com/office/powerpoint/2010/main" val="3121103442"/>
              </p:ext>
            </p:extLst>
          </p:nvPr>
        </p:nvGraphicFramePr>
        <p:xfrm>
          <a:off x="1524000" y="838200"/>
          <a:ext cx="609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965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r>
              <a:rPr lang="en-US" sz="4400" dirty="0" smtClean="0"/>
              <a:t>Marketing and Service-Learning</a:t>
            </a:r>
            <a:endParaRPr lang="en-US" sz="4400" dirty="0"/>
          </a:p>
        </p:txBody>
      </p:sp>
      <p:sp>
        <p:nvSpPr>
          <p:cNvPr id="3" name="Content Placeholder 2"/>
          <p:cNvSpPr>
            <a:spLocks noGrp="1"/>
          </p:cNvSpPr>
          <p:nvPr>
            <p:ph idx="1"/>
          </p:nvPr>
        </p:nvSpPr>
        <p:spPr>
          <a:xfrm>
            <a:off x="762000" y="685800"/>
            <a:ext cx="7543800" cy="4572000"/>
          </a:xfrm>
        </p:spPr>
        <p:txBody>
          <a:bodyPr>
            <a:normAutofit lnSpcReduction="10000"/>
          </a:bodyPr>
          <a:lstStyle/>
          <a:p>
            <a:r>
              <a:rPr lang="en-US" dirty="0" smtClean="0"/>
              <a:t>Marketing is a discipline that is particularly well-suited to address community needs through service-learning activity.</a:t>
            </a:r>
          </a:p>
          <a:p>
            <a:endParaRPr lang="en-US" dirty="0"/>
          </a:p>
          <a:p>
            <a:r>
              <a:rPr lang="en-US" dirty="0"/>
              <a:t>Many of the topics commonly discussed in marketing classes (e.g., marketing research, competitive market analysis, or target marketing) relate to needs in the business and nonprofit communities</a:t>
            </a:r>
            <a:r>
              <a:rPr lang="en-US" dirty="0" smtClean="0"/>
              <a:t>.</a:t>
            </a:r>
          </a:p>
          <a:p>
            <a:endParaRPr lang="en-US" dirty="0"/>
          </a:p>
          <a:p>
            <a:r>
              <a:rPr lang="en-US" dirty="0" smtClean="0"/>
              <a:t>However, it </a:t>
            </a:r>
            <a:r>
              <a:rPr lang="en-US" dirty="0"/>
              <a:t>is doubtful that </a:t>
            </a:r>
            <a:r>
              <a:rPr lang="en-US" dirty="0" smtClean="0"/>
              <a:t>larger corporations </a:t>
            </a:r>
            <a:r>
              <a:rPr lang="en-US" dirty="0"/>
              <a:t>with in-house marketing research departments need students to conduct business analysis </a:t>
            </a:r>
            <a:r>
              <a:rPr lang="en-US" dirty="0" smtClean="0"/>
              <a:t>studies.</a:t>
            </a:r>
            <a:endParaRPr lang="en-US" dirty="0"/>
          </a:p>
        </p:txBody>
      </p:sp>
    </p:spTree>
    <p:extLst>
      <p:ext uri="{BB962C8B-B14F-4D97-AF65-F5344CB8AC3E}">
        <p14:creationId xmlns:p14="http://schemas.microsoft.com/office/powerpoint/2010/main" val="262034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lstStyle/>
          <a:p>
            <a:r>
              <a:rPr lang="en-US" sz="4400" dirty="0">
                <a:solidFill>
                  <a:prstClr val="black">
                    <a:lumMod val="85000"/>
                    <a:lumOff val="15000"/>
                  </a:prstClr>
                </a:solidFill>
              </a:rPr>
              <a:t>Marketing and Service-Learning</a:t>
            </a:r>
            <a:endParaRPr lang="en-US" dirty="0"/>
          </a:p>
        </p:txBody>
      </p:sp>
      <p:sp>
        <p:nvSpPr>
          <p:cNvPr id="3" name="Content Placeholder 2"/>
          <p:cNvSpPr>
            <a:spLocks noGrp="1"/>
          </p:cNvSpPr>
          <p:nvPr>
            <p:ph idx="1"/>
          </p:nvPr>
        </p:nvSpPr>
        <p:spPr>
          <a:xfrm>
            <a:off x="762000" y="685800"/>
            <a:ext cx="7543800" cy="4648200"/>
          </a:xfrm>
        </p:spPr>
        <p:txBody>
          <a:bodyPr>
            <a:normAutofit lnSpcReduction="10000"/>
          </a:bodyPr>
          <a:lstStyle/>
          <a:p>
            <a:r>
              <a:rPr lang="en-US" dirty="0"/>
              <a:t>Nonprofit organizations are </a:t>
            </a:r>
            <a:r>
              <a:rPr lang="en-US" smtClean="0"/>
              <a:t>mostly managed </a:t>
            </a:r>
            <a:r>
              <a:rPr lang="en-US" dirty="0" smtClean="0"/>
              <a:t>by people </a:t>
            </a:r>
            <a:r>
              <a:rPr lang="en-US" dirty="0"/>
              <a:t>with technical backgrounds in social work, psychology, or nursing, yet they find </a:t>
            </a:r>
            <a:r>
              <a:rPr lang="en-US" dirty="0" smtClean="0"/>
              <a:t>themselves </a:t>
            </a:r>
            <a:r>
              <a:rPr lang="en-US" dirty="0"/>
              <a:t>confronted with a need to be more marketing-oriented in today’s competitive </a:t>
            </a:r>
            <a:r>
              <a:rPr lang="en-US" dirty="0" smtClean="0"/>
              <a:t>fundraising environment</a:t>
            </a:r>
            <a:r>
              <a:rPr lang="en-US" dirty="0"/>
              <a:t>.  </a:t>
            </a:r>
          </a:p>
          <a:p>
            <a:endParaRPr lang="en-US" dirty="0"/>
          </a:p>
          <a:p>
            <a:r>
              <a:rPr lang="en-US" dirty="0"/>
              <a:t>Small business owners </a:t>
            </a:r>
            <a:r>
              <a:rPr lang="en-US" dirty="0" smtClean="0"/>
              <a:t>may have solid marketing </a:t>
            </a:r>
            <a:r>
              <a:rPr lang="en-US" dirty="0"/>
              <a:t>knowledge, but </a:t>
            </a:r>
            <a:r>
              <a:rPr lang="en-US" dirty="0" smtClean="0"/>
              <a:t>may also </a:t>
            </a:r>
            <a:r>
              <a:rPr lang="en-US" dirty="0"/>
              <a:t>need data that does not exist at the local level or is too expensive for them to afford</a:t>
            </a:r>
            <a:r>
              <a:rPr lang="en-US" dirty="0" smtClean="0"/>
              <a:t>.</a:t>
            </a:r>
          </a:p>
          <a:p>
            <a:endParaRPr lang="en-US" dirty="0"/>
          </a:p>
          <a:p>
            <a:r>
              <a:rPr lang="en-US" dirty="0" smtClean="0"/>
              <a:t>Many of these organizations have very limited resources, and that’s where service-learning can be extremely useful.</a:t>
            </a:r>
            <a:endParaRPr lang="en-US" dirty="0"/>
          </a:p>
        </p:txBody>
      </p:sp>
    </p:spTree>
    <p:extLst>
      <p:ext uri="{BB962C8B-B14F-4D97-AF65-F5344CB8AC3E}">
        <p14:creationId xmlns:p14="http://schemas.microsoft.com/office/powerpoint/2010/main" val="253575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fontScale="90000"/>
          </a:bodyPr>
          <a:lstStyle/>
          <a:p>
            <a:pPr algn="ctr"/>
            <a:r>
              <a:rPr lang="en-US" sz="4000" dirty="0">
                <a:solidFill>
                  <a:prstClr val="black">
                    <a:lumMod val="85000"/>
                    <a:lumOff val="15000"/>
                  </a:prstClr>
                </a:solidFill>
              </a:rPr>
              <a:t>Service-Learning </a:t>
            </a:r>
            <a:r>
              <a:rPr lang="en-US" sz="4000" dirty="0" smtClean="0">
                <a:solidFill>
                  <a:prstClr val="black">
                    <a:lumMod val="85000"/>
                    <a:lumOff val="15000"/>
                  </a:prstClr>
                </a:solidFill>
              </a:rPr>
              <a:t>Marketing Research</a:t>
            </a:r>
            <a:endParaRPr lang="en-US" dirty="0"/>
          </a:p>
        </p:txBody>
      </p:sp>
      <p:sp>
        <p:nvSpPr>
          <p:cNvPr id="3" name="Content Placeholder 2"/>
          <p:cNvSpPr>
            <a:spLocks noGrp="1"/>
          </p:cNvSpPr>
          <p:nvPr>
            <p:ph idx="1"/>
          </p:nvPr>
        </p:nvSpPr>
        <p:spPr>
          <a:xfrm>
            <a:off x="762000" y="685800"/>
            <a:ext cx="7543800" cy="4648200"/>
          </a:xfrm>
        </p:spPr>
        <p:txBody>
          <a:bodyPr/>
          <a:lstStyle/>
          <a:p>
            <a:r>
              <a:rPr lang="en-US" dirty="0" smtClean="0"/>
              <a:t>The process of determining information needs for a variety of marketing decisions, designing a set of activities necessary to gather that information, collecting the data, analyzing it, and reporting the results is </a:t>
            </a:r>
            <a:r>
              <a:rPr lang="en-US" b="1" i="1" dirty="0" smtClean="0"/>
              <a:t>marketing research</a:t>
            </a:r>
            <a:r>
              <a:rPr lang="en-US" dirty="0" smtClean="0"/>
              <a:t>.  Marketing research is used to:</a:t>
            </a:r>
            <a:endParaRPr lang="en-US" dirty="0"/>
          </a:p>
          <a:p>
            <a:endParaRPr lang="en-US" dirty="0" smtClean="0"/>
          </a:p>
          <a:p>
            <a:r>
              <a:rPr lang="en-US" dirty="0" smtClean="0"/>
              <a:t>Make better marketing decisions.</a:t>
            </a:r>
            <a:endParaRPr lang="en-US" dirty="0"/>
          </a:p>
          <a:p>
            <a:r>
              <a:rPr lang="en-US" dirty="0" smtClean="0"/>
              <a:t>Identify and correct problems with the marketing-mix.</a:t>
            </a:r>
          </a:p>
          <a:p>
            <a:r>
              <a:rPr lang="en-US" dirty="0" smtClean="0"/>
              <a:t>Better understand customers and competitors.</a:t>
            </a:r>
          </a:p>
          <a:p>
            <a:r>
              <a:rPr lang="en-US" dirty="0" smtClean="0"/>
              <a:t>Determine the value of what the organization offers.</a:t>
            </a:r>
            <a:endParaRPr lang="en-US" dirty="0"/>
          </a:p>
        </p:txBody>
      </p:sp>
    </p:spTree>
    <p:extLst>
      <p:ext uri="{BB962C8B-B14F-4D97-AF65-F5344CB8AC3E}">
        <p14:creationId xmlns:p14="http://schemas.microsoft.com/office/powerpoint/2010/main" val="126391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543800" cy="1219200"/>
          </a:xfrm>
        </p:spPr>
        <p:txBody>
          <a:bodyPr>
            <a:normAutofit fontScale="90000"/>
          </a:bodyPr>
          <a:lstStyle/>
          <a:p>
            <a:pPr algn="ctr"/>
            <a:r>
              <a:rPr lang="en-US" sz="3800" dirty="0">
                <a:solidFill>
                  <a:prstClr val="black">
                    <a:lumMod val="85000"/>
                    <a:lumOff val="15000"/>
                  </a:prstClr>
                </a:solidFill>
              </a:rPr>
              <a:t>Exhibit </a:t>
            </a:r>
            <a:r>
              <a:rPr lang="en-US" sz="3800" dirty="0" smtClean="0">
                <a:solidFill>
                  <a:prstClr val="black">
                    <a:lumMod val="85000"/>
                    <a:lumOff val="15000"/>
                  </a:prstClr>
                </a:solidFill>
              </a:rPr>
              <a:t>Three:</a:t>
            </a:r>
            <a:br>
              <a:rPr lang="en-US" sz="3800" dirty="0" smtClean="0">
                <a:solidFill>
                  <a:prstClr val="black">
                    <a:lumMod val="85000"/>
                    <a:lumOff val="15000"/>
                  </a:prstClr>
                </a:solidFill>
              </a:rPr>
            </a:br>
            <a:r>
              <a:rPr lang="en-US" sz="3800" dirty="0" smtClean="0">
                <a:solidFill>
                  <a:prstClr val="black">
                    <a:lumMod val="85000"/>
                    <a:lumOff val="15000"/>
                  </a:prstClr>
                </a:solidFill>
              </a:rPr>
              <a:t>The Marketing Research Process</a:t>
            </a:r>
            <a:endParaRPr lang="en-US" dirty="0"/>
          </a:p>
        </p:txBody>
      </p:sp>
      <p:graphicFrame>
        <p:nvGraphicFramePr>
          <p:cNvPr id="3" name="Diagram 2"/>
          <p:cNvGraphicFramePr/>
          <p:nvPr>
            <p:extLst>
              <p:ext uri="{D42A27DB-BD31-4B8C-83A1-F6EECF244321}">
                <p14:modId xmlns:p14="http://schemas.microsoft.com/office/powerpoint/2010/main" val="3606080747"/>
              </p:ext>
            </p:extLst>
          </p:nvPr>
        </p:nvGraphicFramePr>
        <p:xfrm>
          <a:off x="762000" y="533400"/>
          <a:ext cx="76200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67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ctr"/>
            <a:r>
              <a:rPr lang="en-US" sz="3000" dirty="0" smtClean="0"/>
              <a:t>Exhibit Four:  Using Service-Learning Marketing Research (SLMR) Projects in Class for Credit</a:t>
            </a:r>
            <a:endParaRPr lang="en-US" sz="3000" dirty="0"/>
          </a:p>
        </p:txBody>
      </p:sp>
      <p:graphicFrame>
        <p:nvGraphicFramePr>
          <p:cNvPr id="3" name="Diagram 2"/>
          <p:cNvGraphicFramePr/>
          <p:nvPr>
            <p:extLst>
              <p:ext uri="{D42A27DB-BD31-4B8C-83A1-F6EECF244321}">
                <p14:modId xmlns:p14="http://schemas.microsoft.com/office/powerpoint/2010/main" val="2076659393"/>
              </p:ext>
            </p:extLst>
          </p:nvPr>
        </p:nvGraphicFramePr>
        <p:xfrm>
          <a:off x="838200" y="609600"/>
          <a:ext cx="7467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98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ctr"/>
            <a:r>
              <a:rPr lang="en-US" sz="4800" dirty="0" smtClean="0"/>
              <a:t>What is Service-Learning and Why is it Important?</a:t>
            </a:r>
            <a:endParaRPr lang="en-US" sz="4800" dirty="0"/>
          </a:p>
        </p:txBody>
      </p:sp>
      <p:sp>
        <p:nvSpPr>
          <p:cNvPr id="3" name="Content Placeholder 2"/>
          <p:cNvSpPr>
            <a:spLocks noGrp="1"/>
          </p:cNvSpPr>
          <p:nvPr>
            <p:ph idx="1"/>
          </p:nvPr>
        </p:nvSpPr>
        <p:spPr/>
        <p:txBody>
          <a:bodyPr>
            <a:normAutofit/>
          </a:bodyPr>
          <a:lstStyle/>
          <a:p>
            <a:r>
              <a:rPr lang="en-US" sz="3200" i="1" dirty="0"/>
              <a:t>T</a:t>
            </a:r>
            <a:r>
              <a:rPr lang="en-US" sz="3200" i="1" dirty="0" smtClean="0"/>
              <a:t>he </a:t>
            </a:r>
            <a:r>
              <a:rPr lang="en-US" sz="3200" i="1" dirty="0"/>
              <a:t>development of students who </a:t>
            </a:r>
            <a:r>
              <a:rPr lang="en-US" sz="3200" i="1" dirty="0" smtClean="0"/>
              <a:t>value being </a:t>
            </a:r>
            <a:r>
              <a:rPr lang="en-US" sz="3200" i="1" dirty="0"/>
              <a:t>productive members of their communities by </a:t>
            </a:r>
            <a:r>
              <a:rPr lang="en-US" sz="3200" i="1" dirty="0" smtClean="0"/>
              <a:t>donating time to help others </a:t>
            </a:r>
            <a:r>
              <a:rPr lang="en-US" sz="3200" i="1" dirty="0"/>
              <a:t>with a </a:t>
            </a:r>
            <a:r>
              <a:rPr lang="en-US" sz="3200" i="1" dirty="0" smtClean="0"/>
              <a:t>need </a:t>
            </a:r>
            <a:r>
              <a:rPr lang="en-US" sz="3200" i="1" dirty="0"/>
              <a:t>but without the expertise or resources necessary to accomplish the </a:t>
            </a:r>
            <a:r>
              <a:rPr lang="en-US" sz="3200" i="1" dirty="0" smtClean="0"/>
              <a:t>task </a:t>
            </a:r>
            <a:r>
              <a:rPr lang="en-US" sz="3200" i="1" dirty="0"/>
              <a:t>on their </a:t>
            </a:r>
            <a:r>
              <a:rPr lang="en-US" sz="3200" i="1" dirty="0" smtClean="0"/>
              <a:t>own is an important goal of higher education.</a:t>
            </a:r>
            <a:endParaRPr lang="en-US" sz="3200" dirty="0"/>
          </a:p>
        </p:txBody>
      </p:sp>
    </p:spTree>
    <p:extLst>
      <p:ext uri="{BB962C8B-B14F-4D97-AF65-F5344CB8AC3E}">
        <p14:creationId xmlns:p14="http://schemas.microsoft.com/office/powerpoint/2010/main" val="298399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algn="ctr"/>
            <a:r>
              <a:rPr lang="en-US" sz="3200" dirty="0"/>
              <a:t>Step 1: Identify the Service-Learning </a:t>
            </a:r>
            <a:r>
              <a:rPr lang="en-US" sz="3200" dirty="0" smtClean="0"/>
              <a:t>Project</a:t>
            </a:r>
            <a:endParaRPr lang="en-US" sz="3200" dirty="0"/>
          </a:p>
        </p:txBody>
      </p:sp>
      <p:sp>
        <p:nvSpPr>
          <p:cNvPr id="3" name="Content Placeholder 2"/>
          <p:cNvSpPr>
            <a:spLocks noGrp="1"/>
          </p:cNvSpPr>
          <p:nvPr>
            <p:ph idx="1"/>
          </p:nvPr>
        </p:nvSpPr>
        <p:spPr>
          <a:xfrm>
            <a:off x="762000" y="685800"/>
            <a:ext cx="7543800" cy="4800600"/>
          </a:xfrm>
        </p:spPr>
        <p:txBody>
          <a:bodyPr>
            <a:normAutofit/>
          </a:bodyPr>
          <a:lstStyle/>
          <a:p>
            <a:r>
              <a:rPr lang="en-US" b="1" i="1" dirty="0"/>
              <a:t>On-campus</a:t>
            </a:r>
            <a:r>
              <a:rPr lang="en-US" dirty="0"/>
              <a:t> service-learning projects </a:t>
            </a:r>
            <a:r>
              <a:rPr lang="en-US" dirty="0" smtClean="0"/>
              <a:t>can include </a:t>
            </a:r>
            <a:r>
              <a:rPr lang="en-US" dirty="0"/>
              <a:t>surveying alumni for </a:t>
            </a:r>
            <a:r>
              <a:rPr lang="en-US" dirty="0" smtClean="0"/>
              <a:t>the Dean </a:t>
            </a:r>
            <a:r>
              <a:rPr lang="en-US" dirty="0"/>
              <a:t>of the </a:t>
            </a:r>
            <a:r>
              <a:rPr lang="en-US" dirty="0" smtClean="0"/>
              <a:t>College </a:t>
            </a:r>
            <a:r>
              <a:rPr lang="en-US" dirty="0"/>
              <a:t>of </a:t>
            </a:r>
            <a:r>
              <a:rPr lang="en-US" dirty="0" smtClean="0"/>
              <a:t>Business </a:t>
            </a:r>
            <a:r>
              <a:rPr lang="en-US" dirty="0"/>
              <a:t>and the </a:t>
            </a:r>
            <a:r>
              <a:rPr lang="en-US" dirty="0" smtClean="0"/>
              <a:t>Director </a:t>
            </a:r>
            <a:r>
              <a:rPr lang="en-US" dirty="0"/>
              <a:t>of the </a:t>
            </a:r>
            <a:r>
              <a:rPr lang="en-US" dirty="0" smtClean="0"/>
              <a:t>University Foundation;</a:t>
            </a:r>
          </a:p>
          <a:p>
            <a:endParaRPr lang="en-US" dirty="0" smtClean="0"/>
          </a:p>
          <a:p>
            <a:r>
              <a:rPr lang="en-US" smtClean="0"/>
              <a:t>Evaluating </a:t>
            </a:r>
            <a:r>
              <a:rPr lang="en-US" dirty="0"/>
              <a:t>on-campus service providers to identify areas </a:t>
            </a:r>
            <a:r>
              <a:rPr lang="en-US" dirty="0" smtClean="0"/>
              <a:t>of customer dissatisfaction </a:t>
            </a:r>
            <a:r>
              <a:rPr lang="en-US" dirty="0"/>
              <a:t>and service failures (e.g., campus food </a:t>
            </a:r>
            <a:r>
              <a:rPr lang="en-US" dirty="0" smtClean="0"/>
              <a:t>services);</a:t>
            </a:r>
          </a:p>
          <a:p>
            <a:endParaRPr lang="en-US" dirty="0"/>
          </a:p>
          <a:p>
            <a:r>
              <a:rPr lang="en-US" dirty="0" smtClean="0"/>
              <a:t>Surveying </a:t>
            </a:r>
            <a:r>
              <a:rPr lang="en-US" dirty="0"/>
              <a:t>customers to determine what their perceptions of the current offerings </a:t>
            </a:r>
            <a:r>
              <a:rPr lang="en-US" dirty="0" smtClean="0"/>
              <a:t>are </a:t>
            </a:r>
            <a:r>
              <a:rPr lang="en-US" dirty="0"/>
              <a:t>and ways to improve that service (e.g., student recreation facilities).</a:t>
            </a:r>
          </a:p>
        </p:txBody>
      </p:sp>
    </p:spTree>
    <p:extLst>
      <p:ext uri="{BB962C8B-B14F-4D97-AF65-F5344CB8AC3E}">
        <p14:creationId xmlns:p14="http://schemas.microsoft.com/office/powerpoint/2010/main" val="236773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1: Identify the Service-Learning Project</a:t>
            </a:r>
            <a:endParaRPr lang="en-US" dirty="0"/>
          </a:p>
        </p:txBody>
      </p:sp>
      <p:sp>
        <p:nvSpPr>
          <p:cNvPr id="3" name="Content Placeholder 2"/>
          <p:cNvSpPr>
            <a:spLocks noGrp="1"/>
          </p:cNvSpPr>
          <p:nvPr>
            <p:ph idx="1"/>
          </p:nvPr>
        </p:nvSpPr>
        <p:spPr>
          <a:xfrm>
            <a:off x="762000" y="457200"/>
            <a:ext cx="7543800" cy="5029200"/>
          </a:xfrm>
        </p:spPr>
        <p:txBody>
          <a:bodyPr>
            <a:normAutofit lnSpcReduction="10000"/>
          </a:bodyPr>
          <a:lstStyle/>
          <a:p>
            <a:r>
              <a:rPr lang="en-US" b="1" i="1" dirty="0"/>
              <a:t>Off-campus</a:t>
            </a:r>
            <a:r>
              <a:rPr lang="en-US" dirty="0"/>
              <a:t> projects </a:t>
            </a:r>
            <a:r>
              <a:rPr lang="en-US" dirty="0" smtClean="0"/>
              <a:t>include a </a:t>
            </a:r>
            <a:r>
              <a:rPr lang="en-US" dirty="0"/>
              <a:t>survey of downtown merchants, employees, and customers as part of a Main Street grant initiative</a:t>
            </a:r>
            <a:r>
              <a:rPr lang="en-US" dirty="0" smtClean="0"/>
              <a:t>; determining demand for a Barnes &amp; Nobles bookstore downtown instead of on-campus; </a:t>
            </a:r>
            <a:r>
              <a:rPr lang="en-US" dirty="0"/>
              <a:t>and annual member surveys for a regional tourism promotion agency</a:t>
            </a:r>
            <a:r>
              <a:rPr lang="en-US" dirty="0" smtClean="0"/>
              <a:t>.</a:t>
            </a:r>
          </a:p>
          <a:p>
            <a:pPr marL="0" indent="0">
              <a:buNone/>
            </a:pPr>
            <a:r>
              <a:rPr lang="en-US" dirty="0" smtClean="0"/>
              <a:t> </a:t>
            </a:r>
          </a:p>
          <a:p>
            <a:r>
              <a:rPr lang="en-US" dirty="0" smtClean="0"/>
              <a:t>Area businesses and non-profits often </a:t>
            </a:r>
            <a:r>
              <a:rPr lang="en-US" dirty="0"/>
              <a:t>initiate contact seeking student help </a:t>
            </a:r>
            <a:r>
              <a:rPr lang="en-US" dirty="0" smtClean="0"/>
              <a:t>either directly with </a:t>
            </a:r>
            <a:r>
              <a:rPr lang="en-US" dirty="0"/>
              <a:t>faculty members or through an administrator they personally </a:t>
            </a:r>
            <a:r>
              <a:rPr lang="en-US" dirty="0" smtClean="0"/>
              <a:t>know.</a:t>
            </a:r>
          </a:p>
          <a:p>
            <a:endParaRPr lang="en-US" dirty="0"/>
          </a:p>
          <a:p>
            <a:r>
              <a:rPr lang="en-US" dirty="0" smtClean="0"/>
              <a:t>A proactive </a:t>
            </a:r>
            <a:r>
              <a:rPr lang="en-US" dirty="0"/>
              <a:t>approach is for </a:t>
            </a:r>
            <a:r>
              <a:rPr lang="en-US" dirty="0" smtClean="0"/>
              <a:t>faculty to </a:t>
            </a:r>
            <a:r>
              <a:rPr lang="en-US" dirty="0"/>
              <a:t>become involved with community organizations </a:t>
            </a:r>
            <a:r>
              <a:rPr lang="en-US" dirty="0" smtClean="0"/>
              <a:t>by serving </a:t>
            </a:r>
            <a:r>
              <a:rPr lang="en-US" dirty="0"/>
              <a:t>on </a:t>
            </a:r>
            <a:r>
              <a:rPr lang="en-US" dirty="0" smtClean="0"/>
              <a:t>Boards </a:t>
            </a:r>
            <a:r>
              <a:rPr lang="en-US" dirty="0"/>
              <a:t>of </a:t>
            </a:r>
            <a:r>
              <a:rPr lang="en-US" dirty="0" smtClean="0"/>
              <a:t>Directors</a:t>
            </a:r>
            <a:r>
              <a:rPr lang="en-US" dirty="0"/>
              <a:t>, </a:t>
            </a:r>
            <a:r>
              <a:rPr lang="en-US" dirty="0" smtClean="0"/>
              <a:t>or other participation </a:t>
            </a:r>
            <a:r>
              <a:rPr lang="en-US" dirty="0"/>
              <a:t>in </a:t>
            </a:r>
            <a:r>
              <a:rPr lang="en-US" dirty="0" smtClean="0"/>
              <a:t>community activity.</a:t>
            </a:r>
            <a:endParaRPr lang="en-US" dirty="0"/>
          </a:p>
        </p:txBody>
      </p:sp>
    </p:spTree>
    <p:extLst>
      <p:ext uri="{BB962C8B-B14F-4D97-AF65-F5344CB8AC3E}">
        <p14:creationId xmlns:p14="http://schemas.microsoft.com/office/powerpoint/2010/main" val="1891026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Autofit/>
          </a:bodyPr>
          <a:lstStyle/>
          <a:p>
            <a:pPr algn="ctr"/>
            <a:r>
              <a:rPr lang="en-US" sz="3200" dirty="0"/>
              <a:t>Step 2: </a:t>
            </a:r>
            <a:r>
              <a:rPr lang="en-US" sz="3200" dirty="0" smtClean="0"/>
              <a:t>Include </a:t>
            </a:r>
            <a:r>
              <a:rPr lang="en-US" sz="3200" dirty="0"/>
              <a:t>Requirements in </a:t>
            </a:r>
            <a:r>
              <a:rPr lang="en-US" sz="3200" dirty="0" smtClean="0"/>
              <a:t>Syllabus</a:t>
            </a:r>
            <a:endParaRPr lang="en-US" sz="3200" dirty="0"/>
          </a:p>
        </p:txBody>
      </p:sp>
      <p:sp>
        <p:nvSpPr>
          <p:cNvPr id="3" name="Content Placeholder 2"/>
          <p:cNvSpPr>
            <a:spLocks noGrp="1"/>
          </p:cNvSpPr>
          <p:nvPr>
            <p:ph idx="1"/>
          </p:nvPr>
        </p:nvSpPr>
        <p:spPr>
          <a:xfrm>
            <a:off x="762000" y="457200"/>
            <a:ext cx="7543800" cy="4953000"/>
          </a:xfrm>
        </p:spPr>
        <p:txBody>
          <a:bodyPr>
            <a:normAutofit/>
          </a:bodyPr>
          <a:lstStyle/>
          <a:p>
            <a:r>
              <a:rPr lang="en-US" dirty="0" smtClean="0"/>
              <a:t>Some SLMR </a:t>
            </a:r>
            <a:r>
              <a:rPr lang="en-US" dirty="0"/>
              <a:t>projects are identified and planned well ahead of the academic period, and can be incorporated into the course syllabus before the semester </a:t>
            </a:r>
            <a:r>
              <a:rPr lang="en-US" dirty="0" smtClean="0"/>
              <a:t>begins.</a:t>
            </a:r>
          </a:p>
          <a:p>
            <a:endParaRPr lang="en-US" dirty="0"/>
          </a:p>
          <a:p>
            <a:r>
              <a:rPr lang="en-US" dirty="0" smtClean="0"/>
              <a:t>However</a:t>
            </a:r>
            <a:r>
              <a:rPr lang="en-US" dirty="0"/>
              <a:t>, worthy </a:t>
            </a:r>
            <a:r>
              <a:rPr lang="en-US" dirty="0" smtClean="0"/>
              <a:t>SLMR projects </a:t>
            </a:r>
            <a:r>
              <a:rPr lang="en-US" dirty="0"/>
              <a:t>sometimes materialize after a semester has begun yet early enough to still be a viable class </a:t>
            </a:r>
            <a:r>
              <a:rPr lang="en-US" dirty="0" smtClean="0"/>
              <a:t>activity.</a:t>
            </a:r>
          </a:p>
          <a:p>
            <a:endParaRPr lang="en-US" dirty="0"/>
          </a:p>
          <a:p>
            <a:r>
              <a:rPr lang="en-US" dirty="0" smtClean="0"/>
              <a:t>One </a:t>
            </a:r>
            <a:r>
              <a:rPr lang="en-US" dirty="0"/>
              <a:t>way to handle this potentiality is to incorporate a generic group project in the syllabus with details to follow, making it clear at the beginning of class that a client-sponsored </a:t>
            </a:r>
            <a:r>
              <a:rPr lang="en-US" dirty="0" smtClean="0"/>
              <a:t>SLMR project </a:t>
            </a:r>
            <a:r>
              <a:rPr lang="en-US" dirty="0"/>
              <a:t>is one possibility.</a:t>
            </a:r>
          </a:p>
        </p:txBody>
      </p:sp>
    </p:spTree>
    <p:extLst>
      <p:ext uri="{BB962C8B-B14F-4D97-AF65-F5344CB8AC3E}">
        <p14:creationId xmlns:p14="http://schemas.microsoft.com/office/powerpoint/2010/main" val="31901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3: Obtain Human Subjects IRB Approval</a:t>
            </a:r>
            <a:endParaRPr lang="en-US" dirty="0"/>
          </a:p>
        </p:txBody>
      </p:sp>
      <p:sp>
        <p:nvSpPr>
          <p:cNvPr id="3" name="Content Placeholder 2"/>
          <p:cNvSpPr>
            <a:spLocks noGrp="1"/>
          </p:cNvSpPr>
          <p:nvPr>
            <p:ph idx="1"/>
          </p:nvPr>
        </p:nvSpPr>
        <p:spPr>
          <a:xfrm>
            <a:off x="762000" y="685800"/>
            <a:ext cx="7543800" cy="4800600"/>
          </a:xfrm>
        </p:spPr>
        <p:txBody>
          <a:bodyPr>
            <a:normAutofit lnSpcReduction="10000"/>
          </a:bodyPr>
          <a:lstStyle/>
          <a:p>
            <a:r>
              <a:rPr lang="en-US" dirty="0"/>
              <a:t>Class assignments that include surveying human subjects require </a:t>
            </a:r>
            <a:r>
              <a:rPr lang="en-US" dirty="0" smtClean="0"/>
              <a:t>approval </a:t>
            </a:r>
            <a:r>
              <a:rPr lang="en-US" dirty="0"/>
              <a:t>by the university </a:t>
            </a:r>
            <a:r>
              <a:rPr lang="en-US" dirty="0" smtClean="0"/>
              <a:t>Institutional Review Board (IRB), </a:t>
            </a:r>
            <a:r>
              <a:rPr lang="en-US" dirty="0"/>
              <a:t>which means the </a:t>
            </a:r>
            <a:r>
              <a:rPr lang="en-US" dirty="0" smtClean="0"/>
              <a:t>faculty </a:t>
            </a:r>
            <a:r>
              <a:rPr lang="en-US" dirty="0"/>
              <a:t>member administering the </a:t>
            </a:r>
            <a:r>
              <a:rPr lang="en-US" dirty="0" smtClean="0"/>
              <a:t>SLMR project </a:t>
            </a:r>
            <a:r>
              <a:rPr lang="en-US" dirty="0"/>
              <a:t>must submit </a:t>
            </a:r>
            <a:r>
              <a:rPr lang="en-US" dirty="0" smtClean="0"/>
              <a:t>required </a:t>
            </a:r>
            <a:r>
              <a:rPr lang="en-US" dirty="0"/>
              <a:t>documents in a timely manner for the </a:t>
            </a:r>
            <a:r>
              <a:rPr lang="en-US" dirty="0" smtClean="0"/>
              <a:t>IRB process.</a:t>
            </a:r>
          </a:p>
          <a:p>
            <a:endParaRPr lang="en-US" dirty="0"/>
          </a:p>
          <a:p>
            <a:r>
              <a:rPr lang="en-US" dirty="0" smtClean="0"/>
              <a:t>Subjects may </a:t>
            </a:r>
            <a:r>
              <a:rPr lang="en-US" dirty="0"/>
              <a:t>want to ask questions </a:t>
            </a:r>
            <a:r>
              <a:rPr lang="en-US" dirty="0" smtClean="0"/>
              <a:t>to </a:t>
            </a:r>
            <a:r>
              <a:rPr lang="en-US" dirty="0"/>
              <a:t>better understand </a:t>
            </a:r>
            <a:r>
              <a:rPr lang="en-US" dirty="0" smtClean="0"/>
              <a:t>the study’s </a:t>
            </a:r>
            <a:r>
              <a:rPr lang="en-US" dirty="0"/>
              <a:t>purpose and value, so contact information for the instructor and the sponsoring organization must be provided on the survey cover sheet for every respondent</a:t>
            </a:r>
            <a:r>
              <a:rPr lang="en-US" dirty="0" smtClean="0"/>
              <a:t>.</a:t>
            </a:r>
          </a:p>
          <a:p>
            <a:endParaRPr lang="en-US" dirty="0"/>
          </a:p>
          <a:p>
            <a:r>
              <a:rPr lang="en-US" dirty="0" smtClean="0"/>
              <a:t>Participants </a:t>
            </a:r>
            <a:r>
              <a:rPr lang="en-US" dirty="0"/>
              <a:t>must </a:t>
            </a:r>
            <a:r>
              <a:rPr lang="en-US" dirty="0" smtClean="0"/>
              <a:t>be </a:t>
            </a:r>
            <a:r>
              <a:rPr lang="en-US" dirty="0"/>
              <a:t>given the opportunity to </a:t>
            </a:r>
            <a:r>
              <a:rPr lang="en-US" dirty="0" smtClean="0"/>
              <a:t>withdraw from </a:t>
            </a:r>
            <a:r>
              <a:rPr lang="en-US" dirty="0"/>
              <a:t>the </a:t>
            </a:r>
            <a:r>
              <a:rPr lang="en-US" dirty="0" smtClean="0"/>
              <a:t>survey </a:t>
            </a:r>
            <a:r>
              <a:rPr lang="en-US" dirty="0"/>
              <a:t>at any time </a:t>
            </a:r>
            <a:r>
              <a:rPr lang="en-US" dirty="0" smtClean="0"/>
              <a:t>without </a:t>
            </a:r>
            <a:r>
              <a:rPr lang="en-US" dirty="0"/>
              <a:t>penalty.</a:t>
            </a:r>
          </a:p>
        </p:txBody>
      </p:sp>
    </p:spTree>
    <p:extLst>
      <p:ext uri="{BB962C8B-B14F-4D97-AF65-F5344CB8AC3E}">
        <p14:creationId xmlns:p14="http://schemas.microsoft.com/office/powerpoint/2010/main" val="2416174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algn="ctr"/>
            <a:r>
              <a:rPr lang="en-US" sz="3200" dirty="0">
                <a:solidFill>
                  <a:prstClr val="black">
                    <a:lumMod val="85000"/>
                    <a:lumOff val="15000"/>
                  </a:prstClr>
                </a:solidFill>
              </a:rPr>
              <a:t>Step 3: Obtain Human Subjects IRB Approval</a:t>
            </a:r>
            <a:endParaRPr lang="en-US" dirty="0"/>
          </a:p>
        </p:txBody>
      </p:sp>
      <p:sp>
        <p:nvSpPr>
          <p:cNvPr id="3" name="Content Placeholder 2"/>
          <p:cNvSpPr>
            <a:spLocks noGrp="1"/>
          </p:cNvSpPr>
          <p:nvPr>
            <p:ph idx="1"/>
          </p:nvPr>
        </p:nvSpPr>
        <p:spPr>
          <a:xfrm>
            <a:off x="762000" y="685800"/>
            <a:ext cx="7543800" cy="4800600"/>
          </a:xfrm>
        </p:spPr>
        <p:txBody>
          <a:bodyPr>
            <a:normAutofit/>
          </a:bodyPr>
          <a:lstStyle/>
          <a:p>
            <a:r>
              <a:rPr lang="en-US" dirty="0" smtClean="0"/>
              <a:t>IRBs may view students as </a:t>
            </a:r>
            <a:r>
              <a:rPr lang="en-US" dirty="0"/>
              <a:t>subjects </a:t>
            </a:r>
            <a:r>
              <a:rPr lang="en-US" dirty="0" smtClean="0"/>
              <a:t>in SLMR studies and require signed </a:t>
            </a:r>
            <a:r>
              <a:rPr lang="en-US" dirty="0"/>
              <a:t>informed consent </a:t>
            </a:r>
            <a:r>
              <a:rPr lang="en-US" dirty="0" smtClean="0"/>
              <a:t>forms for each.</a:t>
            </a:r>
          </a:p>
          <a:p>
            <a:endParaRPr lang="en-US" dirty="0"/>
          </a:p>
          <a:p>
            <a:r>
              <a:rPr lang="en-US" dirty="0" smtClean="0"/>
              <a:t>Students risk a </a:t>
            </a:r>
            <a:r>
              <a:rPr lang="en-US" dirty="0"/>
              <a:t>bad grade for non-participation or </a:t>
            </a:r>
            <a:r>
              <a:rPr lang="en-US" dirty="0" smtClean="0"/>
              <a:t>a </a:t>
            </a:r>
            <a:r>
              <a:rPr lang="en-US" dirty="0"/>
              <a:t>rude rejection </a:t>
            </a:r>
            <a:r>
              <a:rPr lang="en-US" dirty="0" smtClean="0"/>
              <a:t>by someone </a:t>
            </a:r>
            <a:r>
              <a:rPr lang="en-US" dirty="0"/>
              <a:t>refusing </a:t>
            </a:r>
            <a:r>
              <a:rPr lang="en-US" dirty="0" smtClean="0"/>
              <a:t>participation.  </a:t>
            </a:r>
          </a:p>
          <a:p>
            <a:endParaRPr lang="en-US" dirty="0"/>
          </a:p>
          <a:p>
            <a:r>
              <a:rPr lang="en-US" dirty="0" smtClean="0"/>
              <a:t>The </a:t>
            </a:r>
            <a:r>
              <a:rPr lang="en-US" dirty="0"/>
              <a:t>instructor </a:t>
            </a:r>
            <a:r>
              <a:rPr lang="en-US" dirty="0" smtClean="0"/>
              <a:t>can meet IRB standards by making students </a:t>
            </a:r>
            <a:r>
              <a:rPr lang="en-US" dirty="0"/>
              <a:t>aware of project details prior to </a:t>
            </a:r>
            <a:r>
              <a:rPr lang="en-US" dirty="0" smtClean="0"/>
              <a:t>drop/add ending.</a:t>
            </a:r>
          </a:p>
          <a:p>
            <a:endParaRPr lang="en-US" dirty="0"/>
          </a:p>
          <a:p>
            <a:r>
              <a:rPr lang="en-US" dirty="0" smtClean="0"/>
              <a:t>Alternative projects and </a:t>
            </a:r>
            <a:r>
              <a:rPr lang="en-US" dirty="0"/>
              <a:t>whether the class is required or an elective might also be </a:t>
            </a:r>
            <a:r>
              <a:rPr lang="en-US" dirty="0" smtClean="0"/>
              <a:t>considered for IRB approval.</a:t>
            </a:r>
            <a:endParaRPr lang="en-US" dirty="0"/>
          </a:p>
        </p:txBody>
      </p:sp>
    </p:spTree>
    <p:extLst>
      <p:ext uri="{BB962C8B-B14F-4D97-AF65-F5344CB8AC3E}">
        <p14:creationId xmlns:p14="http://schemas.microsoft.com/office/powerpoint/2010/main" val="347833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3: Obtain Human Subjects IRB Approval</a:t>
            </a:r>
            <a:endParaRPr lang="en-US" dirty="0"/>
          </a:p>
        </p:txBody>
      </p:sp>
      <p:sp>
        <p:nvSpPr>
          <p:cNvPr id="3" name="Content Placeholder 2"/>
          <p:cNvSpPr>
            <a:spLocks noGrp="1"/>
          </p:cNvSpPr>
          <p:nvPr>
            <p:ph idx="1"/>
          </p:nvPr>
        </p:nvSpPr>
        <p:spPr>
          <a:xfrm>
            <a:off x="762000" y="685800"/>
            <a:ext cx="7543800" cy="4876800"/>
          </a:xfrm>
        </p:spPr>
        <p:txBody>
          <a:bodyPr>
            <a:normAutofit/>
          </a:bodyPr>
          <a:lstStyle/>
          <a:p>
            <a:r>
              <a:rPr lang="en-US" dirty="0" smtClean="0"/>
              <a:t>IRBs are strict concerning approval of studies involving </a:t>
            </a:r>
            <a:r>
              <a:rPr lang="en-US" dirty="0"/>
              <a:t>biomedical procedures, personality profiles, and behavior modification programs </a:t>
            </a:r>
            <a:r>
              <a:rPr lang="en-US" dirty="0" smtClean="0"/>
              <a:t>often </a:t>
            </a:r>
            <a:r>
              <a:rPr lang="en-US" dirty="0"/>
              <a:t>found in nursing, exercise science, or childhood education </a:t>
            </a:r>
            <a:r>
              <a:rPr lang="en-US" dirty="0" smtClean="0"/>
              <a:t>research.</a:t>
            </a:r>
          </a:p>
          <a:p>
            <a:endParaRPr lang="en-US" dirty="0"/>
          </a:p>
          <a:p>
            <a:r>
              <a:rPr lang="en-US" dirty="0" smtClean="0"/>
              <a:t>The </a:t>
            </a:r>
            <a:r>
              <a:rPr lang="en-US" dirty="0"/>
              <a:t>average </a:t>
            </a:r>
            <a:r>
              <a:rPr lang="en-US" dirty="0" smtClean="0"/>
              <a:t>SLMR survey causes no discomfort</a:t>
            </a:r>
            <a:r>
              <a:rPr lang="en-US" dirty="0"/>
              <a:t>, harassment, physical damage or wounds, invasion of privacy, or threat to the dignity of </a:t>
            </a:r>
            <a:r>
              <a:rPr lang="en-US" dirty="0" smtClean="0"/>
              <a:t>subjects.</a:t>
            </a:r>
          </a:p>
          <a:p>
            <a:endParaRPr lang="en-US" dirty="0"/>
          </a:p>
          <a:p>
            <a:r>
              <a:rPr lang="en-US" i="1" dirty="0" smtClean="0"/>
              <a:t>Full </a:t>
            </a:r>
            <a:r>
              <a:rPr lang="en-US" i="1" dirty="0"/>
              <a:t>review</a:t>
            </a:r>
            <a:r>
              <a:rPr lang="en-US" dirty="0"/>
              <a:t> </a:t>
            </a:r>
            <a:r>
              <a:rPr lang="en-US" dirty="0" smtClean="0"/>
              <a:t>by </a:t>
            </a:r>
            <a:r>
              <a:rPr lang="en-US" dirty="0"/>
              <a:t>all members of the </a:t>
            </a:r>
            <a:r>
              <a:rPr lang="en-US" dirty="0" smtClean="0"/>
              <a:t>IRB is not necessary for most SLMR projects.  Expedited reviews only </a:t>
            </a:r>
            <a:r>
              <a:rPr lang="en-US" dirty="0"/>
              <a:t>require input from one, two or three IRB members.</a:t>
            </a:r>
          </a:p>
        </p:txBody>
      </p:sp>
    </p:spTree>
    <p:extLst>
      <p:ext uri="{BB962C8B-B14F-4D97-AF65-F5344CB8AC3E}">
        <p14:creationId xmlns:p14="http://schemas.microsoft.com/office/powerpoint/2010/main" val="225148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4: Assign Groups</a:t>
            </a:r>
            <a:endParaRPr lang="en-US" dirty="0"/>
          </a:p>
        </p:txBody>
      </p:sp>
      <p:sp>
        <p:nvSpPr>
          <p:cNvPr id="3" name="Content Placeholder 2"/>
          <p:cNvSpPr>
            <a:spLocks noGrp="1"/>
          </p:cNvSpPr>
          <p:nvPr>
            <p:ph idx="1"/>
          </p:nvPr>
        </p:nvSpPr>
        <p:spPr>
          <a:xfrm>
            <a:off x="762000" y="685800"/>
            <a:ext cx="7543800" cy="4800600"/>
          </a:xfrm>
        </p:spPr>
        <p:txBody>
          <a:bodyPr>
            <a:normAutofit lnSpcReduction="10000"/>
          </a:bodyPr>
          <a:lstStyle/>
          <a:p>
            <a:r>
              <a:rPr lang="en-US" dirty="0" smtClean="0"/>
              <a:t>Now that IRB approval has been obtained, will </a:t>
            </a:r>
            <a:r>
              <a:rPr lang="en-US" dirty="0"/>
              <a:t>students </a:t>
            </a:r>
            <a:r>
              <a:rPr lang="en-US" dirty="0" smtClean="0"/>
              <a:t>be </a:t>
            </a:r>
            <a:r>
              <a:rPr lang="en-US" dirty="0"/>
              <a:t>assigned to a group by the instructor or </a:t>
            </a:r>
            <a:r>
              <a:rPr lang="en-US" dirty="0" smtClean="0"/>
              <a:t>will </a:t>
            </a:r>
            <a:r>
              <a:rPr lang="en-US" dirty="0"/>
              <a:t>they </a:t>
            </a:r>
            <a:r>
              <a:rPr lang="en-US" dirty="0" smtClean="0"/>
              <a:t>be </a:t>
            </a:r>
            <a:r>
              <a:rPr lang="en-US" dirty="0"/>
              <a:t>allowed to pick their own team </a:t>
            </a:r>
            <a:r>
              <a:rPr lang="en-US" dirty="0" smtClean="0"/>
              <a:t>members?</a:t>
            </a:r>
          </a:p>
          <a:p>
            <a:endParaRPr lang="en-US" dirty="0"/>
          </a:p>
          <a:p>
            <a:r>
              <a:rPr lang="en-US" dirty="0"/>
              <a:t>H</a:t>
            </a:r>
            <a:r>
              <a:rPr lang="en-US" dirty="0" smtClean="0"/>
              <a:t>ow </a:t>
            </a:r>
            <a:r>
              <a:rPr lang="en-US" dirty="0"/>
              <a:t>large will each </a:t>
            </a:r>
            <a:r>
              <a:rPr lang="en-US" dirty="0" smtClean="0"/>
              <a:t>group </a:t>
            </a:r>
            <a:r>
              <a:rPr lang="en-US" dirty="0"/>
              <a:t>be?</a:t>
            </a:r>
            <a:endParaRPr lang="en-US" dirty="0" smtClean="0"/>
          </a:p>
          <a:p>
            <a:endParaRPr lang="en-US" dirty="0"/>
          </a:p>
          <a:p>
            <a:r>
              <a:rPr lang="en-US" dirty="0" smtClean="0"/>
              <a:t>How </a:t>
            </a:r>
            <a:r>
              <a:rPr lang="en-US" dirty="0"/>
              <a:t>will underperforming group members be </a:t>
            </a:r>
            <a:r>
              <a:rPr lang="en-US" dirty="0" smtClean="0"/>
              <a:t>handled? One </a:t>
            </a:r>
            <a:r>
              <a:rPr lang="en-US" dirty="0"/>
              <a:t>method that can be used is to enable a group to “fire” a member for just cause; an alternative is to require team members to evaluate each other at the </a:t>
            </a:r>
            <a:r>
              <a:rPr lang="en-US" dirty="0" smtClean="0"/>
              <a:t>end </a:t>
            </a:r>
            <a:r>
              <a:rPr lang="en-US" dirty="0"/>
              <a:t>of the project</a:t>
            </a:r>
            <a:r>
              <a:rPr lang="en-US" dirty="0" smtClean="0"/>
              <a:t>.</a:t>
            </a:r>
          </a:p>
          <a:p>
            <a:endParaRPr lang="en-US" dirty="0"/>
          </a:p>
          <a:p>
            <a:r>
              <a:rPr lang="en-US" dirty="0" smtClean="0"/>
              <a:t>What grading policies will be applied?</a:t>
            </a:r>
            <a:endParaRPr lang="en-US" dirty="0"/>
          </a:p>
        </p:txBody>
      </p:sp>
    </p:spTree>
    <p:extLst>
      <p:ext uri="{BB962C8B-B14F-4D97-AF65-F5344CB8AC3E}">
        <p14:creationId xmlns:p14="http://schemas.microsoft.com/office/powerpoint/2010/main" val="56770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5: Implement the SLMR Project</a:t>
            </a:r>
            <a:endParaRPr lang="en-US" dirty="0"/>
          </a:p>
        </p:txBody>
      </p:sp>
      <p:sp>
        <p:nvSpPr>
          <p:cNvPr id="3" name="Content Placeholder 2"/>
          <p:cNvSpPr>
            <a:spLocks noGrp="1"/>
          </p:cNvSpPr>
          <p:nvPr>
            <p:ph idx="1"/>
          </p:nvPr>
        </p:nvSpPr>
        <p:spPr>
          <a:xfrm>
            <a:off x="762000" y="685800"/>
            <a:ext cx="7543800" cy="4800600"/>
          </a:xfrm>
        </p:spPr>
        <p:txBody>
          <a:bodyPr>
            <a:normAutofit lnSpcReduction="10000"/>
          </a:bodyPr>
          <a:lstStyle/>
          <a:p>
            <a:r>
              <a:rPr lang="en-US" dirty="0"/>
              <a:t>Clear expectations </a:t>
            </a:r>
            <a:r>
              <a:rPr lang="en-US" dirty="0" smtClean="0"/>
              <a:t>for implementation must </a:t>
            </a:r>
            <a:r>
              <a:rPr lang="en-US" dirty="0"/>
              <a:t>be </a:t>
            </a:r>
            <a:r>
              <a:rPr lang="en-US" dirty="0" smtClean="0"/>
              <a:t>established up-front.  Some </a:t>
            </a:r>
            <a:r>
              <a:rPr lang="en-US" dirty="0"/>
              <a:t>clients </a:t>
            </a:r>
            <a:r>
              <a:rPr lang="en-US" dirty="0" smtClean="0"/>
              <a:t>have problems determining or explaining their research needs.</a:t>
            </a:r>
          </a:p>
          <a:p>
            <a:endParaRPr lang="en-US" dirty="0"/>
          </a:p>
          <a:p>
            <a:pPr lvl="0">
              <a:buClr>
                <a:srgbClr val="AD0101"/>
              </a:buClr>
            </a:pPr>
            <a:r>
              <a:rPr lang="en-US" dirty="0">
                <a:solidFill>
                  <a:srgbClr val="303030"/>
                </a:solidFill>
              </a:rPr>
              <a:t>Clients </a:t>
            </a:r>
            <a:r>
              <a:rPr lang="en-US" dirty="0" smtClean="0">
                <a:solidFill>
                  <a:srgbClr val="303030"/>
                </a:solidFill>
              </a:rPr>
              <a:t>inexperienced with </a:t>
            </a:r>
            <a:r>
              <a:rPr lang="en-US" dirty="0">
                <a:solidFill>
                  <a:srgbClr val="303030"/>
                </a:solidFill>
              </a:rPr>
              <a:t>college </a:t>
            </a:r>
            <a:r>
              <a:rPr lang="en-US" dirty="0" smtClean="0">
                <a:solidFill>
                  <a:srgbClr val="303030"/>
                </a:solidFill>
              </a:rPr>
              <a:t>students might anticipate an unrealistic level of performance.</a:t>
            </a:r>
            <a:endParaRPr lang="en-US" dirty="0" smtClean="0"/>
          </a:p>
          <a:p>
            <a:endParaRPr lang="en-US" dirty="0"/>
          </a:p>
          <a:p>
            <a:r>
              <a:rPr lang="en-US" dirty="0"/>
              <a:t>Clients may not share </a:t>
            </a:r>
            <a:r>
              <a:rPr lang="en-US" dirty="0" smtClean="0"/>
              <a:t>all </a:t>
            </a:r>
            <a:r>
              <a:rPr lang="en-US" dirty="0"/>
              <a:t>information about their operations</a:t>
            </a:r>
            <a:r>
              <a:rPr lang="en-US" dirty="0" smtClean="0"/>
              <a:t>.</a:t>
            </a:r>
          </a:p>
          <a:p>
            <a:endParaRPr lang="en-US" dirty="0" smtClean="0"/>
          </a:p>
          <a:p>
            <a:r>
              <a:rPr lang="en-US" dirty="0"/>
              <a:t>The instructor might have problems setting goals without knowledge of the inner workings of that organization</a:t>
            </a:r>
            <a:r>
              <a:rPr lang="en-US" dirty="0" smtClean="0"/>
              <a:t>.</a:t>
            </a:r>
            <a:endParaRPr lang="en-US" dirty="0"/>
          </a:p>
        </p:txBody>
      </p:sp>
    </p:spTree>
    <p:extLst>
      <p:ext uri="{BB962C8B-B14F-4D97-AF65-F5344CB8AC3E}">
        <p14:creationId xmlns:p14="http://schemas.microsoft.com/office/powerpoint/2010/main" val="326577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algn="ctr"/>
            <a:r>
              <a:rPr lang="en-US" sz="3200" dirty="0">
                <a:solidFill>
                  <a:prstClr val="black">
                    <a:lumMod val="85000"/>
                    <a:lumOff val="15000"/>
                  </a:prstClr>
                </a:solidFill>
              </a:rPr>
              <a:t>Step 5: Implement the SLMR Project</a:t>
            </a:r>
            <a:endParaRPr lang="en-US" dirty="0"/>
          </a:p>
        </p:txBody>
      </p:sp>
      <p:sp>
        <p:nvSpPr>
          <p:cNvPr id="3" name="Content Placeholder 2"/>
          <p:cNvSpPr>
            <a:spLocks noGrp="1"/>
          </p:cNvSpPr>
          <p:nvPr>
            <p:ph idx="1"/>
          </p:nvPr>
        </p:nvSpPr>
        <p:spPr>
          <a:xfrm>
            <a:off x="762000" y="685800"/>
            <a:ext cx="7543800" cy="4800600"/>
          </a:xfrm>
        </p:spPr>
        <p:txBody>
          <a:bodyPr>
            <a:normAutofit/>
          </a:bodyPr>
          <a:lstStyle/>
          <a:p>
            <a:r>
              <a:rPr lang="en-US" dirty="0"/>
              <a:t>Meeting with busy clients and collecting and analyzing data in a timely manner can present problems.</a:t>
            </a:r>
          </a:p>
          <a:p>
            <a:endParaRPr lang="en-US" dirty="0" smtClean="0"/>
          </a:p>
          <a:p>
            <a:r>
              <a:rPr lang="en-US" dirty="0" smtClean="0"/>
              <a:t>Lack of feedback due to the semester ending reduces benefits students </a:t>
            </a:r>
            <a:r>
              <a:rPr lang="en-US" dirty="0"/>
              <a:t>receive from the </a:t>
            </a:r>
            <a:r>
              <a:rPr lang="en-US" dirty="0" smtClean="0"/>
              <a:t>SLMR experience</a:t>
            </a:r>
            <a:r>
              <a:rPr lang="en-US" dirty="0"/>
              <a:t>, which is </a:t>
            </a:r>
            <a:r>
              <a:rPr lang="en-US" dirty="0" smtClean="0"/>
              <a:t>a main point for the </a:t>
            </a:r>
            <a:r>
              <a:rPr lang="en-US" dirty="0"/>
              <a:t>activity to begin </a:t>
            </a:r>
            <a:r>
              <a:rPr lang="en-US" dirty="0" smtClean="0"/>
              <a:t>with.</a:t>
            </a:r>
          </a:p>
          <a:p>
            <a:endParaRPr lang="en-US" dirty="0" smtClean="0"/>
          </a:p>
          <a:p>
            <a:r>
              <a:rPr lang="en-US" dirty="0" smtClean="0"/>
              <a:t>SLMR </a:t>
            </a:r>
            <a:r>
              <a:rPr lang="en-US" b="1" i="1" dirty="0" smtClean="0">
                <a:solidFill>
                  <a:srgbClr val="0070C0"/>
                </a:solidFill>
              </a:rPr>
              <a:t>instructions must be very specific </a:t>
            </a:r>
            <a:r>
              <a:rPr lang="en-US" dirty="0" smtClean="0"/>
              <a:t>in terms of required tasks and timeframe (see Syllabus Example).</a:t>
            </a:r>
          </a:p>
        </p:txBody>
      </p:sp>
    </p:spTree>
    <p:extLst>
      <p:ext uri="{BB962C8B-B14F-4D97-AF65-F5344CB8AC3E}">
        <p14:creationId xmlns:p14="http://schemas.microsoft.com/office/powerpoint/2010/main" val="380453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762000" y="609600"/>
            <a:ext cx="7620000" cy="5334000"/>
          </a:xfrm>
          <a:prstGeom prst="rect">
            <a:avLst/>
          </a:prstGeom>
        </p:spPr>
      </p:pic>
    </p:spTree>
    <p:extLst>
      <p:ext uri="{BB962C8B-B14F-4D97-AF65-F5344CB8AC3E}">
        <p14:creationId xmlns:p14="http://schemas.microsoft.com/office/powerpoint/2010/main" val="390361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normAutofit/>
          </a:bodyPr>
          <a:lstStyle/>
          <a:p>
            <a:pPr algn="ctr"/>
            <a:r>
              <a:rPr lang="en-US" sz="4800" dirty="0" smtClean="0"/>
              <a:t>Defining Service-Learning</a:t>
            </a:r>
            <a:endParaRPr lang="en-US" sz="4800" dirty="0"/>
          </a:p>
        </p:txBody>
      </p:sp>
      <p:sp>
        <p:nvSpPr>
          <p:cNvPr id="3" name="Content Placeholder 2"/>
          <p:cNvSpPr>
            <a:spLocks noGrp="1"/>
          </p:cNvSpPr>
          <p:nvPr>
            <p:ph idx="1"/>
          </p:nvPr>
        </p:nvSpPr>
        <p:spPr>
          <a:xfrm>
            <a:off x="762000" y="685800"/>
            <a:ext cx="7543800" cy="4495800"/>
          </a:xfrm>
        </p:spPr>
        <p:txBody>
          <a:bodyPr>
            <a:normAutofit/>
          </a:bodyPr>
          <a:lstStyle/>
          <a:p>
            <a:r>
              <a:rPr lang="en-US" dirty="0" smtClean="0"/>
              <a:t>“One of the greatest challenges in the study of service-learning is the absence of a common, universally accepted definition of the term.” (</a:t>
            </a:r>
            <a:r>
              <a:rPr lang="en-US" dirty="0" err="1" smtClean="0"/>
              <a:t>Furco</a:t>
            </a:r>
            <a:r>
              <a:rPr lang="en-US" dirty="0" smtClean="0"/>
              <a:t> 2003, p. 13)</a:t>
            </a:r>
          </a:p>
          <a:p>
            <a:endParaRPr lang="en-US" dirty="0"/>
          </a:p>
          <a:p>
            <a:r>
              <a:rPr lang="en-US" dirty="0" smtClean="0"/>
              <a:t>“All service-learning activities, regardless of their overall design and programmatic goals, involve a complex interaction of students, service activities, curricular content, and learning outcomes… Indeed, no two service-learning activities are alike.”</a:t>
            </a:r>
            <a:r>
              <a:rPr lang="en-US" dirty="0"/>
              <a:t> (</a:t>
            </a:r>
            <a:r>
              <a:rPr lang="en-US" dirty="0" err="1"/>
              <a:t>Furco</a:t>
            </a:r>
            <a:r>
              <a:rPr lang="en-US" dirty="0"/>
              <a:t> 2003, p. 13</a:t>
            </a:r>
            <a:r>
              <a:rPr lang="en-US" dirty="0" smtClean="0"/>
              <a:t>)</a:t>
            </a:r>
          </a:p>
        </p:txBody>
      </p:sp>
    </p:spTree>
    <p:extLst>
      <p:ext uri="{BB962C8B-B14F-4D97-AF65-F5344CB8AC3E}">
        <p14:creationId xmlns:p14="http://schemas.microsoft.com/office/powerpoint/2010/main" val="2476020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762000"/>
            <a:ext cx="7620000" cy="5029200"/>
          </a:xfrm>
          <a:prstGeom prst="rect">
            <a:avLst/>
          </a:prstGeom>
        </p:spPr>
      </p:pic>
    </p:spTree>
    <p:extLst>
      <p:ext uri="{BB962C8B-B14F-4D97-AF65-F5344CB8AC3E}">
        <p14:creationId xmlns:p14="http://schemas.microsoft.com/office/powerpoint/2010/main" val="366840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6: Monitor and Make Adjustments</a:t>
            </a:r>
            <a:endParaRPr lang="en-US" dirty="0"/>
          </a:p>
        </p:txBody>
      </p:sp>
      <p:sp>
        <p:nvSpPr>
          <p:cNvPr id="3" name="Content Placeholder 2"/>
          <p:cNvSpPr>
            <a:spLocks noGrp="1"/>
          </p:cNvSpPr>
          <p:nvPr>
            <p:ph idx="1"/>
          </p:nvPr>
        </p:nvSpPr>
        <p:spPr>
          <a:xfrm>
            <a:off x="762000" y="685800"/>
            <a:ext cx="7543800" cy="4724400"/>
          </a:xfrm>
        </p:spPr>
        <p:txBody>
          <a:bodyPr>
            <a:normAutofit/>
          </a:bodyPr>
          <a:lstStyle/>
          <a:p>
            <a:r>
              <a:rPr lang="en-US" dirty="0" smtClean="0"/>
              <a:t>Mid-project adjustments may be necessary.  </a:t>
            </a:r>
            <a:r>
              <a:rPr lang="en-US" dirty="0"/>
              <a:t>For </a:t>
            </a:r>
            <a:r>
              <a:rPr lang="en-US" dirty="0" smtClean="0"/>
              <a:t>example:</a:t>
            </a:r>
          </a:p>
          <a:p>
            <a:pPr marL="0" indent="0">
              <a:buNone/>
            </a:pPr>
            <a:endParaRPr lang="en-US" dirty="0"/>
          </a:p>
          <a:p>
            <a:r>
              <a:rPr lang="en-US" dirty="0" smtClean="0"/>
              <a:t>Two senior Honors </a:t>
            </a:r>
            <a:r>
              <a:rPr lang="en-US" dirty="0"/>
              <a:t>students </a:t>
            </a:r>
            <a:r>
              <a:rPr lang="en-US" dirty="0" smtClean="0"/>
              <a:t>were hand-picked to </a:t>
            </a:r>
            <a:r>
              <a:rPr lang="en-US" dirty="0"/>
              <a:t>conduct an alumni survey for the </a:t>
            </a:r>
            <a:r>
              <a:rPr lang="en-US" dirty="0" smtClean="0"/>
              <a:t>University Foundation.</a:t>
            </a:r>
          </a:p>
          <a:p>
            <a:pPr marL="0" indent="0">
              <a:buNone/>
            </a:pPr>
            <a:endParaRPr lang="en-US" dirty="0" smtClean="0"/>
          </a:p>
          <a:p>
            <a:r>
              <a:rPr lang="en-US" dirty="0" smtClean="0"/>
              <a:t>An SLMR description and detailed timeline </a:t>
            </a:r>
            <a:r>
              <a:rPr lang="en-US" dirty="0"/>
              <a:t>for </a:t>
            </a:r>
            <a:r>
              <a:rPr lang="en-US" dirty="0" smtClean="0"/>
              <a:t>completion </a:t>
            </a:r>
            <a:r>
              <a:rPr lang="en-US" dirty="0"/>
              <a:t>had been </a:t>
            </a:r>
            <a:r>
              <a:rPr lang="en-US" dirty="0" smtClean="0"/>
              <a:t>jointly developed </a:t>
            </a:r>
            <a:r>
              <a:rPr lang="en-US" dirty="0"/>
              <a:t>by the faculty member, </a:t>
            </a:r>
            <a:r>
              <a:rPr lang="en-US" dirty="0" smtClean="0"/>
              <a:t>Foundation Executive </a:t>
            </a:r>
            <a:r>
              <a:rPr lang="en-US" dirty="0"/>
              <a:t>Director, and both students </a:t>
            </a:r>
            <a:r>
              <a:rPr lang="en-US" dirty="0" smtClean="0"/>
              <a:t>as required for the official </a:t>
            </a:r>
            <a:r>
              <a:rPr lang="en-US" dirty="0"/>
              <a:t>paperwork </a:t>
            </a:r>
            <a:r>
              <a:rPr lang="en-US" dirty="0" smtClean="0"/>
              <a:t>to approve the </a:t>
            </a:r>
            <a:r>
              <a:rPr lang="en-US" dirty="0"/>
              <a:t>independent </a:t>
            </a:r>
            <a:r>
              <a:rPr lang="en-US" dirty="0" smtClean="0"/>
              <a:t>studies.</a:t>
            </a:r>
          </a:p>
        </p:txBody>
      </p:sp>
    </p:spTree>
    <p:extLst>
      <p:ext uri="{BB962C8B-B14F-4D97-AF65-F5344CB8AC3E}">
        <p14:creationId xmlns:p14="http://schemas.microsoft.com/office/powerpoint/2010/main" val="288502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algn="ctr"/>
            <a:r>
              <a:rPr lang="en-US" sz="3200" dirty="0">
                <a:solidFill>
                  <a:prstClr val="black">
                    <a:lumMod val="85000"/>
                    <a:lumOff val="15000"/>
                  </a:prstClr>
                </a:solidFill>
              </a:rPr>
              <a:t>Step 6: Monitor and Make Adjustments</a:t>
            </a:r>
            <a:endParaRPr lang="en-US" dirty="0"/>
          </a:p>
        </p:txBody>
      </p:sp>
      <p:sp>
        <p:nvSpPr>
          <p:cNvPr id="3" name="Content Placeholder 2"/>
          <p:cNvSpPr>
            <a:spLocks noGrp="1"/>
          </p:cNvSpPr>
          <p:nvPr>
            <p:ph idx="1"/>
          </p:nvPr>
        </p:nvSpPr>
        <p:spPr>
          <a:xfrm>
            <a:off x="762000" y="609600"/>
            <a:ext cx="7543800" cy="4876800"/>
          </a:xfrm>
        </p:spPr>
        <p:txBody>
          <a:bodyPr>
            <a:noAutofit/>
          </a:bodyPr>
          <a:lstStyle/>
          <a:p>
            <a:pPr lvl="0">
              <a:buClr>
                <a:srgbClr val="AD0101"/>
              </a:buClr>
            </a:pPr>
            <a:r>
              <a:rPr lang="en-US" dirty="0">
                <a:solidFill>
                  <a:srgbClr val="303030"/>
                </a:solidFill>
              </a:rPr>
              <a:t>Unfortunately, the students did not begin the survey on time</a:t>
            </a:r>
            <a:r>
              <a:rPr lang="en-US" dirty="0" smtClean="0">
                <a:solidFill>
                  <a:srgbClr val="303030"/>
                </a:solidFill>
              </a:rPr>
              <a:t>.</a:t>
            </a:r>
          </a:p>
          <a:p>
            <a:pPr marL="0" lvl="0" indent="0">
              <a:buClr>
                <a:srgbClr val="AD0101"/>
              </a:buClr>
              <a:buNone/>
            </a:pPr>
            <a:endParaRPr lang="en-US" dirty="0">
              <a:solidFill>
                <a:srgbClr val="303030"/>
              </a:solidFill>
            </a:endParaRPr>
          </a:p>
          <a:p>
            <a:pPr lvl="0">
              <a:buClr>
                <a:srgbClr val="AD0101"/>
              </a:buClr>
            </a:pPr>
            <a:r>
              <a:rPr lang="en-US" dirty="0">
                <a:solidFill>
                  <a:srgbClr val="303030"/>
                </a:solidFill>
              </a:rPr>
              <a:t>The Executive Director requested preliminary feedback and found out the questionnaire </a:t>
            </a:r>
            <a:r>
              <a:rPr lang="en-US" dirty="0" smtClean="0">
                <a:solidFill>
                  <a:srgbClr val="303030"/>
                </a:solidFill>
              </a:rPr>
              <a:t>mail-out </a:t>
            </a:r>
            <a:r>
              <a:rPr lang="en-US" dirty="0">
                <a:solidFill>
                  <a:srgbClr val="303030"/>
                </a:solidFill>
              </a:rPr>
              <a:t>was three weeks past due</a:t>
            </a:r>
            <a:r>
              <a:rPr lang="en-US" dirty="0" smtClean="0">
                <a:solidFill>
                  <a:srgbClr val="303030"/>
                </a:solidFill>
              </a:rPr>
              <a:t>.</a:t>
            </a:r>
          </a:p>
          <a:p>
            <a:pPr marL="0" lvl="0" indent="0">
              <a:buClr>
                <a:srgbClr val="AD0101"/>
              </a:buClr>
              <a:buNone/>
            </a:pPr>
            <a:endParaRPr lang="en-US" dirty="0">
              <a:solidFill>
                <a:srgbClr val="303030"/>
              </a:solidFill>
            </a:endParaRPr>
          </a:p>
          <a:p>
            <a:pPr lvl="0">
              <a:buClr>
                <a:srgbClr val="AD0101"/>
              </a:buClr>
            </a:pPr>
            <a:r>
              <a:rPr lang="en-US" dirty="0">
                <a:solidFill>
                  <a:srgbClr val="303030"/>
                </a:solidFill>
              </a:rPr>
              <a:t>The faculty advisor did not expect a need for tight </a:t>
            </a:r>
            <a:r>
              <a:rPr lang="en-US" dirty="0" smtClean="0">
                <a:solidFill>
                  <a:srgbClr val="303030"/>
                </a:solidFill>
              </a:rPr>
              <a:t>control with these Honors seniors.</a:t>
            </a:r>
          </a:p>
          <a:p>
            <a:pPr marL="0" lvl="0" indent="0">
              <a:buClr>
                <a:srgbClr val="AD0101"/>
              </a:buClr>
              <a:buNone/>
            </a:pPr>
            <a:endParaRPr lang="en-US" dirty="0">
              <a:solidFill>
                <a:srgbClr val="303030"/>
              </a:solidFill>
            </a:endParaRPr>
          </a:p>
          <a:p>
            <a:pPr lvl="0">
              <a:buClr>
                <a:srgbClr val="AD0101"/>
              </a:buClr>
            </a:pPr>
            <a:r>
              <a:rPr lang="en-US" dirty="0">
                <a:solidFill>
                  <a:srgbClr val="303030"/>
                </a:solidFill>
              </a:rPr>
              <a:t>Closer monitoring would have prevented this </a:t>
            </a:r>
            <a:r>
              <a:rPr lang="en-US" dirty="0" smtClean="0">
                <a:solidFill>
                  <a:srgbClr val="303030"/>
                </a:solidFill>
              </a:rPr>
              <a:t>problem.</a:t>
            </a:r>
            <a:endParaRPr lang="en-US" dirty="0">
              <a:solidFill>
                <a:srgbClr val="303030"/>
              </a:solidFill>
            </a:endParaRPr>
          </a:p>
        </p:txBody>
      </p:sp>
    </p:spTree>
    <p:extLst>
      <p:ext uri="{BB962C8B-B14F-4D97-AF65-F5344CB8AC3E}">
        <p14:creationId xmlns:p14="http://schemas.microsoft.com/office/powerpoint/2010/main" val="2011075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7: Evaluate Student Outcomes</a:t>
            </a:r>
            <a:endParaRPr lang="en-US" dirty="0"/>
          </a:p>
        </p:txBody>
      </p:sp>
      <p:sp>
        <p:nvSpPr>
          <p:cNvPr id="3" name="Content Placeholder 2"/>
          <p:cNvSpPr>
            <a:spLocks noGrp="1"/>
          </p:cNvSpPr>
          <p:nvPr>
            <p:ph idx="1"/>
          </p:nvPr>
        </p:nvSpPr>
        <p:spPr>
          <a:xfrm>
            <a:off x="762000" y="685800"/>
            <a:ext cx="7543800" cy="4800600"/>
          </a:xfrm>
        </p:spPr>
        <p:txBody>
          <a:bodyPr>
            <a:normAutofit fontScale="92500" lnSpcReduction="10000"/>
          </a:bodyPr>
          <a:lstStyle/>
          <a:p>
            <a:r>
              <a:rPr lang="en-US" dirty="0"/>
              <a:t>Several methods for </a:t>
            </a:r>
            <a:r>
              <a:rPr lang="en-US" dirty="0" smtClean="0"/>
              <a:t>grading </a:t>
            </a:r>
            <a:r>
              <a:rPr lang="en-US" dirty="0"/>
              <a:t>service-learning projects are discussed in the literature (e.g., written reflective narratives</a:t>
            </a:r>
            <a:r>
              <a:rPr lang="en-US" dirty="0" smtClean="0"/>
              <a:t>).</a:t>
            </a:r>
          </a:p>
          <a:p>
            <a:endParaRPr lang="en-US" dirty="0"/>
          </a:p>
          <a:p>
            <a:r>
              <a:rPr lang="en-US" dirty="0" smtClean="0"/>
              <a:t>Exams </a:t>
            </a:r>
            <a:r>
              <a:rPr lang="en-US" dirty="0"/>
              <a:t>are another viable </a:t>
            </a:r>
            <a:r>
              <a:rPr lang="en-US" dirty="0" smtClean="0"/>
              <a:t>grading method.</a:t>
            </a:r>
          </a:p>
          <a:p>
            <a:endParaRPr lang="en-US" dirty="0"/>
          </a:p>
          <a:p>
            <a:r>
              <a:rPr lang="en-US" dirty="0" smtClean="0"/>
              <a:t>Part </a:t>
            </a:r>
            <a:r>
              <a:rPr lang="en-US" dirty="0"/>
              <a:t>of the Main Street assignment previously illustrated included reading several articles related to the history and progress of Main Street programs across America, familiarity with the website used to develop the three questionnaires adapted for that survey, plus knowing the content of each </a:t>
            </a:r>
            <a:r>
              <a:rPr lang="en-US" dirty="0" smtClean="0"/>
              <a:t>questionnaire.</a:t>
            </a:r>
          </a:p>
          <a:p>
            <a:endParaRPr lang="en-US" dirty="0"/>
          </a:p>
          <a:p>
            <a:r>
              <a:rPr lang="en-US" dirty="0" smtClean="0"/>
              <a:t>One </a:t>
            </a:r>
            <a:r>
              <a:rPr lang="en-US" dirty="0"/>
              <a:t>examination was dedicated to this </a:t>
            </a:r>
            <a:r>
              <a:rPr lang="en-US" dirty="0" smtClean="0"/>
              <a:t>material.</a:t>
            </a:r>
            <a:endParaRPr lang="en-US" dirty="0"/>
          </a:p>
        </p:txBody>
      </p:sp>
    </p:spTree>
    <p:extLst>
      <p:ext uri="{BB962C8B-B14F-4D97-AF65-F5344CB8AC3E}">
        <p14:creationId xmlns:p14="http://schemas.microsoft.com/office/powerpoint/2010/main" val="361316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7: Evaluate Student Outcomes</a:t>
            </a:r>
            <a:endParaRPr lang="en-US" dirty="0"/>
          </a:p>
        </p:txBody>
      </p:sp>
      <p:sp>
        <p:nvSpPr>
          <p:cNvPr id="3" name="Content Placeholder 2"/>
          <p:cNvSpPr>
            <a:spLocks noGrp="1"/>
          </p:cNvSpPr>
          <p:nvPr>
            <p:ph idx="1"/>
          </p:nvPr>
        </p:nvSpPr>
        <p:spPr>
          <a:xfrm>
            <a:off x="762000" y="685800"/>
            <a:ext cx="7543800" cy="4800600"/>
          </a:xfrm>
        </p:spPr>
        <p:txBody>
          <a:bodyPr>
            <a:normAutofit fontScale="92500" lnSpcReduction="10000"/>
          </a:bodyPr>
          <a:lstStyle/>
          <a:p>
            <a:r>
              <a:rPr lang="en-US" dirty="0"/>
              <a:t>Group performance had two dimensions: total </a:t>
            </a:r>
            <a:r>
              <a:rPr lang="en-US" b="1" i="1" dirty="0"/>
              <a:t>group output </a:t>
            </a:r>
            <a:r>
              <a:rPr lang="en-US" dirty="0"/>
              <a:t>and </a:t>
            </a:r>
            <a:r>
              <a:rPr lang="en-US" b="1" i="1" dirty="0"/>
              <a:t>individual member </a:t>
            </a:r>
            <a:r>
              <a:rPr lang="en-US" b="1" i="1" dirty="0" smtClean="0"/>
              <a:t>output</a:t>
            </a:r>
            <a:r>
              <a:rPr lang="en-US" dirty="0" smtClean="0"/>
              <a:t>.</a:t>
            </a:r>
          </a:p>
          <a:p>
            <a:endParaRPr lang="en-US" dirty="0"/>
          </a:p>
          <a:p>
            <a:r>
              <a:rPr lang="en-US" dirty="0" smtClean="0"/>
              <a:t>Each </a:t>
            </a:r>
            <a:r>
              <a:rPr lang="en-US" dirty="0"/>
              <a:t>group was assigned a specific section of town and given a quota for completed questionnaires, and the grade for that group was based on </a:t>
            </a:r>
            <a:r>
              <a:rPr lang="en-US" dirty="0" smtClean="0"/>
              <a:t>what percentage of the quota was met.</a:t>
            </a:r>
          </a:p>
          <a:p>
            <a:endParaRPr lang="en-US" dirty="0"/>
          </a:p>
          <a:p>
            <a:r>
              <a:rPr lang="en-US" dirty="0" smtClean="0"/>
              <a:t>Each </a:t>
            </a:r>
            <a:r>
              <a:rPr lang="en-US" dirty="0"/>
              <a:t>questionnaire required a signature by the student administering it; individual evaluations were made by the instructor at the end of the project based on these </a:t>
            </a:r>
            <a:r>
              <a:rPr lang="en-US" dirty="0" smtClean="0"/>
              <a:t>signatures (see Sample Group and Individual Evaluation sheet).</a:t>
            </a:r>
          </a:p>
          <a:p>
            <a:endParaRPr lang="en-US" dirty="0"/>
          </a:p>
          <a:p>
            <a:r>
              <a:rPr lang="en-US" dirty="0" smtClean="0"/>
              <a:t>Finally</a:t>
            </a:r>
            <a:r>
              <a:rPr lang="en-US" dirty="0"/>
              <a:t>, team member evaluation forms were required from all students before their final grade was distributed.</a:t>
            </a:r>
          </a:p>
        </p:txBody>
      </p:sp>
    </p:spTree>
    <p:extLst>
      <p:ext uri="{BB962C8B-B14F-4D97-AF65-F5344CB8AC3E}">
        <p14:creationId xmlns:p14="http://schemas.microsoft.com/office/powerpoint/2010/main" val="2173039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533400"/>
            <a:ext cx="7620000" cy="5410200"/>
          </a:xfrm>
          <a:prstGeom prst="rect">
            <a:avLst/>
          </a:prstGeom>
        </p:spPr>
      </p:pic>
    </p:spTree>
    <p:extLst>
      <p:ext uri="{BB962C8B-B14F-4D97-AF65-F5344CB8AC3E}">
        <p14:creationId xmlns:p14="http://schemas.microsoft.com/office/powerpoint/2010/main" val="1517277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8: Report Results to the “Client”</a:t>
            </a:r>
            <a:endParaRPr lang="en-US" dirty="0"/>
          </a:p>
        </p:txBody>
      </p:sp>
      <p:sp>
        <p:nvSpPr>
          <p:cNvPr id="3" name="Content Placeholder 2"/>
          <p:cNvSpPr>
            <a:spLocks noGrp="1"/>
          </p:cNvSpPr>
          <p:nvPr>
            <p:ph idx="1"/>
          </p:nvPr>
        </p:nvSpPr>
        <p:spPr>
          <a:xfrm>
            <a:off x="762000" y="685800"/>
            <a:ext cx="7543800" cy="4724400"/>
          </a:xfrm>
        </p:spPr>
        <p:txBody>
          <a:bodyPr>
            <a:normAutofit/>
          </a:bodyPr>
          <a:lstStyle/>
          <a:p>
            <a:r>
              <a:rPr lang="en-US" dirty="0" smtClean="0"/>
              <a:t>Results must </a:t>
            </a:r>
            <a:r>
              <a:rPr lang="en-US" dirty="0"/>
              <a:t>be </a:t>
            </a:r>
            <a:r>
              <a:rPr lang="en-US" dirty="0" smtClean="0"/>
              <a:t>presented </a:t>
            </a:r>
            <a:r>
              <a:rPr lang="en-US" dirty="0"/>
              <a:t>to the </a:t>
            </a:r>
            <a:r>
              <a:rPr lang="en-US" dirty="0" smtClean="0"/>
              <a:t>client in one of several ways:</a:t>
            </a:r>
          </a:p>
          <a:p>
            <a:endParaRPr lang="en-US" dirty="0" smtClean="0"/>
          </a:p>
          <a:p>
            <a:r>
              <a:rPr lang="en-US" dirty="0" smtClean="0"/>
              <a:t>The </a:t>
            </a:r>
            <a:r>
              <a:rPr lang="en-US" dirty="0"/>
              <a:t>faculty member writes a report and gives it to </a:t>
            </a:r>
            <a:r>
              <a:rPr lang="en-US" dirty="0" smtClean="0"/>
              <a:t>the organization.</a:t>
            </a:r>
          </a:p>
          <a:p>
            <a:endParaRPr lang="en-US" dirty="0" smtClean="0"/>
          </a:p>
          <a:p>
            <a:r>
              <a:rPr lang="en-US" dirty="0" smtClean="0"/>
              <a:t>The </a:t>
            </a:r>
            <a:r>
              <a:rPr lang="en-US" dirty="0"/>
              <a:t>faculty member reports the results </a:t>
            </a:r>
            <a:r>
              <a:rPr lang="en-US" dirty="0" smtClean="0"/>
              <a:t>to </a:t>
            </a:r>
            <a:r>
              <a:rPr lang="en-US" dirty="0"/>
              <a:t>the Executive Director and Board of </a:t>
            </a:r>
            <a:r>
              <a:rPr lang="en-US" dirty="0" smtClean="0"/>
              <a:t>Directors.</a:t>
            </a:r>
          </a:p>
          <a:p>
            <a:endParaRPr lang="en-US" dirty="0" smtClean="0"/>
          </a:p>
          <a:p>
            <a:r>
              <a:rPr lang="en-US" dirty="0" smtClean="0"/>
              <a:t>Students present their </a:t>
            </a:r>
            <a:r>
              <a:rPr lang="en-US" dirty="0"/>
              <a:t>results </a:t>
            </a:r>
            <a:r>
              <a:rPr lang="en-US" dirty="0" smtClean="0"/>
              <a:t>in </a:t>
            </a:r>
            <a:r>
              <a:rPr lang="en-US" dirty="0"/>
              <a:t>a Power Point slide </a:t>
            </a:r>
            <a:r>
              <a:rPr lang="en-US" dirty="0" smtClean="0"/>
              <a:t>show.</a:t>
            </a:r>
          </a:p>
        </p:txBody>
      </p:sp>
    </p:spTree>
    <p:extLst>
      <p:ext uri="{BB962C8B-B14F-4D97-AF65-F5344CB8AC3E}">
        <p14:creationId xmlns:p14="http://schemas.microsoft.com/office/powerpoint/2010/main" val="3222561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pPr algn="ctr"/>
            <a:r>
              <a:rPr lang="en-US" sz="3200" dirty="0">
                <a:solidFill>
                  <a:prstClr val="black">
                    <a:lumMod val="85000"/>
                    <a:lumOff val="15000"/>
                  </a:prstClr>
                </a:solidFill>
              </a:rPr>
              <a:t>Step 8: Report Results to the “Client”</a:t>
            </a:r>
            <a:endParaRPr lang="en-US" dirty="0"/>
          </a:p>
        </p:txBody>
      </p:sp>
      <p:sp>
        <p:nvSpPr>
          <p:cNvPr id="3" name="Content Placeholder 2"/>
          <p:cNvSpPr>
            <a:spLocks noGrp="1"/>
          </p:cNvSpPr>
          <p:nvPr>
            <p:ph idx="1"/>
          </p:nvPr>
        </p:nvSpPr>
        <p:spPr>
          <a:xfrm>
            <a:off x="762000" y="685800"/>
            <a:ext cx="7543800" cy="4724400"/>
          </a:xfrm>
        </p:spPr>
        <p:txBody>
          <a:bodyPr/>
          <a:lstStyle/>
          <a:p>
            <a:r>
              <a:rPr lang="en-US" dirty="0"/>
              <a:t>A round-table discussion involves the faculty member, students, and key personnel from the client organization</a:t>
            </a:r>
            <a:r>
              <a:rPr lang="en-US" dirty="0" smtClean="0"/>
              <a:t>.</a:t>
            </a:r>
          </a:p>
          <a:p>
            <a:endParaRPr lang="en-US" dirty="0"/>
          </a:p>
          <a:p>
            <a:r>
              <a:rPr lang="en-US" dirty="0"/>
              <a:t>Video tapes of focus groups are given to the client</a:t>
            </a:r>
            <a:r>
              <a:rPr lang="en-US" dirty="0" smtClean="0"/>
              <a:t>.</a:t>
            </a:r>
          </a:p>
          <a:p>
            <a:endParaRPr lang="en-US" dirty="0"/>
          </a:p>
          <a:p>
            <a:r>
              <a:rPr lang="en-US" dirty="0"/>
              <a:t>Quantitative data is furnished to the client in electronic form</a:t>
            </a:r>
            <a:r>
              <a:rPr lang="en-US" dirty="0" smtClean="0"/>
              <a:t>.</a:t>
            </a:r>
          </a:p>
          <a:p>
            <a:endParaRPr lang="en-US" dirty="0"/>
          </a:p>
          <a:p>
            <a:r>
              <a:rPr lang="en-US" dirty="0"/>
              <a:t>The faculty member should stress the need for confidentiality to the student participants.</a:t>
            </a:r>
          </a:p>
          <a:p>
            <a:endParaRPr lang="en-US" dirty="0"/>
          </a:p>
        </p:txBody>
      </p:sp>
    </p:spTree>
    <p:extLst>
      <p:ext uri="{BB962C8B-B14F-4D97-AF65-F5344CB8AC3E}">
        <p14:creationId xmlns:p14="http://schemas.microsoft.com/office/powerpoint/2010/main" val="399248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lstStyle/>
          <a:p>
            <a:pPr algn="ctr"/>
            <a:r>
              <a:rPr lang="en-US" sz="3200" dirty="0">
                <a:solidFill>
                  <a:prstClr val="black">
                    <a:lumMod val="85000"/>
                    <a:lumOff val="15000"/>
                  </a:prstClr>
                </a:solidFill>
              </a:rPr>
              <a:t>Step </a:t>
            </a:r>
            <a:r>
              <a:rPr lang="en-US" sz="3200" dirty="0" smtClean="0">
                <a:solidFill>
                  <a:prstClr val="black">
                    <a:lumMod val="85000"/>
                    <a:lumOff val="15000"/>
                  </a:prstClr>
                </a:solidFill>
              </a:rPr>
              <a:t>9: Publicize the SLMR Project</a:t>
            </a:r>
            <a:endParaRPr lang="en-US" dirty="0"/>
          </a:p>
        </p:txBody>
      </p:sp>
      <p:sp>
        <p:nvSpPr>
          <p:cNvPr id="3" name="Content Placeholder 2"/>
          <p:cNvSpPr>
            <a:spLocks noGrp="1"/>
          </p:cNvSpPr>
          <p:nvPr>
            <p:ph idx="1"/>
          </p:nvPr>
        </p:nvSpPr>
        <p:spPr>
          <a:xfrm>
            <a:off x="762000" y="685800"/>
            <a:ext cx="7543800" cy="4724400"/>
          </a:xfrm>
        </p:spPr>
        <p:txBody>
          <a:bodyPr>
            <a:normAutofit lnSpcReduction="10000"/>
          </a:bodyPr>
          <a:lstStyle/>
          <a:p>
            <a:r>
              <a:rPr lang="en-US" dirty="0" smtClean="0"/>
              <a:t>Finally, publicize </a:t>
            </a:r>
            <a:r>
              <a:rPr lang="en-US" dirty="0"/>
              <a:t>the </a:t>
            </a:r>
            <a:r>
              <a:rPr lang="en-US" dirty="0" smtClean="0"/>
              <a:t>SLMR work to </a:t>
            </a:r>
            <a:r>
              <a:rPr lang="en-US" dirty="0"/>
              <a:t>various constituency </a:t>
            </a:r>
            <a:r>
              <a:rPr lang="en-US" dirty="0" smtClean="0"/>
              <a:t>groups (on </a:t>
            </a:r>
            <a:r>
              <a:rPr lang="en-US" dirty="0"/>
              <a:t>and off </a:t>
            </a:r>
            <a:r>
              <a:rPr lang="en-US" dirty="0" smtClean="0"/>
              <a:t>campus) using the </a:t>
            </a:r>
            <a:r>
              <a:rPr lang="en-US" dirty="0"/>
              <a:t>following </a:t>
            </a:r>
            <a:r>
              <a:rPr lang="en-US" dirty="0" smtClean="0"/>
              <a:t>methods:</a:t>
            </a:r>
          </a:p>
          <a:p>
            <a:endParaRPr lang="en-US" dirty="0" smtClean="0"/>
          </a:p>
          <a:p>
            <a:r>
              <a:rPr lang="en-US" dirty="0" smtClean="0"/>
              <a:t>The </a:t>
            </a:r>
            <a:r>
              <a:rPr lang="en-US" dirty="0"/>
              <a:t>client writes a press release to the local </a:t>
            </a:r>
            <a:r>
              <a:rPr lang="en-US" dirty="0" smtClean="0"/>
              <a:t>newspaper.</a:t>
            </a:r>
          </a:p>
          <a:p>
            <a:endParaRPr lang="en-US" dirty="0" smtClean="0"/>
          </a:p>
          <a:p>
            <a:r>
              <a:rPr lang="en-US" dirty="0" smtClean="0"/>
              <a:t>The </a:t>
            </a:r>
            <a:r>
              <a:rPr lang="en-US" dirty="0"/>
              <a:t>faculty member and/or client writes an article or editorial letter featuring details of the </a:t>
            </a:r>
            <a:r>
              <a:rPr lang="en-US" dirty="0" smtClean="0"/>
              <a:t>work.</a:t>
            </a:r>
          </a:p>
          <a:p>
            <a:endParaRPr lang="en-US" dirty="0" smtClean="0"/>
          </a:p>
          <a:p>
            <a:r>
              <a:rPr lang="en-US" dirty="0" smtClean="0"/>
              <a:t>The </a:t>
            </a:r>
            <a:r>
              <a:rPr lang="en-US" dirty="0"/>
              <a:t>client thanks the faculty member and students in an internal newsletter </a:t>
            </a:r>
            <a:r>
              <a:rPr lang="en-US" dirty="0" smtClean="0"/>
              <a:t>regularly distributed to </a:t>
            </a:r>
            <a:r>
              <a:rPr lang="en-US" dirty="0"/>
              <a:t>members of the organization (e.g., downtown </a:t>
            </a:r>
            <a:r>
              <a:rPr lang="en-US" dirty="0" smtClean="0"/>
              <a:t>retail members </a:t>
            </a:r>
            <a:r>
              <a:rPr lang="en-US" dirty="0"/>
              <a:t>of the local Main Street nonprofit</a:t>
            </a:r>
            <a:r>
              <a:rPr lang="en-US" dirty="0" smtClean="0"/>
              <a:t>).</a:t>
            </a:r>
          </a:p>
        </p:txBody>
      </p:sp>
    </p:spTree>
    <p:extLst>
      <p:ext uri="{BB962C8B-B14F-4D97-AF65-F5344CB8AC3E}">
        <p14:creationId xmlns:p14="http://schemas.microsoft.com/office/powerpoint/2010/main" val="3518503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a:bodyPr>
          <a:lstStyle/>
          <a:p>
            <a:pPr algn="ctr"/>
            <a:r>
              <a:rPr lang="en-US" sz="3200" dirty="0">
                <a:solidFill>
                  <a:prstClr val="black">
                    <a:lumMod val="85000"/>
                    <a:lumOff val="15000"/>
                  </a:prstClr>
                </a:solidFill>
              </a:rPr>
              <a:t>Step 9: Publicize the SLMR Project</a:t>
            </a:r>
            <a:endParaRPr lang="en-US" dirty="0"/>
          </a:p>
        </p:txBody>
      </p:sp>
      <p:sp>
        <p:nvSpPr>
          <p:cNvPr id="3" name="Content Placeholder 2"/>
          <p:cNvSpPr>
            <a:spLocks noGrp="1"/>
          </p:cNvSpPr>
          <p:nvPr>
            <p:ph idx="1"/>
          </p:nvPr>
        </p:nvSpPr>
        <p:spPr>
          <a:xfrm>
            <a:off x="762000" y="685800"/>
            <a:ext cx="7543800" cy="4724400"/>
          </a:xfrm>
        </p:spPr>
        <p:txBody>
          <a:bodyPr/>
          <a:lstStyle/>
          <a:p>
            <a:r>
              <a:rPr lang="en-US" dirty="0"/>
              <a:t>The client discusses the work done by students in an interview on a local radio or TV show</a:t>
            </a:r>
            <a:r>
              <a:rPr lang="en-US" dirty="0" smtClean="0"/>
              <a:t>.</a:t>
            </a:r>
          </a:p>
          <a:p>
            <a:endParaRPr lang="en-US" dirty="0"/>
          </a:p>
          <a:p>
            <a:r>
              <a:rPr lang="en-US" dirty="0"/>
              <a:t>A summary of the work is featured in an appropriate section on the </a:t>
            </a:r>
            <a:r>
              <a:rPr lang="en-US" dirty="0" smtClean="0"/>
              <a:t>client’s or university’s website.</a:t>
            </a:r>
          </a:p>
          <a:p>
            <a:endParaRPr lang="en-US" dirty="0"/>
          </a:p>
          <a:p>
            <a:r>
              <a:rPr lang="en-US" dirty="0"/>
              <a:t>Students present their analysis during research week in a campus-wide poster session</a:t>
            </a:r>
            <a:r>
              <a:rPr lang="en-US" dirty="0" smtClean="0"/>
              <a:t>.</a:t>
            </a:r>
          </a:p>
          <a:p>
            <a:endParaRPr lang="en-US" dirty="0"/>
          </a:p>
          <a:p>
            <a:r>
              <a:rPr lang="en-US" dirty="0" smtClean="0"/>
              <a:t>Students and instructor publish a paper together about the SLMR project.</a:t>
            </a:r>
            <a:endParaRPr lang="en-US" dirty="0"/>
          </a:p>
        </p:txBody>
      </p:sp>
    </p:spTree>
    <p:extLst>
      <p:ext uri="{BB962C8B-B14F-4D97-AF65-F5344CB8AC3E}">
        <p14:creationId xmlns:p14="http://schemas.microsoft.com/office/powerpoint/2010/main" val="388207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lstStyle/>
          <a:p>
            <a:pPr algn="ctr"/>
            <a:r>
              <a:rPr lang="en-US" sz="4800" dirty="0">
                <a:solidFill>
                  <a:prstClr val="black">
                    <a:lumMod val="85000"/>
                    <a:lumOff val="15000"/>
                  </a:prstClr>
                </a:solidFill>
              </a:rPr>
              <a:t>Defining Service-Learning</a:t>
            </a:r>
            <a:endParaRPr lang="en-US" dirty="0"/>
          </a:p>
        </p:txBody>
      </p:sp>
      <p:sp>
        <p:nvSpPr>
          <p:cNvPr id="3" name="Content Placeholder 2"/>
          <p:cNvSpPr>
            <a:spLocks noGrp="1"/>
          </p:cNvSpPr>
          <p:nvPr>
            <p:ph idx="1"/>
          </p:nvPr>
        </p:nvSpPr>
        <p:spPr>
          <a:xfrm>
            <a:off x="762000" y="685800"/>
            <a:ext cx="7543800" cy="4572000"/>
          </a:xfrm>
        </p:spPr>
        <p:txBody>
          <a:bodyPr/>
          <a:lstStyle/>
          <a:p>
            <a:r>
              <a:rPr lang="en-US" dirty="0"/>
              <a:t>According to </a:t>
            </a:r>
            <a:r>
              <a:rPr lang="en-US" dirty="0" err="1"/>
              <a:t>Bringle</a:t>
            </a:r>
            <a:r>
              <a:rPr lang="en-US" dirty="0"/>
              <a:t> and Hatcher (2009, p.38), service-learning is defined as</a:t>
            </a:r>
            <a:r>
              <a:rPr lang="en-US" dirty="0" smtClean="0"/>
              <a:t>:</a:t>
            </a:r>
          </a:p>
          <a:p>
            <a:endParaRPr lang="en-US" dirty="0"/>
          </a:p>
          <a:p>
            <a:r>
              <a:rPr lang="en-US" dirty="0"/>
              <a:t>“A </a:t>
            </a:r>
            <a:r>
              <a:rPr lang="en-US" b="1" i="1" dirty="0"/>
              <a:t>course</a:t>
            </a:r>
            <a:r>
              <a:rPr lang="en-US" dirty="0"/>
              <a:t> or competency-</a:t>
            </a:r>
            <a:r>
              <a:rPr lang="en-US" b="1" i="1" dirty="0"/>
              <a:t>based</a:t>
            </a:r>
            <a:r>
              <a:rPr lang="en-US" dirty="0"/>
              <a:t>, </a:t>
            </a:r>
            <a:r>
              <a:rPr lang="en-US" b="1" i="1" dirty="0"/>
              <a:t>credit-bearing</a:t>
            </a:r>
            <a:r>
              <a:rPr lang="en-US" dirty="0"/>
              <a:t> [emphasis added] educational experience in which students (a) participate in an organized service activity that meets identified community needs, and (b) reflect on the service activity in such a way as to gain further understanding of course content, a broader appreciation of the discipline, and an enhanced sense of personal values and civic responsibility</a:t>
            </a:r>
            <a:r>
              <a:rPr lang="en-US" dirty="0" smtClean="0"/>
              <a:t>.”</a:t>
            </a:r>
          </a:p>
        </p:txBody>
      </p:sp>
    </p:spTree>
    <p:extLst>
      <p:ext uri="{BB962C8B-B14F-4D97-AF65-F5344CB8AC3E}">
        <p14:creationId xmlns:p14="http://schemas.microsoft.com/office/powerpoint/2010/main" val="1620507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10200"/>
            <a:ext cx="7543800" cy="762000"/>
          </a:xfrm>
        </p:spPr>
        <p:txBody>
          <a:bodyPr>
            <a:normAutofit fontScale="90000"/>
          </a:bodyPr>
          <a:lstStyle/>
          <a:p>
            <a:pPr algn="ctr"/>
            <a:r>
              <a:rPr lang="en-US" sz="4800" dirty="0" smtClean="0"/>
              <a:t>Conclusion</a:t>
            </a:r>
            <a:endParaRPr lang="en-US" sz="4800" dirty="0"/>
          </a:p>
        </p:txBody>
      </p:sp>
      <p:sp>
        <p:nvSpPr>
          <p:cNvPr id="3" name="Content Placeholder 2"/>
          <p:cNvSpPr>
            <a:spLocks noGrp="1"/>
          </p:cNvSpPr>
          <p:nvPr>
            <p:ph idx="1"/>
          </p:nvPr>
        </p:nvSpPr>
        <p:spPr>
          <a:xfrm>
            <a:off x="762000" y="533400"/>
            <a:ext cx="7543800" cy="4724400"/>
          </a:xfrm>
        </p:spPr>
        <p:txBody>
          <a:bodyPr>
            <a:normAutofit lnSpcReduction="10000"/>
          </a:bodyPr>
          <a:lstStyle/>
          <a:p>
            <a:r>
              <a:rPr lang="en-US" dirty="0"/>
              <a:t>According to Joseph et al. (2007), “students are, in fact, interested in community service, and attitudes toward course work that offers hands-on or real world applicability are generally positive (p.167</a:t>
            </a:r>
            <a:r>
              <a:rPr lang="en-US" dirty="0" smtClean="0"/>
              <a:t>).”</a:t>
            </a:r>
          </a:p>
          <a:p>
            <a:endParaRPr lang="en-US" dirty="0"/>
          </a:p>
          <a:p>
            <a:r>
              <a:rPr lang="en-US" dirty="0" err="1" smtClean="0"/>
              <a:t>Mottner</a:t>
            </a:r>
            <a:r>
              <a:rPr lang="en-US" dirty="0" smtClean="0"/>
              <a:t> </a:t>
            </a:r>
            <a:r>
              <a:rPr lang="en-US" dirty="0"/>
              <a:t>(2010) reports that students in her study ranked service-learning as most important for learning out of a portfolio of six pedagogical tools, including cases, guest lecturers, textbooks, exams, and other readings</a:t>
            </a:r>
            <a:r>
              <a:rPr lang="en-US" dirty="0" smtClean="0"/>
              <a:t>.</a:t>
            </a:r>
          </a:p>
          <a:p>
            <a:endParaRPr lang="en-US" dirty="0"/>
          </a:p>
          <a:p>
            <a:r>
              <a:rPr lang="en-US" dirty="0" smtClean="0"/>
              <a:t>Well done SLMR projects are productive pedagogical tools that enhance student learning and help demonstrate the value of higher education to the community.</a:t>
            </a:r>
            <a:endParaRPr lang="en-US" dirty="0"/>
          </a:p>
        </p:txBody>
      </p:sp>
    </p:spTree>
    <p:extLst>
      <p:ext uri="{BB962C8B-B14F-4D97-AF65-F5344CB8AC3E}">
        <p14:creationId xmlns:p14="http://schemas.microsoft.com/office/powerpoint/2010/main" val="1736914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48400"/>
            <a:ext cx="7543800" cy="381000"/>
          </a:xfrm>
        </p:spPr>
        <p:txBody>
          <a:bodyPr>
            <a:noAutofit/>
          </a:bodyPr>
          <a:lstStyle/>
          <a:p>
            <a:pPr algn="ctr"/>
            <a:r>
              <a:rPr lang="en-US" sz="2400" dirty="0" smtClean="0"/>
              <a:t>References</a:t>
            </a:r>
            <a:endParaRPr lang="en-US" sz="2400" dirty="0"/>
          </a:p>
        </p:txBody>
      </p:sp>
      <p:sp>
        <p:nvSpPr>
          <p:cNvPr id="3" name="Content Placeholder 2"/>
          <p:cNvSpPr>
            <a:spLocks noGrp="1"/>
          </p:cNvSpPr>
          <p:nvPr>
            <p:ph idx="1"/>
          </p:nvPr>
        </p:nvSpPr>
        <p:spPr>
          <a:xfrm>
            <a:off x="762000" y="457200"/>
            <a:ext cx="7543800" cy="5638800"/>
          </a:xfrm>
        </p:spPr>
        <p:txBody>
          <a:bodyPr>
            <a:normAutofit fontScale="55000" lnSpcReduction="20000"/>
          </a:bodyPr>
          <a:lstStyle/>
          <a:p>
            <a:r>
              <a:rPr lang="en-US" dirty="0" err="1" smtClean="0"/>
              <a:t>Bringle</a:t>
            </a:r>
            <a:r>
              <a:rPr lang="en-US" dirty="0"/>
              <a:t>, R.G. &amp; Hatcher, J.A. (2009). Innovative Practices in Service Learning and Curricular Engagement. In L. </a:t>
            </a:r>
            <a:r>
              <a:rPr lang="en-US" dirty="0" err="1"/>
              <a:t>Sandmann</a:t>
            </a:r>
            <a:r>
              <a:rPr lang="en-US" dirty="0"/>
              <a:t>, A. Jaeger &amp; C. Thornton (Eds.), </a:t>
            </a:r>
            <a:r>
              <a:rPr lang="en-US" i="1" dirty="0"/>
              <a:t>New Directions in Community Engagement</a:t>
            </a:r>
            <a:r>
              <a:rPr lang="en-US" dirty="0"/>
              <a:t>, 37-46. San Francisco, CA: </a:t>
            </a:r>
            <a:r>
              <a:rPr lang="en-US" dirty="0" err="1"/>
              <a:t>Jossey</a:t>
            </a:r>
            <a:r>
              <a:rPr lang="en-US" dirty="0"/>
              <a:t>-Bass</a:t>
            </a:r>
            <a:r>
              <a:rPr lang="en-US" dirty="0" smtClean="0"/>
              <a:t>.</a:t>
            </a:r>
            <a:endParaRPr lang="en-US" dirty="0"/>
          </a:p>
          <a:p>
            <a:r>
              <a:rPr lang="en-US" dirty="0"/>
              <a:t>Brower, H.H. (2011). Sustainable Development through Service Learning: A Pedagogical Framework and Case Example in a Third World Context. </a:t>
            </a:r>
            <a:r>
              <a:rPr lang="en-US" i="1" dirty="0"/>
              <a:t>Academy of Management Learning &amp; Education</a:t>
            </a:r>
            <a:r>
              <a:rPr lang="en-US" dirty="0"/>
              <a:t>, 10(1), 58-76</a:t>
            </a:r>
            <a:r>
              <a:rPr lang="en-US" dirty="0" smtClean="0"/>
              <a:t>.</a:t>
            </a:r>
            <a:endParaRPr lang="en-US" dirty="0"/>
          </a:p>
          <a:p>
            <a:r>
              <a:rPr lang="en-US" dirty="0"/>
              <a:t>Cook, S.J. (2008). Integrating Service Learning into an Advertising/Promotions Classroom. </a:t>
            </a:r>
            <a:r>
              <a:rPr lang="en-US" i="1" dirty="0"/>
              <a:t>Allied Academies International Conference: Proceedings of the Academy of Marketing Studies (AMS)</a:t>
            </a:r>
            <a:r>
              <a:rPr lang="en-US" dirty="0"/>
              <a:t>, 13(2), 4-6</a:t>
            </a:r>
            <a:r>
              <a:rPr lang="en-US" dirty="0" smtClean="0"/>
              <a:t>.</a:t>
            </a:r>
            <a:endParaRPr lang="en-US" dirty="0"/>
          </a:p>
          <a:p>
            <a:r>
              <a:rPr lang="en-US" dirty="0"/>
              <a:t>Dixon, G. (2011). Service Learning and Integrated, Collaborative Project Management. </a:t>
            </a:r>
            <a:r>
              <a:rPr lang="en-US" i="1" dirty="0"/>
              <a:t>Project Management Journal</a:t>
            </a:r>
            <a:r>
              <a:rPr lang="en-US" dirty="0"/>
              <a:t>, 42(1), 42-58</a:t>
            </a:r>
            <a:r>
              <a:rPr lang="en-US" dirty="0" smtClean="0"/>
              <a:t>.</a:t>
            </a:r>
            <a:endParaRPr lang="en-US" dirty="0"/>
          </a:p>
          <a:p>
            <a:r>
              <a:rPr lang="en-US" dirty="0"/>
              <a:t>Flannery, B.L. &amp; </a:t>
            </a:r>
            <a:r>
              <a:rPr lang="en-US" dirty="0" err="1"/>
              <a:t>Pragman</a:t>
            </a:r>
            <a:r>
              <a:rPr lang="en-US" dirty="0"/>
              <a:t>, C.H. (2010). Service-Learning and Integrated Course Redesign. </a:t>
            </a:r>
            <a:r>
              <a:rPr lang="en-US" i="1" dirty="0"/>
              <a:t>Journal of Management Education</a:t>
            </a:r>
            <a:r>
              <a:rPr lang="en-US" dirty="0"/>
              <a:t>, 34(1), 11-38</a:t>
            </a:r>
            <a:r>
              <a:rPr lang="en-US" dirty="0" smtClean="0"/>
              <a:t>.</a:t>
            </a:r>
            <a:endParaRPr lang="en-US" dirty="0"/>
          </a:p>
          <a:p>
            <a:r>
              <a:rPr lang="en-US" dirty="0" err="1" smtClean="0"/>
              <a:t>Furco</a:t>
            </a:r>
            <a:r>
              <a:rPr lang="en-US" dirty="0" smtClean="0"/>
              <a:t>, A. (2003). Issues of Definition and Program Diversity in the Study of Service-Learning. In S.H. </a:t>
            </a:r>
            <a:r>
              <a:rPr lang="en-US" dirty="0" err="1" smtClean="0"/>
              <a:t>Billig</a:t>
            </a:r>
            <a:r>
              <a:rPr lang="en-US" dirty="0" smtClean="0"/>
              <a:t> &amp; </a:t>
            </a:r>
            <a:r>
              <a:rPr lang="en-US" dirty="0"/>
              <a:t>A.S. Waterman </a:t>
            </a:r>
            <a:r>
              <a:rPr lang="en-US" dirty="0" smtClean="0"/>
              <a:t>(Eds.), </a:t>
            </a:r>
            <a:r>
              <a:rPr lang="en-US" i="1" dirty="0"/>
              <a:t>Studying Service-Learning: Innovations in Education Research </a:t>
            </a:r>
            <a:r>
              <a:rPr lang="en-US" i="1" dirty="0" smtClean="0"/>
              <a:t>Methodology</a:t>
            </a:r>
            <a:r>
              <a:rPr lang="en-US" dirty="0" smtClean="0"/>
              <a:t>, 13-34. L. Erlbaum Associates: eBook.</a:t>
            </a:r>
            <a:endParaRPr lang="en-US" dirty="0"/>
          </a:p>
          <a:p>
            <a:r>
              <a:rPr lang="en-US" dirty="0" smtClean="0"/>
              <a:t>Jacoby, B. (1996). Service-Learning in Today’s Higher Education. In B. Jacoby (Ed.), </a:t>
            </a:r>
            <a:r>
              <a:rPr lang="en-US" i="1" dirty="0" smtClean="0"/>
              <a:t>Service-Learning in Higher Education</a:t>
            </a:r>
            <a:r>
              <a:rPr lang="en-US" dirty="0" smtClean="0"/>
              <a:t>, 3-15. San Francisco, CA: </a:t>
            </a:r>
            <a:r>
              <a:rPr lang="en-US" dirty="0" err="1" smtClean="0"/>
              <a:t>Jossey</a:t>
            </a:r>
            <a:r>
              <a:rPr lang="en-US" dirty="0" smtClean="0"/>
              <a:t>-Bass.</a:t>
            </a:r>
          </a:p>
          <a:p>
            <a:r>
              <a:rPr lang="en-US" dirty="0"/>
              <a:t>Joseph, M., Stone, G.W., Grantham, K.D. &amp; </a:t>
            </a:r>
            <a:r>
              <a:rPr lang="en-US" dirty="0" err="1"/>
              <a:t>Harmancioglu</a:t>
            </a:r>
            <a:r>
              <a:rPr lang="en-US" dirty="0"/>
              <a:t>, N. (2007). A Preliminary Investigation Assessing Student Perceptions of Service Learning Outcomes, Social Responsibility, Critical Thinking, and Marketable Jobs Skills. </a:t>
            </a:r>
            <a:r>
              <a:rPr lang="en-US" i="1" dirty="0"/>
              <a:t>Society for Marketing Advances Proceedings</a:t>
            </a:r>
            <a:r>
              <a:rPr lang="en-US" dirty="0"/>
              <a:t>, 167-168.</a:t>
            </a:r>
          </a:p>
          <a:p>
            <a:r>
              <a:rPr lang="en-US" dirty="0" smtClean="0"/>
              <a:t>Kendall, J.C. (1990). Combining Service and Learning: An Introduction. In J.C. Kendall and Associates (Eds.), </a:t>
            </a:r>
            <a:r>
              <a:rPr lang="en-US" i="1" dirty="0" smtClean="0"/>
              <a:t>Combining Service and Learning: A Resource Book for Community and Public Service</a:t>
            </a:r>
            <a:r>
              <a:rPr lang="en-US" dirty="0" smtClean="0"/>
              <a:t>, 1-33. Raleigh, NC: National Society for Internships and Experiential Education. </a:t>
            </a:r>
            <a:endParaRPr lang="en-US" dirty="0"/>
          </a:p>
          <a:p>
            <a:r>
              <a:rPr lang="en-US" dirty="0" smtClean="0"/>
              <a:t>Kinsley, C.W. (1994). What Is Community Service Learning? </a:t>
            </a:r>
            <a:r>
              <a:rPr lang="en-US" i="1" dirty="0" smtClean="0"/>
              <a:t>Vital Speeches of the Day</a:t>
            </a:r>
            <a:r>
              <a:rPr lang="en-US" dirty="0" smtClean="0"/>
              <a:t>, 61(2), 40-43.</a:t>
            </a:r>
            <a:endParaRPr lang="en-US" dirty="0"/>
          </a:p>
          <a:p>
            <a:r>
              <a:rPr lang="en-US" dirty="0"/>
              <a:t>Larson, E. &amp; </a:t>
            </a:r>
            <a:r>
              <a:rPr lang="en-US" dirty="0" err="1"/>
              <a:t>Drexle</a:t>
            </a:r>
            <a:r>
              <a:rPr lang="en-US" dirty="0"/>
              <a:t>, J.A., Jr. (2010). Project Management in Real Time: A Service-Learning Project. </a:t>
            </a:r>
            <a:r>
              <a:rPr lang="en-US" i="1" dirty="0"/>
              <a:t>Journal of Management Education</a:t>
            </a:r>
            <a:r>
              <a:rPr lang="en-US" dirty="0"/>
              <a:t>, 34(4), 551-573</a:t>
            </a:r>
            <a:r>
              <a:rPr lang="en-US" dirty="0" smtClean="0"/>
              <a:t>.</a:t>
            </a:r>
          </a:p>
          <a:p>
            <a:r>
              <a:rPr lang="en-US" dirty="0" err="1"/>
              <a:t>Mottner</a:t>
            </a:r>
            <a:r>
              <a:rPr lang="en-US" dirty="0"/>
              <a:t>, S. (2010). Service-Learning in a Nonprofit Marketing Course. </a:t>
            </a:r>
            <a:r>
              <a:rPr lang="en-US" i="1" dirty="0"/>
              <a:t>Journal of Nonprofit &amp; Public Sector Marketing</a:t>
            </a:r>
            <a:r>
              <a:rPr lang="en-US" dirty="0"/>
              <a:t>, 22(3), 231-245</a:t>
            </a:r>
            <a:r>
              <a:rPr lang="en-US" dirty="0" smtClean="0"/>
              <a:t>.</a:t>
            </a:r>
          </a:p>
          <a:p>
            <a:r>
              <a:rPr lang="en-US" dirty="0" err="1"/>
              <a:t>Pless</a:t>
            </a:r>
            <a:r>
              <a:rPr lang="en-US" dirty="0"/>
              <a:t>, N.M., </a:t>
            </a:r>
            <a:r>
              <a:rPr lang="en-US" dirty="0" err="1"/>
              <a:t>Maak</a:t>
            </a:r>
            <a:r>
              <a:rPr lang="en-US" dirty="0"/>
              <a:t>, T. &amp; Stahl, G.K. (2011). Developing Responsible Global Leaders through International Service-Learning Programs: The Ulysses Experience. </a:t>
            </a:r>
            <a:r>
              <a:rPr lang="en-US" i="1" dirty="0"/>
              <a:t>Academy of Management Learning &amp; Education</a:t>
            </a:r>
            <a:r>
              <a:rPr lang="en-US" dirty="0"/>
              <a:t>, 10(2), 237-260</a:t>
            </a:r>
            <a:r>
              <a:rPr lang="en-US" dirty="0" smtClean="0"/>
              <a:t>.</a:t>
            </a:r>
          </a:p>
        </p:txBody>
      </p:sp>
    </p:spTree>
    <p:extLst>
      <p:ext uri="{BB962C8B-B14F-4D97-AF65-F5344CB8AC3E}">
        <p14:creationId xmlns:p14="http://schemas.microsoft.com/office/powerpoint/2010/main" val="4134199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lstStyle/>
          <a:p>
            <a:pPr algn="ctr"/>
            <a:r>
              <a:rPr lang="en-US" dirty="0" smtClean="0"/>
              <a:t>Thanks for attending!</a:t>
            </a:r>
            <a:endParaRPr lang="en-US" dirty="0"/>
          </a:p>
        </p:txBody>
      </p:sp>
      <p:pic>
        <p:nvPicPr>
          <p:cNvPr id="5122" name="Picture 2" descr="C:\Users\Admin\AppData\Local\Microsoft\Windows\Temporary Internet Files\Content.IE5\7W37S8G7\MC90038330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5144" y="1975561"/>
            <a:ext cx="4553712" cy="290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1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ctr"/>
            <a:r>
              <a:rPr lang="en-US" sz="4800" dirty="0">
                <a:solidFill>
                  <a:prstClr val="black">
                    <a:lumMod val="85000"/>
                    <a:lumOff val="15000"/>
                  </a:prstClr>
                </a:solidFill>
              </a:rPr>
              <a:t>Defining Service-Learning</a:t>
            </a:r>
            <a:endParaRPr lang="en-US" dirty="0"/>
          </a:p>
        </p:txBody>
      </p:sp>
      <p:sp>
        <p:nvSpPr>
          <p:cNvPr id="3" name="Content Placeholder 2"/>
          <p:cNvSpPr>
            <a:spLocks noGrp="1"/>
          </p:cNvSpPr>
          <p:nvPr>
            <p:ph idx="1"/>
          </p:nvPr>
        </p:nvSpPr>
        <p:spPr>
          <a:xfrm>
            <a:off x="762000" y="685800"/>
            <a:ext cx="7543800" cy="4419600"/>
          </a:xfrm>
        </p:spPr>
        <p:txBody>
          <a:bodyPr/>
          <a:lstStyle/>
          <a:p>
            <a:r>
              <a:rPr lang="en-US" dirty="0" smtClean="0"/>
              <a:t>However, several definitions of service-learning </a:t>
            </a:r>
            <a:r>
              <a:rPr lang="en-US" i="1" dirty="0" smtClean="0"/>
              <a:t>do not </a:t>
            </a:r>
            <a:r>
              <a:rPr lang="en-US" dirty="0" smtClean="0"/>
              <a:t>necessarily </a:t>
            </a:r>
            <a:r>
              <a:rPr lang="en-US" i="1" dirty="0" smtClean="0"/>
              <a:t>require</a:t>
            </a:r>
            <a:r>
              <a:rPr lang="en-US" dirty="0" smtClean="0"/>
              <a:t> the activity to be </a:t>
            </a:r>
            <a:r>
              <a:rPr lang="en-US" i="1" dirty="0" smtClean="0"/>
              <a:t>course-based</a:t>
            </a:r>
            <a:r>
              <a:rPr lang="en-US" dirty="0" smtClean="0"/>
              <a:t> for </a:t>
            </a:r>
            <a:r>
              <a:rPr lang="en-US" i="1" dirty="0" smtClean="0"/>
              <a:t>credit</a:t>
            </a:r>
            <a:r>
              <a:rPr lang="en-US" dirty="0" smtClean="0"/>
              <a:t>:</a:t>
            </a:r>
          </a:p>
          <a:p>
            <a:endParaRPr lang="en-US" dirty="0"/>
          </a:p>
          <a:p>
            <a:r>
              <a:rPr lang="en-US" dirty="0" smtClean="0"/>
              <a:t>“Service-learning programs emphasize the accomplishment of tasks which meet human needs in combination with conscious educational growth… They combine needed tasks in the community with intentional learning goals and with conscious reflection and critical analysis.” (Kendall 1990, p.20)</a:t>
            </a:r>
            <a:endParaRPr lang="en-US" dirty="0"/>
          </a:p>
        </p:txBody>
      </p:sp>
    </p:spTree>
    <p:extLst>
      <p:ext uri="{BB962C8B-B14F-4D97-AF65-F5344CB8AC3E}">
        <p14:creationId xmlns:p14="http://schemas.microsoft.com/office/powerpoint/2010/main" val="134091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lstStyle/>
          <a:p>
            <a:pPr algn="ctr"/>
            <a:r>
              <a:rPr lang="en-US" sz="4800" dirty="0">
                <a:solidFill>
                  <a:prstClr val="black">
                    <a:lumMod val="85000"/>
                    <a:lumOff val="15000"/>
                  </a:prstClr>
                </a:solidFill>
              </a:rPr>
              <a:t>Defining Service-Learning</a:t>
            </a:r>
            <a:endParaRPr lang="en-US" dirty="0"/>
          </a:p>
        </p:txBody>
      </p:sp>
      <p:sp>
        <p:nvSpPr>
          <p:cNvPr id="3" name="Content Placeholder 2"/>
          <p:cNvSpPr>
            <a:spLocks noGrp="1"/>
          </p:cNvSpPr>
          <p:nvPr>
            <p:ph idx="1"/>
          </p:nvPr>
        </p:nvSpPr>
        <p:spPr>
          <a:xfrm>
            <a:off x="762000" y="685800"/>
            <a:ext cx="7543800" cy="4572000"/>
          </a:xfrm>
        </p:spPr>
        <p:txBody>
          <a:bodyPr/>
          <a:lstStyle/>
          <a:p>
            <a:r>
              <a:rPr lang="en-US" dirty="0" smtClean="0"/>
              <a:t>In a speech delivered at the 1994 Conference of the </a:t>
            </a:r>
            <a:r>
              <a:rPr lang="en-US" i="1" dirty="0" smtClean="0"/>
              <a:t>National Society for Experiential Education </a:t>
            </a:r>
            <a:r>
              <a:rPr lang="en-US" dirty="0" smtClean="0"/>
              <a:t>in Grand Rapids, Michigan, Kinsley stated:</a:t>
            </a:r>
          </a:p>
          <a:p>
            <a:pPr marL="0" indent="0">
              <a:buNone/>
            </a:pPr>
            <a:endParaRPr lang="en-US" dirty="0" smtClean="0"/>
          </a:p>
          <a:p>
            <a:r>
              <a:rPr lang="en-US" dirty="0" smtClean="0"/>
              <a:t>“So here is a definition: Community Service Learning is an educational </a:t>
            </a:r>
            <a:r>
              <a:rPr lang="en-US" i="1" dirty="0" smtClean="0"/>
              <a:t>process</a:t>
            </a:r>
            <a:r>
              <a:rPr lang="en-US" dirty="0" smtClean="0"/>
              <a:t> (that word again) that involves students in service experiences with two firm anchors: First their service experience is </a:t>
            </a:r>
            <a:r>
              <a:rPr lang="en-US" i="1" dirty="0" smtClean="0"/>
              <a:t>directly</a:t>
            </a:r>
            <a:r>
              <a:rPr lang="en-US" dirty="0" smtClean="0"/>
              <a:t> related to academic subject matter; and second, it involves them in making positive contributions to individuals and community institutions.” (Kinsley 1994, p.41)</a:t>
            </a:r>
            <a:endParaRPr lang="en-US" dirty="0"/>
          </a:p>
        </p:txBody>
      </p:sp>
    </p:spTree>
    <p:extLst>
      <p:ext uri="{BB962C8B-B14F-4D97-AF65-F5344CB8AC3E}">
        <p14:creationId xmlns:p14="http://schemas.microsoft.com/office/powerpoint/2010/main" val="1877931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543800" cy="914400"/>
          </a:xfrm>
        </p:spPr>
        <p:txBody>
          <a:bodyPr/>
          <a:lstStyle/>
          <a:p>
            <a:pPr algn="ctr"/>
            <a:r>
              <a:rPr lang="en-US" sz="4800" dirty="0">
                <a:solidFill>
                  <a:prstClr val="black">
                    <a:lumMod val="85000"/>
                    <a:lumOff val="15000"/>
                  </a:prstClr>
                </a:solidFill>
              </a:rPr>
              <a:t>Defining Service-Learning</a:t>
            </a:r>
            <a:endParaRPr lang="en-US" dirty="0"/>
          </a:p>
        </p:txBody>
      </p:sp>
      <p:sp>
        <p:nvSpPr>
          <p:cNvPr id="3" name="Content Placeholder 2"/>
          <p:cNvSpPr>
            <a:spLocks noGrp="1"/>
          </p:cNvSpPr>
          <p:nvPr>
            <p:ph idx="1"/>
          </p:nvPr>
        </p:nvSpPr>
        <p:spPr>
          <a:xfrm>
            <a:off x="762000" y="685800"/>
            <a:ext cx="7543800" cy="4495800"/>
          </a:xfrm>
        </p:spPr>
        <p:txBody>
          <a:bodyPr/>
          <a:lstStyle/>
          <a:p>
            <a:r>
              <a:rPr lang="en-US" dirty="0" smtClean="0"/>
              <a:t>Finally, Jacoby (1996, p.5) defines service-learning as:</a:t>
            </a:r>
          </a:p>
          <a:p>
            <a:endParaRPr lang="en-US" dirty="0"/>
          </a:p>
          <a:p>
            <a:r>
              <a:rPr lang="en-US" dirty="0"/>
              <a:t>“A form of experiential education in which students engage in activities that address human and community needs together with structured opportunities intentionally designed to promote student learning and development; service-learning combines service objectives with learning objectives with the intent that the activity change both the recipient and the provider of the service</a:t>
            </a:r>
            <a:r>
              <a:rPr lang="en-US" dirty="0" smtClean="0"/>
              <a:t>.”</a:t>
            </a:r>
          </a:p>
        </p:txBody>
      </p:sp>
    </p:spTree>
    <p:extLst>
      <p:ext uri="{BB962C8B-B14F-4D97-AF65-F5344CB8AC3E}">
        <p14:creationId xmlns:p14="http://schemas.microsoft.com/office/powerpoint/2010/main" val="378794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7543800" cy="1295400"/>
          </a:xfrm>
        </p:spPr>
        <p:txBody>
          <a:bodyPr>
            <a:normAutofit fontScale="90000"/>
          </a:bodyPr>
          <a:lstStyle/>
          <a:p>
            <a:pPr algn="ctr"/>
            <a:r>
              <a:rPr lang="en-US" sz="4000" dirty="0" smtClean="0"/>
              <a:t>Exhibit One:  Factors Necessary for Service-Learning to Occur</a:t>
            </a:r>
            <a:endParaRPr lang="en-US" sz="4000" dirty="0"/>
          </a:p>
        </p:txBody>
      </p:sp>
      <p:graphicFrame>
        <p:nvGraphicFramePr>
          <p:cNvPr id="3" name="Diagram 2"/>
          <p:cNvGraphicFramePr/>
          <p:nvPr>
            <p:extLst>
              <p:ext uri="{D42A27DB-BD31-4B8C-83A1-F6EECF244321}">
                <p14:modId xmlns:p14="http://schemas.microsoft.com/office/powerpoint/2010/main" val="3752834728"/>
              </p:ext>
            </p:extLst>
          </p:nvPr>
        </p:nvGraphicFramePr>
        <p:xfrm>
          <a:off x="1524000" y="609600"/>
          <a:ext cx="6096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14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ctr"/>
            <a:r>
              <a:rPr lang="en-US" sz="4400" dirty="0" smtClean="0"/>
              <a:t>Service-Learning Channels</a:t>
            </a:r>
            <a:endParaRPr lang="en-US" sz="4400" dirty="0"/>
          </a:p>
        </p:txBody>
      </p:sp>
      <p:sp>
        <p:nvSpPr>
          <p:cNvPr id="3" name="Content Placeholder 2"/>
          <p:cNvSpPr>
            <a:spLocks noGrp="1"/>
          </p:cNvSpPr>
          <p:nvPr>
            <p:ph idx="1"/>
          </p:nvPr>
        </p:nvSpPr>
        <p:spPr>
          <a:xfrm>
            <a:off x="762000" y="685800"/>
            <a:ext cx="7543800" cy="4648200"/>
          </a:xfrm>
        </p:spPr>
        <p:txBody>
          <a:bodyPr>
            <a:normAutofit lnSpcReduction="10000"/>
          </a:bodyPr>
          <a:lstStyle/>
          <a:p>
            <a:r>
              <a:rPr lang="en-US" dirty="0"/>
              <a:t>There are </a:t>
            </a:r>
            <a:r>
              <a:rPr lang="en-US" i="1" dirty="0"/>
              <a:t>several </a:t>
            </a:r>
            <a:r>
              <a:rPr lang="en-US" i="1" dirty="0" smtClean="0"/>
              <a:t>channels available </a:t>
            </a:r>
            <a:r>
              <a:rPr lang="en-US" dirty="0" smtClean="0"/>
              <a:t>to deliver a </a:t>
            </a:r>
            <a:r>
              <a:rPr lang="en-US" dirty="0"/>
              <a:t>service-learning project either on- or </a:t>
            </a:r>
            <a:r>
              <a:rPr lang="en-US" dirty="0" smtClean="0"/>
              <a:t>off-campus:</a:t>
            </a:r>
          </a:p>
          <a:p>
            <a:endParaRPr lang="en-US" dirty="0"/>
          </a:p>
          <a:p>
            <a:r>
              <a:rPr lang="en-US" dirty="0"/>
              <a:t>Course credit specifically designed to fit that particular topic for the entire </a:t>
            </a:r>
            <a:r>
              <a:rPr lang="en-US" dirty="0" smtClean="0"/>
              <a:t>class, typically a group project.</a:t>
            </a:r>
            <a:endParaRPr lang="en-US" dirty="0"/>
          </a:p>
          <a:p>
            <a:endParaRPr lang="en-US" dirty="0" smtClean="0"/>
          </a:p>
          <a:p>
            <a:r>
              <a:rPr lang="en-US" dirty="0"/>
              <a:t>Independent studies with individualized instruction for one or a few </a:t>
            </a:r>
            <a:r>
              <a:rPr lang="en-US" dirty="0" smtClean="0"/>
              <a:t>students.</a:t>
            </a:r>
            <a:endParaRPr lang="en-US" dirty="0"/>
          </a:p>
          <a:p>
            <a:endParaRPr lang="en-US" dirty="0"/>
          </a:p>
          <a:p>
            <a:r>
              <a:rPr lang="en-US" dirty="0" smtClean="0"/>
              <a:t>“Non-credit” </a:t>
            </a:r>
            <a:r>
              <a:rPr lang="en-US" dirty="0"/>
              <a:t>activity through student organizations such as </a:t>
            </a:r>
            <a:r>
              <a:rPr lang="en-US" dirty="0" smtClean="0"/>
              <a:t>your </a:t>
            </a:r>
            <a:r>
              <a:rPr lang="en-US" dirty="0"/>
              <a:t>campus </a:t>
            </a:r>
            <a:r>
              <a:rPr lang="en-US" dirty="0" smtClean="0"/>
              <a:t>student chapter </a:t>
            </a:r>
            <a:r>
              <a:rPr lang="en-US" dirty="0"/>
              <a:t>of the American Marketing Association (AMA</a:t>
            </a:r>
            <a:r>
              <a:rPr lang="en-US" dirty="0" smtClean="0"/>
              <a:t>).</a:t>
            </a:r>
          </a:p>
        </p:txBody>
      </p:sp>
    </p:spTree>
    <p:extLst>
      <p:ext uri="{BB962C8B-B14F-4D97-AF65-F5344CB8AC3E}">
        <p14:creationId xmlns:p14="http://schemas.microsoft.com/office/powerpoint/2010/main" val="1699044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769</TotalTime>
  <Words>3210</Words>
  <Application>Microsoft Office PowerPoint</Application>
  <PresentationFormat>On-screen Show (4:3)</PresentationFormat>
  <Paragraphs>246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NewsPrint</vt:lpstr>
      <vt:lpstr>Service-Learning Projects Are a Great Fit for Marketing Courses</vt:lpstr>
      <vt:lpstr>What is Service-Learning and Why is it Important?</vt:lpstr>
      <vt:lpstr>Defining Service-Learning</vt:lpstr>
      <vt:lpstr>Defining Service-Learning</vt:lpstr>
      <vt:lpstr>Defining Service-Learning</vt:lpstr>
      <vt:lpstr>Defining Service-Learning</vt:lpstr>
      <vt:lpstr>Defining Service-Learning</vt:lpstr>
      <vt:lpstr>Exhibit One:  Factors Necessary for Service-Learning to Occur</vt:lpstr>
      <vt:lpstr>Service-Learning Channels</vt:lpstr>
      <vt:lpstr>Service-Learning Channels</vt:lpstr>
      <vt:lpstr>Service-Learning for Course Credit</vt:lpstr>
      <vt:lpstr>Service-Learning for Course Credit</vt:lpstr>
      <vt:lpstr>Marketing Defined</vt:lpstr>
      <vt:lpstr>Exhibit Two: The Marketing-Mix (4-Ps)</vt:lpstr>
      <vt:lpstr>Marketing and Service-Learning</vt:lpstr>
      <vt:lpstr>Marketing and Service-Learning</vt:lpstr>
      <vt:lpstr>Service-Learning Marketing Research</vt:lpstr>
      <vt:lpstr>Exhibit Three: The Marketing Research Process</vt:lpstr>
      <vt:lpstr>Exhibit Four:  Using Service-Learning Marketing Research (SLMR) Projects in Class for Credit</vt:lpstr>
      <vt:lpstr>Step 1: Identify the Service-Learning Project</vt:lpstr>
      <vt:lpstr>Step 1: Identify the Service-Learning Project</vt:lpstr>
      <vt:lpstr>Step 2: Include Requirements in Syllabus</vt:lpstr>
      <vt:lpstr>Step 3: Obtain Human Subjects IRB Approval</vt:lpstr>
      <vt:lpstr>Step 3: Obtain Human Subjects IRB Approval</vt:lpstr>
      <vt:lpstr>Step 3: Obtain Human Subjects IRB Approval</vt:lpstr>
      <vt:lpstr>Step 4: Assign Groups</vt:lpstr>
      <vt:lpstr>Step 5: Implement the SLMR Project</vt:lpstr>
      <vt:lpstr>Step 5: Implement the SLMR Project</vt:lpstr>
      <vt:lpstr>PowerPoint Presentation</vt:lpstr>
      <vt:lpstr>PowerPoint Presentation</vt:lpstr>
      <vt:lpstr>Step 6: Monitor and Make Adjustments</vt:lpstr>
      <vt:lpstr>Step 6: Monitor and Make Adjustments</vt:lpstr>
      <vt:lpstr>Step 7: Evaluate Student Outcomes</vt:lpstr>
      <vt:lpstr>Step 7: Evaluate Student Outcomes</vt:lpstr>
      <vt:lpstr>PowerPoint Presentation</vt:lpstr>
      <vt:lpstr>Step 8: Report Results to the “Client”</vt:lpstr>
      <vt:lpstr>Step 8: Report Results to the “Client”</vt:lpstr>
      <vt:lpstr>Step 9: Publicize the SLMR Project</vt:lpstr>
      <vt:lpstr>Step 9: Publicize the SLMR Project</vt:lpstr>
      <vt:lpstr>Conclusion</vt:lpstr>
      <vt:lpstr>References</vt:lpstr>
      <vt:lpstr>Thanks for attending!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Service-Learning Projects Are a Great Fit for Marketing Courses</dc:title>
  <dc:creator>Admin</dc:creator>
  <cp:lastModifiedBy>MSU</cp:lastModifiedBy>
  <cp:revision>83</cp:revision>
  <dcterms:created xsi:type="dcterms:W3CDTF">2012-04-14T19:53:27Z</dcterms:created>
  <dcterms:modified xsi:type="dcterms:W3CDTF">2012-04-19T18:02:41Z</dcterms:modified>
</cp:coreProperties>
</file>