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72" r:id="rId5"/>
    <p:sldId id="260" r:id="rId6"/>
    <p:sldId id="261" r:id="rId7"/>
    <p:sldId id="262" r:id="rId8"/>
    <p:sldId id="263" r:id="rId9"/>
    <p:sldId id="264" r:id="rId10"/>
    <p:sldId id="274" r:id="rId11"/>
    <p:sldId id="265" r:id="rId12"/>
    <p:sldId id="266" r:id="rId13"/>
    <p:sldId id="267" r:id="rId14"/>
    <p:sldId id="268" r:id="rId15"/>
    <p:sldId id="269" r:id="rId16"/>
    <p:sldId id="270" r:id="rId17"/>
    <p:sldId id="271"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EF6C9B1-B7C8-4932-981D-DD9157932295}" type="datetimeFigureOut">
              <a:rPr lang="en-US" smtClean="0"/>
              <a:pPr/>
              <a:t>4/20/2012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EC7649-1EAF-4112-B543-6C75326B64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F6C9B1-B7C8-4932-981D-DD9157932295}"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F6C9B1-B7C8-4932-981D-DD9157932295}"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F6C9B1-B7C8-4932-981D-DD9157932295}"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EF6C9B1-B7C8-4932-981D-DD9157932295}"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C7649-1EAF-4112-B543-6C75326B64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F6C9B1-B7C8-4932-981D-DD9157932295}"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EF6C9B1-B7C8-4932-981D-DD9157932295}" type="datetimeFigureOut">
              <a:rPr lang="en-US" smtClean="0"/>
              <a:pPr/>
              <a:t>4/20/2012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EF6C9B1-B7C8-4932-981D-DD9157932295}" type="datetimeFigureOut">
              <a:rPr lang="en-US" smtClean="0"/>
              <a:pPr/>
              <a:t>4/20/2012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6C9B1-B7C8-4932-981D-DD9157932295}" type="datetimeFigureOut">
              <a:rPr lang="en-US" smtClean="0"/>
              <a:pPr/>
              <a:t>4/20/2012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F6C9B1-B7C8-4932-981D-DD9157932295}"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EC7649-1EAF-4112-B543-6C75326B64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F6C9B1-B7C8-4932-981D-DD9157932295}"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CEC7649-1EAF-4112-B543-6C75326B649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EF6C9B1-B7C8-4932-981D-DD9157932295}" type="datetimeFigureOut">
              <a:rPr lang="en-US" smtClean="0"/>
              <a:pPr/>
              <a:t>4/20/2012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EC7649-1EAF-4112-B543-6C75326B649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t>
            </a:r>
            <a:r>
              <a:rPr lang="en-US" sz="6000" dirty="0" smtClean="0"/>
              <a:t>“</a:t>
            </a:r>
            <a:r>
              <a:rPr lang="en-US" sz="5800" dirty="0" smtClean="0"/>
              <a:t>Implementing Learning Approaches</a:t>
            </a:r>
            <a:r>
              <a:rPr lang="en-US" sz="6000" dirty="0" smtClean="0"/>
              <a:t>” </a:t>
            </a:r>
            <a:endParaRPr lang="en-US" sz="6000" dirty="0"/>
          </a:p>
        </p:txBody>
      </p:sp>
      <p:sp>
        <p:nvSpPr>
          <p:cNvPr id="3" name="Subtitle 2"/>
          <p:cNvSpPr>
            <a:spLocks noGrp="1"/>
          </p:cNvSpPr>
          <p:nvPr>
            <p:ph type="subTitle" idx="1"/>
          </p:nvPr>
        </p:nvSpPr>
        <p:spPr/>
        <p:txBody>
          <a:bodyPr/>
          <a:lstStyle/>
          <a:p>
            <a:r>
              <a:rPr lang="en-US" dirty="0" smtClean="0"/>
              <a:t>By: Lacey Williams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p:txBody>
          <a:bodyPr/>
          <a:lstStyle/>
          <a:p>
            <a:pPr>
              <a:buNone/>
            </a:pPr>
            <a:r>
              <a:rPr lang="en-US" sz="3200" i="1" u="sng" dirty="0" smtClean="0"/>
              <a:t>Test-driven learning</a:t>
            </a:r>
            <a:r>
              <a:rPr lang="en-US" sz="3200" i="1" dirty="0" smtClean="0"/>
              <a:t> (TDL)</a:t>
            </a:r>
            <a:endParaRPr lang="en-US" sz="3200" i="1" u="sng" dirty="0" smtClean="0"/>
          </a:p>
          <a:p>
            <a:r>
              <a:rPr lang="en-US" sz="2800" b="1" dirty="0" smtClean="0"/>
              <a:t>Automated Unit Test:</a:t>
            </a:r>
          </a:p>
          <a:p>
            <a:pPr lvl="1"/>
            <a:r>
              <a:rPr lang="en-US" sz="2400" dirty="0" smtClean="0"/>
              <a:t>Core </a:t>
            </a:r>
            <a:r>
              <a:rPr lang="en-US" sz="2400" smtClean="0"/>
              <a:t>of the </a:t>
            </a:r>
            <a:r>
              <a:rPr lang="en-US" sz="2400" dirty="0" smtClean="0"/>
              <a:t>test-driven learning method</a:t>
            </a:r>
          </a:p>
          <a:p>
            <a:pPr lvl="1"/>
            <a:r>
              <a:rPr lang="en-US" sz="2400" dirty="0" smtClean="0"/>
              <a:t>Example of the AUT is Java Keyword “assert”</a:t>
            </a:r>
          </a:p>
          <a:p>
            <a:pPr lvl="2"/>
            <a:r>
              <a:rPr lang="en-US" sz="2200" dirty="0" smtClean="0"/>
              <a:t>It is used to show that a small program/unit will produce expected results</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pPr>
              <a:buNone/>
            </a:pPr>
            <a:r>
              <a:rPr lang="en-US" sz="3200" i="1" u="sng" dirty="0" smtClean="0"/>
              <a:t>Test-driven learning</a:t>
            </a:r>
            <a:r>
              <a:rPr lang="en-US" sz="3200" i="1" dirty="0" smtClean="0"/>
              <a:t> (TDL)</a:t>
            </a:r>
            <a:endParaRPr lang="en-US" sz="3200" i="1" u="sng" dirty="0" smtClean="0"/>
          </a:p>
          <a:p>
            <a:r>
              <a:rPr lang="en-US" sz="2800" b="1" dirty="0" smtClean="0"/>
              <a:t>Benefits:</a:t>
            </a:r>
          </a:p>
          <a:p>
            <a:pPr lvl="1"/>
            <a:r>
              <a:rPr lang="en-US" sz="2400" dirty="0" smtClean="0"/>
              <a:t>Similar to VDL</a:t>
            </a:r>
          </a:p>
          <a:p>
            <a:pPr lvl="1"/>
            <a:r>
              <a:rPr lang="en-US" sz="2400" dirty="0" smtClean="0"/>
              <a:t>Can be applied at any point in the undergraduate’s career</a:t>
            </a:r>
          </a:p>
          <a:p>
            <a:pPr lvl="2"/>
            <a:r>
              <a:rPr lang="en-US" sz="2200" dirty="0" smtClean="0"/>
              <a:t>Most effective when applied at the beginning</a:t>
            </a:r>
          </a:p>
          <a:p>
            <a:pPr lvl="1"/>
            <a:r>
              <a:rPr lang="en-US" sz="2400" dirty="0" smtClean="0"/>
              <a:t>Unit testing helps students to thoroughly understand system with which they are working</a:t>
            </a:r>
          </a:p>
          <a:p>
            <a:pPr lvl="1"/>
            <a:r>
              <a:rPr lang="en-US" sz="2400" dirty="0" smtClean="0"/>
              <a:t>Easily implemented in the classroom</a:t>
            </a:r>
          </a:p>
          <a:p>
            <a:pPr>
              <a:buNone/>
            </a:pPr>
            <a:endParaRPr lang="en-US" sz="3200" i="1" u="sng"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pPr>
              <a:buNone/>
            </a:pPr>
            <a:r>
              <a:rPr lang="en-US" sz="3200" i="1" u="sng" dirty="0" smtClean="0"/>
              <a:t>Test-driven learning</a:t>
            </a:r>
            <a:r>
              <a:rPr lang="en-US" sz="3200" i="1" dirty="0" smtClean="0"/>
              <a:t> (TDL)</a:t>
            </a:r>
            <a:endParaRPr lang="en-US" sz="3200" i="1" u="sng" dirty="0" smtClean="0"/>
          </a:p>
          <a:p>
            <a:r>
              <a:rPr lang="en-US" sz="2800" b="1" dirty="0" smtClean="0"/>
              <a:t>Benefits:</a:t>
            </a:r>
          </a:p>
          <a:p>
            <a:pPr lvl="1"/>
            <a:r>
              <a:rPr lang="en-US" sz="2400" dirty="0" smtClean="0"/>
              <a:t>The testing requires no additional time or effort than a program using standard input/output</a:t>
            </a:r>
          </a:p>
          <a:p>
            <a:pPr lvl="1"/>
            <a:r>
              <a:rPr lang="en-US" sz="2400" dirty="0" smtClean="0"/>
              <a:t>With TDL it is possible to improve students’ comprehension and test skills</a:t>
            </a:r>
          </a:p>
          <a:p>
            <a:pPr lvl="1"/>
            <a:r>
              <a:rPr lang="en-US" sz="2400" dirty="0" smtClean="0"/>
              <a:t>AUT can also be very useful in the workplace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pPr>
              <a:buNone/>
            </a:pPr>
            <a:r>
              <a:rPr lang="en-US" sz="3200" i="1" u="sng" dirty="0" smtClean="0"/>
              <a:t>Problem-based learning</a:t>
            </a:r>
            <a:r>
              <a:rPr lang="en-US" sz="3200" i="1" dirty="0" smtClean="0"/>
              <a:t> (PBL)</a:t>
            </a:r>
          </a:p>
          <a:p>
            <a:pPr lvl="0"/>
            <a:r>
              <a:rPr lang="en-US" sz="2800" b="1" dirty="0" smtClean="0"/>
              <a:t>What is problem-based learning?</a:t>
            </a:r>
          </a:p>
          <a:p>
            <a:pPr lvl="1"/>
            <a:r>
              <a:rPr lang="en-US" sz="2400" dirty="0" smtClean="0"/>
              <a:t>Learning through solving large-scale, real-world problems</a:t>
            </a:r>
          </a:p>
          <a:p>
            <a:pPr lvl="1"/>
            <a:r>
              <a:rPr lang="en-US" sz="2400" dirty="0" smtClean="0"/>
              <a:t>PBL is student based learning</a:t>
            </a:r>
          </a:p>
          <a:p>
            <a:pPr lvl="1"/>
            <a:r>
              <a:rPr lang="en-US" sz="2400" dirty="0" smtClean="0"/>
              <a:t>Seen in group work in a software engineering class</a:t>
            </a:r>
          </a:p>
          <a:p>
            <a:pPr lvl="1"/>
            <a:r>
              <a:rPr lang="en-US" sz="2400" dirty="0" smtClean="0"/>
              <a:t>Involves much broader problems, so it can require a larger set of problem solving skills</a:t>
            </a:r>
          </a:p>
          <a:p>
            <a:endParaRPr lang="en-US" sz="3200" i="1" u="sng"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pPr>
              <a:buNone/>
            </a:pPr>
            <a:r>
              <a:rPr lang="en-US" sz="3200" i="1" u="sng" dirty="0" smtClean="0"/>
              <a:t>Problem-based learning</a:t>
            </a:r>
            <a:r>
              <a:rPr lang="en-US" sz="3200" i="1" dirty="0" smtClean="0"/>
              <a:t> (PBL)</a:t>
            </a:r>
            <a:endParaRPr lang="en-US" sz="3200" i="1" u="sng" dirty="0" smtClean="0"/>
          </a:p>
          <a:p>
            <a:r>
              <a:rPr lang="en-US" sz="2800" dirty="0" smtClean="0"/>
              <a:t>Different from other learning approaches </a:t>
            </a:r>
          </a:p>
          <a:p>
            <a:pPr lvl="1"/>
            <a:r>
              <a:rPr lang="en-US" sz="2400" dirty="0" smtClean="0"/>
              <a:t>Not “implemented in a classroom”, more specifically, it is not implemented during lecture time</a:t>
            </a:r>
          </a:p>
          <a:p>
            <a:pPr lvl="1"/>
            <a:r>
              <a:rPr lang="en-US" sz="2400" dirty="0" smtClean="0"/>
              <a:t>Lecture time is instead used for tutorials and lab time</a:t>
            </a:r>
          </a:p>
          <a:p>
            <a:r>
              <a:rPr lang="en-US" sz="2800" dirty="0" smtClean="0"/>
              <a:t>Also different in that it is applicable to any subject</a:t>
            </a:r>
          </a:p>
          <a:p>
            <a:pPr>
              <a:buNone/>
            </a:pP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pPr>
              <a:buNone/>
            </a:pPr>
            <a:r>
              <a:rPr lang="en-US" sz="3200" i="1" u="sng" dirty="0" smtClean="0"/>
              <a:t>Problem-based learning</a:t>
            </a:r>
            <a:r>
              <a:rPr lang="en-US" sz="3200" i="1" dirty="0" smtClean="0"/>
              <a:t> (PBL)</a:t>
            </a:r>
          </a:p>
          <a:p>
            <a:r>
              <a:rPr lang="en-US" sz="2800" b="1" dirty="0" smtClean="0"/>
              <a:t>What it is not:</a:t>
            </a:r>
          </a:p>
          <a:p>
            <a:pPr lvl="1"/>
            <a:r>
              <a:rPr lang="en-US" sz="2400" dirty="0" smtClean="0"/>
              <a:t>Based on small, structured problem solving</a:t>
            </a:r>
          </a:p>
          <a:p>
            <a:pPr lvl="1"/>
            <a:r>
              <a:rPr lang="en-US" sz="2400" dirty="0" smtClean="0"/>
              <a:t>A short program whose purpose is to reiterate and put into practice the topics of a lesson</a:t>
            </a:r>
          </a:p>
          <a:p>
            <a:pPr lvl="1"/>
            <a:r>
              <a:rPr lang="en-US" sz="2400" dirty="0" smtClean="0"/>
              <a:t>Program with standard input/output</a:t>
            </a:r>
          </a:p>
          <a:p>
            <a:pPr>
              <a:buNone/>
            </a:pPr>
            <a:endParaRPr lang="en-US" sz="3200" dirty="0" smtClean="0"/>
          </a:p>
          <a:p>
            <a:pPr>
              <a:buNone/>
            </a:pPr>
            <a:endParaRPr lang="en-US" sz="3200" i="1" u="sng" dirty="0" smtClean="0"/>
          </a:p>
          <a:p>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pPr>
              <a:buNone/>
            </a:pPr>
            <a:r>
              <a:rPr lang="en-US" sz="3200" i="1" u="sng" dirty="0" smtClean="0"/>
              <a:t>Problem-based learning</a:t>
            </a:r>
            <a:r>
              <a:rPr lang="en-US" sz="3200" i="1" dirty="0" smtClean="0"/>
              <a:t> (PBL)</a:t>
            </a:r>
            <a:endParaRPr lang="en-US" sz="3200" i="1" u="sng" dirty="0" smtClean="0"/>
          </a:p>
          <a:p>
            <a:r>
              <a:rPr lang="en-US" sz="2800" b="1" dirty="0" smtClean="0"/>
              <a:t>Benefits:</a:t>
            </a:r>
          </a:p>
          <a:p>
            <a:pPr lvl="1"/>
            <a:r>
              <a:rPr lang="en-US" sz="2400" dirty="0" smtClean="0"/>
              <a:t>Lecture time used for lab time and tutorials</a:t>
            </a:r>
          </a:p>
          <a:p>
            <a:pPr lvl="2"/>
            <a:r>
              <a:rPr lang="en-US" sz="2200" dirty="0" smtClean="0"/>
              <a:t>Allows students to find and utilize information</a:t>
            </a:r>
          </a:p>
          <a:p>
            <a:pPr lvl="2"/>
            <a:r>
              <a:rPr lang="en-US" sz="2200" dirty="0" smtClean="0"/>
              <a:t>This information will cover a wide variety of concepts and ideas</a:t>
            </a:r>
          </a:p>
          <a:p>
            <a:pPr lvl="3"/>
            <a:r>
              <a:rPr lang="en-US" dirty="0" smtClean="0"/>
              <a:t>Unlike small structured programs which will usually focus on one main idea/concept</a:t>
            </a:r>
          </a:p>
          <a:p>
            <a:pPr lvl="1"/>
            <a:r>
              <a:rPr lang="en-US" sz="2400" dirty="0" smtClean="0"/>
              <a:t>Prepares students to be independent</a:t>
            </a:r>
          </a:p>
          <a:p>
            <a:pPr lvl="1"/>
            <a:r>
              <a:rPr lang="en-US" sz="2400" dirty="0" smtClean="0"/>
              <a:t>Produces effective and efficient, constant learners</a:t>
            </a:r>
          </a:p>
          <a:p>
            <a:pPr>
              <a:buNone/>
            </a:pP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lstStyle/>
          <a:p>
            <a:pPr>
              <a:buNone/>
            </a:pPr>
            <a:r>
              <a:rPr lang="en-US" sz="3200" i="1" u="sng" dirty="0" smtClean="0"/>
              <a:t>Problem-based learning</a:t>
            </a:r>
            <a:r>
              <a:rPr lang="en-US" sz="3200" i="1" dirty="0" smtClean="0"/>
              <a:t> (PBL)</a:t>
            </a:r>
            <a:endParaRPr lang="en-US" sz="3200" i="1" u="sng" dirty="0" smtClean="0"/>
          </a:p>
          <a:p>
            <a:pPr lvl="0"/>
            <a:r>
              <a:rPr lang="en-US" sz="2800" b="1" dirty="0" smtClean="0"/>
              <a:t>Benefits:</a:t>
            </a:r>
          </a:p>
          <a:p>
            <a:pPr lvl="1"/>
            <a:r>
              <a:rPr lang="en-US" sz="2400" dirty="0" smtClean="0"/>
              <a:t>Gives students an active role in choosing what they should or would like to learn</a:t>
            </a:r>
          </a:p>
          <a:p>
            <a:pPr lvl="1"/>
            <a:r>
              <a:rPr lang="en-US" sz="2400" dirty="0" smtClean="0"/>
              <a:t>Helps develop research skills </a:t>
            </a:r>
          </a:p>
          <a:p>
            <a:pPr lvl="1"/>
            <a:r>
              <a:rPr lang="en-US" sz="2400" dirty="0" smtClean="0"/>
              <a:t>Greatly enhances knowledge</a:t>
            </a:r>
          </a:p>
          <a:p>
            <a:pPr lvl="1"/>
            <a:r>
              <a:rPr lang="en-US" sz="2400" dirty="0" smtClean="0"/>
              <a:t>Does not have a purely technical focus like most computer science courses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Introduction</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r>
              <a:rPr lang="en-US" sz="3600" dirty="0" smtClean="0"/>
              <a:t>Troubles in CS education</a:t>
            </a:r>
          </a:p>
          <a:p>
            <a:pPr lvl="1"/>
            <a:r>
              <a:rPr lang="en-US" sz="3200" dirty="0" smtClean="0"/>
              <a:t>Lack of comprehension of the basics</a:t>
            </a:r>
          </a:p>
          <a:p>
            <a:pPr lvl="2"/>
            <a:r>
              <a:rPr lang="en-US" sz="2800" dirty="0" smtClean="0"/>
              <a:t>Seen in first-year CS students</a:t>
            </a:r>
          </a:p>
          <a:p>
            <a:pPr lvl="1"/>
            <a:r>
              <a:rPr lang="en-US" sz="3200" dirty="0" smtClean="0"/>
              <a:t>Are there long-term effects?</a:t>
            </a:r>
          </a:p>
          <a:p>
            <a:pPr lvl="2"/>
            <a:r>
              <a:rPr lang="en-US" sz="2800" dirty="0" smtClean="0"/>
              <a:t>Lack of basic skills can negatively affect comprehension of more complex material</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Introduction </a:t>
            </a:r>
            <a:endParaRPr lang="en-US" dirty="0"/>
          </a:p>
        </p:txBody>
      </p:sp>
      <p:sp>
        <p:nvSpPr>
          <p:cNvPr id="4" name="Content Placeholder 3"/>
          <p:cNvSpPr>
            <a:spLocks noGrp="1"/>
          </p:cNvSpPr>
          <p:nvPr>
            <p:ph idx="1"/>
          </p:nvPr>
        </p:nvSpPr>
        <p:spPr>
          <a:xfrm>
            <a:off x="381000" y="1493837"/>
            <a:ext cx="8229600" cy="4525963"/>
          </a:xfrm>
        </p:spPr>
        <p:txBody>
          <a:bodyPr>
            <a:normAutofit lnSpcReduction="10000"/>
          </a:bodyPr>
          <a:lstStyle/>
          <a:p>
            <a:r>
              <a:rPr lang="en-US" sz="3400" dirty="0" smtClean="0"/>
              <a:t>Is there a solution?</a:t>
            </a:r>
          </a:p>
          <a:p>
            <a:pPr lvl="1"/>
            <a:r>
              <a:rPr lang="en-US" sz="2800" dirty="0" smtClean="0"/>
              <a:t>Learning approaches</a:t>
            </a:r>
          </a:p>
          <a:p>
            <a:r>
              <a:rPr lang="en-US" sz="3400" dirty="0" smtClean="0"/>
              <a:t>What are learning approaches?</a:t>
            </a:r>
          </a:p>
          <a:p>
            <a:pPr lvl="1"/>
            <a:r>
              <a:rPr lang="en-US" sz="2800" dirty="0" smtClean="0"/>
              <a:t>Different ways of learning computer science</a:t>
            </a:r>
          </a:p>
          <a:p>
            <a:pPr lvl="1"/>
            <a:r>
              <a:rPr lang="en-US" sz="2800" dirty="0" smtClean="0"/>
              <a:t>Changes from traditional teaching methods</a:t>
            </a:r>
          </a:p>
          <a:p>
            <a:pPr lvl="1"/>
            <a:r>
              <a:rPr lang="en-US" sz="2800" dirty="0" smtClean="0"/>
              <a:t>Best way to enhance comprehension of basic skills</a:t>
            </a:r>
          </a:p>
          <a:p>
            <a:pPr lvl="1"/>
            <a:r>
              <a:rPr lang="en-US" sz="2800" dirty="0" smtClean="0"/>
              <a:t>They can be easily implemented in the classroom</a:t>
            </a:r>
          </a:p>
          <a:p>
            <a:pPr lvl="3"/>
            <a:endParaRPr lang="en-US" dirty="0" smtClean="0"/>
          </a:p>
          <a:p>
            <a:pPr lvl="2"/>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381000" y="1524000"/>
            <a:ext cx="8229600" cy="4525963"/>
          </a:xfrm>
        </p:spPr>
        <p:txBody>
          <a:bodyPr>
            <a:normAutofit/>
          </a:bodyPr>
          <a:lstStyle/>
          <a:p>
            <a:r>
              <a:rPr lang="en-US" sz="3600" dirty="0" smtClean="0"/>
              <a:t>Types of learning approaches</a:t>
            </a:r>
          </a:p>
          <a:p>
            <a:pPr lvl="1"/>
            <a:r>
              <a:rPr lang="en-US" sz="3200" dirty="0" smtClean="0"/>
              <a:t>Most common:</a:t>
            </a:r>
          </a:p>
          <a:p>
            <a:pPr lvl="2"/>
            <a:r>
              <a:rPr lang="en-US" sz="3000" dirty="0" smtClean="0"/>
              <a:t>Verification-driven learning</a:t>
            </a:r>
          </a:p>
          <a:p>
            <a:pPr lvl="2"/>
            <a:r>
              <a:rPr lang="en-US" sz="3000" dirty="0" smtClean="0"/>
              <a:t>Test-driven learning</a:t>
            </a:r>
          </a:p>
          <a:p>
            <a:pPr lvl="2"/>
            <a:r>
              <a:rPr lang="en-US" sz="3000" dirty="0" smtClean="0"/>
              <a:t>Problem-based learning</a:t>
            </a:r>
            <a:endParaRPr lang="en-US" sz="3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Background</a:t>
            </a:r>
            <a:endParaRPr lang="en-US" dirty="0"/>
          </a:p>
        </p:txBody>
      </p:sp>
      <p:sp>
        <p:nvSpPr>
          <p:cNvPr id="2" name="Content Placeholder 1"/>
          <p:cNvSpPr>
            <a:spLocks noGrp="1"/>
          </p:cNvSpPr>
          <p:nvPr>
            <p:ph idx="1"/>
          </p:nvPr>
        </p:nvSpPr>
        <p:spPr>
          <a:xfrm>
            <a:off x="381000" y="1493837"/>
            <a:ext cx="8229600" cy="4525963"/>
          </a:xfrm>
        </p:spPr>
        <p:txBody>
          <a:bodyPr>
            <a:normAutofit/>
          </a:bodyPr>
          <a:lstStyle/>
          <a:p>
            <a:pPr>
              <a:buNone/>
            </a:pPr>
            <a:r>
              <a:rPr lang="en-US" sz="3200" i="1" u="sng" dirty="0" smtClean="0"/>
              <a:t>Verification-driven learning</a:t>
            </a:r>
            <a:r>
              <a:rPr lang="en-US" sz="3200" i="1" dirty="0" smtClean="0"/>
              <a:t> (VDL)</a:t>
            </a:r>
          </a:p>
          <a:p>
            <a:r>
              <a:rPr lang="en-US" b="1" dirty="0" smtClean="0"/>
              <a:t>What is verification-driven learning?</a:t>
            </a:r>
          </a:p>
          <a:p>
            <a:pPr lvl="1"/>
            <a:r>
              <a:rPr lang="en-US" sz="2400" dirty="0" smtClean="0"/>
              <a:t>A learning approach in which students must validate the functionality of software, execute the program and find out if it works correctly, test parts of the system, and locate the error (if one exists)</a:t>
            </a:r>
          </a:p>
          <a:p>
            <a:pPr lvl="2"/>
            <a:r>
              <a:rPr lang="en-US" sz="2200" dirty="0" smtClean="0"/>
              <a:t>Simply put, they are “verifying” the functionality of the software</a:t>
            </a:r>
          </a:p>
          <a:p>
            <a:pPr lvl="1"/>
            <a:r>
              <a:rPr lang="en-US" sz="2400" dirty="0" smtClean="0"/>
              <a:t>One of the most commonly researched learning approaches</a:t>
            </a:r>
          </a:p>
          <a:p>
            <a:pPr lvl="1"/>
            <a:endParaRPr lang="en-US" sz="2000" dirty="0" smtClean="0"/>
          </a:p>
          <a:p>
            <a:pPr lvl="1"/>
            <a:endParaRPr lang="en-US" sz="2000" dirty="0" smtClean="0"/>
          </a:p>
          <a:p>
            <a:pPr lvl="1">
              <a:buNone/>
            </a:pPr>
            <a:endParaRPr lang="en-US" sz="2400" dirty="0" smtClean="0"/>
          </a:p>
          <a:p>
            <a:endParaRPr lang="en-US" sz="2400" dirty="0" smtClean="0"/>
          </a:p>
          <a:p>
            <a:endParaRPr lang="en-US" i="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normAutofit/>
          </a:bodyPr>
          <a:lstStyle/>
          <a:p>
            <a:pPr>
              <a:buNone/>
            </a:pPr>
            <a:r>
              <a:rPr lang="en-US" sz="3200" i="1" u="sng" dirty="0" smtClean="0"/>
              <a:t>Verification-driven learning</a:t>
            </a:r>
            <a:r>
              <a:rPr lang="en-US" sz="3200" i="1" dirty="0" smtClean="0"/>
              <a:t> (VDL)</a:t>
            </a:r>
            <a:endParaRPr lang="en-US" sz="3200" i="1" u="sng" dirty="0" smtClean="0"/>
          </a:p>
          <a:p>
            <a:r>
              <a:rPr lang="en-US" sz="2800" b="1" dirty="0" smtClean="0"/>
              <a:t>Benefits:</a:t>
            </a:r>
          </a:p>
          <a:p>
            <a:pPr lvl="1"/>
            <a:r>
              <a:rPr lang="en-US" sz="2400" dirty="0" smtClean="0"/>
              <a:t>Exposes students to working software</a:t>
            </a:r>
          </a:p>
          <a:p>
            <a:pPr lvl="1"/>
            <a:r>
              <a:rPr lang="en-US" sz="2400" dirty="0" smtClean="0"/>
              <a:t>Encourages the learning process by:</a:t>
            </a:r>
          </a:p>
          <a:p>
            <a:pPr lvl="2"/>
            <a:r>
              <a:rPr lang="en-US" sz="2200" dirty="0" smtClean="0"/>
              <a:t>Challenging students’ knowledge and their ability to learn</a:t>
            </a:r>
          </a:p>
          <a:p>
            <a:pPr lvl="2"/>
            <a:r>
              <a:rPr lang="en-US" sz="2200" dirty="0" smtClean="0"/>
              <a:t>Substantially increases familiarity with software systems </a:t>
            </a:r>
          </a:p>
          <a:p>
            <a:pPr lvl="2"/>
            <a:r>
              <a:rPr lang="en-US" sz="2200" dirty="0" smtClean="0"/>
              <a:t>Requires comprehension and analysis</a:t>
            </a:r>
          </a:p>
          <a:p>
            <a:pPr lvl="1"/>
            <a:r>
              <a:rPr lang="en-US" sz="2400" dirty="0" smtClean="0"/>
              <a:t>Students get to see what they learn in the classroom applied in real-world challenges</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81328"/>
            <a:ext cx="8229600" cy="4525963"/>
          </a:xfrm>
        </p:spPr>
        <p:txBody>
          <a:bodyPr/>
          <a:lstStyle/>
          <a:p>
            <a:pPr>
              <a:buNone/>
            </a:pPr>
            <a:r>
              <a:rPr lang="en-US" sz="3200" i="1" u="sng" dirty="0" smtClean="0"/>
              <a:t>Verification-driven learning</a:t>
            </a:r>
            <a:r>
              <a:rPr lang="en-US" sz="3200" i="1" dirty="0" smtClean="0"/>
              <a:t> (VDL)</a:t>
            </a:r>
            <a:endParaRPr lang="en-US" sz="3200" i="1" u="sng" dirty="0" smtClean="0"/>
          </a:p>
          <a:p>
            <a:r>
              <a:rPr lang="en-US" sz="2800" b="1" dirty="0" smtClean="0"/>
              <a:t>The “Process”:</a:t>
            </a:r>
          </a:p>
          <a:p>
            <a:pPr lvl="1"/>
            <a:r>
              <a:rPr lang="en-US" sz="2400" dirty="0" smtClean="0"/>
              <a:t>Execute the software</a:t>
            </a:r>
          </a:p>
          <a:p>
            <a:pPr lvl="1"/>
            <a:r>
              <a:rPr lang="en-US" sz="2400" dirty="0" smtClean="0"/>
              <a:t>Does it work correctly?</a:t>
            </a:r>
          </a:p>
          <a:p>
            <a:pPr lvl="1"/>
            <a:r>
              <a:rPr lang="en-US" sz="2400" dirty="0" smtClean="0"/>
              <a:t>Test parts of the system</a:t>
            </a:r>
          </a:p>
          <a:p>
            <a:pPr lvl="1"/>
            <a:r>
              <a:rPr lang="en-US" sz="2400" dirty="0" smtClean="0"/>
              <a:t>Locate the error, should one exist</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524000"/>
            <a:ext cx="8229600" cy="4525963"/>
          </a:xfrm>
        </p:spPr>
        <p:txBody>
          <a:bodyPr>
            <a:normAutofit lnSpcReduction="10000"/>
          </a:bodyPr>
          <a:lstStyle/>
          <a:p>
            <a:pPr>
              <a:buNone/>
            </a:pPr>
            <a:r>
              <a:rPr lang="en-US" sz="3200" i="1" u="sng" dirty="0" smtClean="0"/>
              <a:t>Test-driven learning</a:t>
            </a:r>
            <a:r>
              <a:rPr lang="en-US" sz="3200" i="1" dirty="0" smtClean="0"/>
              <a:t> (TDL)</a:t>
            </a:r>
            <a:endParaRPr lang="en-US" sz="3200" i="1" u="sng" dirty="0" smtClean="0"/>
          </a:p>
          <a:p>
            <a:r>
              <a:rPr lang="en-US" sz="2800" b="1" dirty="0" smtClean="0"/>
              <a:t>What is Test-Driven Learning?</a:t>
            </a:r>
          </a:p>
          <a:p>
            <a:pPr lvl="1"/>
            <a:r>
              <a:rPr lang="en-US" sz="2400" dirty="0" smtClean="0"/>
              <a:t>TDL is an approach to teaching computer science that involves introducing and exploring new concepts through automated unit test</a:t>
            </a:r>
          </a:p>
          <a:p>
            <a:r>
              <a:rPr lang="en-US" sz="2800" b="1" dirty="0" smtClean="0"/>
              <a:t>Automated Unit Test:</a:t>
            </a:r>
          </a:p>
          <a:p>
            <a:pPr lvl="1"/>
            <a:r>
              <a:rPr lang="en-US" sz="2400" dirty="0" smtClean="0"/>
              <a:t>Automated Unit Test (AUT): Tests used to evaluate the smallest, testable piece of source code, or unit in an application</a:t>
            </a:r>
          </a:p>
          <a:p>
            <a:pPr lvl="1"/>
            <a:r>
              <a:rPr lang="en-US" sz="2400" dirty="0" smtClean="0"/>
              <a:t>Their purpose is to identify bugs in the code before integrating the code into the rest of the system</a:t>
            </a:r>
          </a:p>
          <a:p>
            <a:endParaRPr lang="en-US" sz="2800" dirty="0" smtClean="0"/>
          </a:p>
          <a:p>
            <a:pPr lvl="1"/>
            <a:endParaRPr lang="en-US" sz="2400" dirty="0" smtClean="0"/>
          </a:p>
          <a:p>
            <a:pPr lvl="1">
              <a:buNone/>
            </a:pPr>
            <a:endParaRPr lang="en-US" sz="2400" dirty="0" smtClean="0"/>
          </a:p>
          <a:p>
            <a:pPr>
              <a:buNone/>
            </a:pPr>
            <a:endParaRPr lang="en-US" sz="3200" i="1" u="sng"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sp>
        <p:nvSpPr>
          <p:cNvPr id="2" name="Content Placeholder 1"/>
          <p:cNvSpPr>
            <a:spLocks noGrp="1"/>
          </p:cNvSpPr>
          <p:nvPr>
            <p:ph idx="1"/>
          </p:nvPr>
        </p:nvSpPr>
        <p:spPr>
          <a:xfrm>
            <a:off x="381000" y="1493837"/>
            <a:ext cx="8229600" cy="4525963"/>
          </a:xfrm>
        </p:spPr>
        <p:txBody>
          <a:bodyPr>
            <a:normAutofit/>
          </a:bodyPr>
          <a:lstStyle/>
          <a:p>
            <a:pPr>
              <a:buNone/>
            </a:pPr>
            <a:r>
              <a:rPr lang="en-US" sz="3200" i="1" u="sng" dirty="0" smtClean="0"/>
              <a:t>Test-driven learning</a:t>
            </a:r>
            <a:r>
              <a:rPr lang="en-US" sz="3200" i="1" dirty="0" smtClean="0"/>
              <a:t> (TDL)</a:t>
            </a:r>
            <a:endParaRPr lang="en-US" sz="3200" i="1" u="sng" dirty="0" smtClean="0"/>
          </a:p>
          <a:p>
            <a:r>
              <a:rPr lang="en-US" sz="2800" b="1" dirty="0" smtClean="0"/>
              <a:t>Automated Unit Test:</a:t>
            </a:r>
          </a:p>
          <a:p>
            <a:pPr lvl="1"/>
            <a:r>
              <a:rPr lang="en-US" sz="2400" dirty="0" smtClean="0"/>
              <a:t>These tests can cut down on the development and implementation period</a:t>
            </a:r>
          </a:p>
          <a:p>
            <a:pPr lvl="2"/>
            <a:r>
              <a:rPr lang="en-US" sz="2200" dirty="0" smtClean="0"/>
              <a:t>Bugs are removed before they are incorporated into the system</a:t>
            </a:r>
          </a:p>
          <a:p>
            <a:pPr lvl="2"/>
            <a:r>
              <a:rPr lang="en-US" sz="2200" dirty="0" smtClean="0"/>
              <a:t>Prevents a large setback in the developmental procedure in a large system rather than in a small unit</a:t>
            </a:r>
          </a:p>
          <a:p>
            <a:pPr lvl="1"/>
            <a:endParaRPr lang="en-US" sz="3200"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TotalTime>
  <Words>736</Words>
  <Application>Microsoft Office PowerPoint</Application>
  <PresentationFormat>On-screen Show (4:3)</PresentationFormat>
  <Paragraphs>120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  “Implementing Learning Approaches” </vt:lpstr>
      <vt:lpstr>Introduction</vt:lpstr>
      <vt:lpstr>Introduction </vt:lpstr>
      <vt:lpstr>Introduction </vt:lpstr>
      <vt:lpstr>Background</vt:lpstr>
      <vt:lpstr>Background</vt:lpstr>
      <vt:lpstr>Background</vt:lpstr>
      <vt:lpstr>Background</vt:lpstr>
      <vt:lpstr>Background</vt:lpstr>
      <vt:lpstr>Background</vt:lpstr>
      <vt:lpstr>Background</vt:lpstr>
      <vt:lpstr>Background</vt:lpstr>
      <vt:lpstr>Background</vt:lpstr>
      <vt:lpstr>Background</vt:lpstr>
      <vt:lpstr>Background</vt:lpstr>
      <vt:lpstr>Background</vt:lpstr>
      <vt:lpstr>Background</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“Implementing Learning Approaches” </dc:title>
  <dc:creator>Lacey</dc:creator>
  <cp:lastModifiedBy>test</cp:lastModifiedBy>
  <cp:revision>19</cp:revision>
  <dcterms:created xsi:type="dcterms:W3CDTF">2012-04-18T02:54:16Z</dcterms:created>
  <dcterms:modified xsi:type="dcterms:W3CDTF">2012-04-20T14:03:36Z</dcterms:modified>
</cp:coreProperties>
</file>