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7" r:id="rId2"/>
    <p:sldId id="258" r:id="rId3"/>
    <p:sldId id="277" r:id="rId4"/>
    <p:sldId id="259" r:id="rId5"/>
    <p:sldId id="279" r:id="rId6"/>
    <p:sldId id="276" r:id="rId7"/>
    <p:sldId id="288" r:id="rId8"/>
    <p:sldId id="260" r:id="rId9"/>
    <p:sldId id="261" r:id="rId10"/>
    <p:sldId id="291" r:id="rId11"/>
    <p:sldId id="269" r:id="rId12"/>
    <p:sldId id="280" r:id="rId13"/>
    <p:sldId id="289" r:id="rId14"/>
    <p:sldId id="290" r:id="rId15"/>
    <p:sldId id="282" r:id="rId16"/>
    <p:sldId id="286" r:id="rId17"/>
    <p:sldId id="274" r:id="rId18"/>
    <p:sldId id="275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D7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10" autoAdjust="0"/>
  </p:normalViewPr>
  <p:slideViewPr>
    <p:cSldViewPr>
      <p:cViewPr>
        <p:scale>
          <a:sx n="60" d="100"/>
          <a:sy n="60" d="100"/>
        </p:scale>
        <p:origin x="-166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summitfinal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>
                <a:solidFill>
                  <a:srgbClr val="92D050"/>
                </a:solidFill>
              </a:defRPr>
            </a:pPr>
            <a:r>
              <a:rPr lang="en-US">
                <a:solidFill>
                  <a:srgbClr val="92D050"/>
                </a:solidFill>
              </a:rPr>
              <a:t>All Anticancer Drugs from 1940-2010</a:t>
            </a:r>
          </a:p>
        </c:rich>
      </c:tx>
      <c:layout/>
      <c:overlay val="0"/>
    </c:title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507804945434449E-2"/>
          <c:y val="0.17411111111111111"/>
          <c:w val="0.59545211409036092"/>
          <c:h val="0.67825459317585313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explosion val="15"/>
            <c:spPr>
              <a:solidFill>
                <a:srgbClr val="92D050"/>
              </a:solidFill>
              <a:scene3d>
                <a:camera prst="orthographicFront"/>
                <a:lightRig rig="soft" dir="b">
                  <a:rot lat="0" lon="0" rev="9000000"/>
                </a:lightRig>
              </a:scene3d>
              <a:sp3d prstMaterial="matte">
                <a:bevelT w="4500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206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681691708402915E-2"/>
                  <c:y val="4.06779661016948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S,29%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777963272120332E-3"/>
                  <c:y val="-3.61581920903955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S/NM,11%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777963272120246E-3"/>
                  <c:y val="-8.13559322033899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S*,4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9.94350282485876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S*/NM,9%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581524763494725E-2"/>
                  <c:y val="-2.71186440677966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V,6%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B,15%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N,4%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840845854201478E-2"/>
                  <c:y val="-3.16384180790960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ND,22%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Sheet2!$A$1:$A$8</c:f>
              <c:strCache>
                <c:ptCount val="8"/>
                <c:pt idx="0">
                  <c:v>S </c:v>
                </c:pt>
                <c:pt idx="1">
                  <c:v>S/NM </c:v>
                </c:pt>
                <c:pt idx="2">
                  <c:v>S* </c:v>
                </c:pt>
                <c:pt idx="3">
                  <c:v>S*/NM </c:v>
                </c:pt>
                <c:pt idx="4">
                  <c:v>V</c:v>
                </c:pt>
                <c:pt idx="5">
                  <c:v>B</c:v>
                </c:pt>
                <c:pt idx="6">
                  <c:v>N</c:v>
                </c:pt>
                <c:pt idx="7">
                  <c:v>ND</c:v>
                </c:pt>
              </c:strCache>
            </c:strRef>
          </c:cat>
          <c:val>
            <c:numRef>
              <c:f>Sheet2!$B$1:$B$8</c:f>
              <c:numCache>
                <c:formatCode>0%</c:formatCode>
                <c:ptCount val="8"/>
                <c:pt idx="0">
                  <c:v>0.29000000000000004</c:v>
                </c:pt>
                <c:pt idx="1">
                  <c:v>0.11000000000000001</c:v>
                </c:pt>
                <c:pt idx="2">
                  <c:v>4.0000000000000008E-2</c:v>
                </c:pt>
                <c:pt idx="3">
                  <c:v>9.0000000000000024E-2</c:v>
                </c:pt>
                <c:pt idx="4">
                  <c:v>6.0000000000000012E-2</c:v>
                </c:pt>
                <c:pt idx="5">
                  <c:v>0.15000000000000002</c:v>
                </c:pt>
                <c:pt idx="6">
                  <c:v>4.0000000000000008E-2</c:v>
                </c:pt>
                <c:pt idx="7">
                  <c:v>0.22000000000000003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c:spPr>
    </c:plotArea>
    <c:legend>
      <c:legendPos val="b"/>
      <c:layout>
        <c:manualLayout>
          <c:xMode val="edge"/>
          <c:yMode val="edge"/>
          <c:x val="2.2597872634341768E-2"/>
          <c:y val="0.86881948089822103"/>
          <c:w val="0.70919021964359719"/>
          <c:h val="9.17317366579177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0.12708</cdr:x>
      <cdr:y>0.66667</cdr:y>
    </cdr:from>
    <cdr:to>
      <cdr:x>0.81458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1025" y="1828800"/>
          <a:ext cx="31432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0.67677</cdr:x>
      <cdr:y>0.21667</cdr:y>
    </cdr:from>
    <cdr:to>
      <cdr:x>0.79798</cdr:x>
      <cdr:y>0.41667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05399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0.69697</cdr:x>
      <cdr:y>0.25</cdr:y>
    </cdr:from>
    <cdr:to>
      <cdr:x>0.81818</cdr:x>
      <cdr:y>0.45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57799" y="1143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0.62105</cdr:x>
      <cdr:y>0.14583</cdr:y>
    </cdr:from>
    <cdr:to>
      <cdr:x>0.99479</cdr:x>
      <cdr:y>0.81249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95800" y="533400"/>
          <a:ext cx="2705504" cy="2438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lnSpc>
              <a:spcPct val="150000"/>
            </a:lnSpc>
          </a:pPr>
          <a:r>
            <a:rPr lang="en-US" sz="1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S-Totally synthetic </a:t>
          </a:r>
        </a:p>
        <a:p xmlns:a="http://schemas.openxmlformats.org/drawingml/2006/main">
          <a:pPr>
            <a:lnSpc>
              <a:spcPct val="150000"/>
            </a:lnSpc>
          </a:pPr>
          <a:r>
            <a:rPr lang="en-US" sz="1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N-Natural</a:t>
          </a:r>
          <a:r>
            <a:rPr lang="en-US" sz="1400" b="1" baseline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 Products</a:t>
          </a:r>
        </a:p>
        <a:p xmlns:a="http://schemas.openxmlformats.org/drawingml/2006/main">
          <a:pPr>
            <a:lnSpc>
              <a:spcPct val="150000"/>
            </a:lnSpc>
          </a:pPr>
          <a:r>
            <a:rPr lang="en-US" sz="1400" b="1" baseline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ND- Natural Products derived</a:t>
          </a:r>
        </a:p>
        <a:p xmlns:a="http://schemas.openxmlformats.org/drawingml/2006/main">
          <a:pPr>
            <a:lnSpc>
              <a:spcPct val="150000"/>
            </a:lnSpc>
          </a:pPr>
          <a:r>
            <a:rPr lang="en-US" sz="1400" b="1" baseline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S*-Totally synthesized </a:t>
          </a:r>
          <a:r>
            <a:rPr lang="en-US" sz="1400" b="1" baseline="0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inspired </a:t>
          </a:r>
        </a:p>
        <a:p xmlns:a="http://schemas.openxmlformats.org/drawingml/2006/main">
          <a:pPr>
            <a:lnSpc>
              <a:spcPct val="150000"/>
            </a:lnSpc>
          </a:pPr>
          <a:r>
            <a:rPr lang="en-US" sz="1400" b="1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       by</a:t>
          </a:r>
          <a:r>
            <a:rPr lang="en-US" sz="1400" b="1" baseline="0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baseline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Natural Product</a:t>
          </a:r>
        </a:p>
        <a:p xmlns:a="http://schemas.openxmlformats.org/drawingml/2006/main">
          <a:pPr>
            <a:lnSpc>
              <a:spcPct val="150000"/>
            </a:lnSpc>
          </a:pPr>
          <a:r>
            <a:rPr lang="en-US" sz="1400" b="1" baseline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NM- Natural Product </a:t>
          </a:r>
          <a:r>
            <a:rPr lang="en-US" sz="1400" b="1" baseline="0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mimic</a:t>
          </a:r>
        </a:p>
        <a:p xmlns:a="http://schemas.openxmlformats.org/drawingml/2006/main">
          <a:pPr>
            <a:lnSpc>
              <a:spcPct val="150000"/>
            </a:lnSpc>
          </a:pPr>
          <a:r>
            <a:rPr lang="en-US" sz="1400" b="1" dirty="0" smtClea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B-Biological metabolite</a:t>
          </a:r>
          <a:endParaRPr lang="en-US" sz="1400" b="1" baseline="0" dirty="0">
            <a:solidFill>
              <a:sysClr val="window" lastClr="FFFFFF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en-US" sz="1400" b="1" baseline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rPr>
            <a:t>V-Vaccines</a:t>
          </a:r>
          <a:endParaRPr lang="en-US" sz="1400" b="1" dirty="0">
            <a:solidFill>
              <a:sysClr val="window" lastClr="FFFF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42151-4894-4B28-B061-D5945DF81D47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E313-911B-4C25-AEA9-0830ADF45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Natural products are any chemical compound produced my plants</a:t>
            </a:r>
            <a:r>
              <a:rPr lang="en-US" baseline="0" dirty="0" smtClean="0"/>
              <a:t> that have biological activity.</a:t>
            </a:r>
          </a:p>
          <a:p>
            <a:r>
              <a:rPr lang="en-US" dirty="0" smtClean="0"/>
              <a:t>With the exception of vaccines and biologically</a:t>
            </a:r>
            <a:r>
              <a:rPr lang="en-US" baseline="0" dirty="0" smtClean="0"/>
              <a:t> derive metabolites the vast majority of new chemical entities used to treat cancer are natural products derived.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EB71-330A-469F-A733-6ADB0D811D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our body, oxidation is the loss of electron from molecules when they are attacked by free radicals.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Free radicals are uncharged molecules with unpaired electrons in</a:t>
            </a:r>
            <a:r>
              <a:rPr lang="en-US" baseline="0" dirty="0" smtClean="0"/>
              <a:t> their valence shell. They are produced in our body during various metabolic processes.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8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0EB71-330A-469F-A733-6ADB0D811D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Interestingly, C</a:t>
            </a:r>
            <a:r>
              <a:rPr lang="en-US" baseline="0" dirty="0" smtClean="0"/>
              <a:t>-5 has the largest deviation suggesting that the 2-methylpentenyl residue is at this position!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2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your permission I will refer to it as MTT!!!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new metabolite displayed antioxidant activity equivalent to an ascorbic acid concentration of ~1500 ppm.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Interestingly, in a separate study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methanolic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extract displayed significantly higher activity (~ equivalent to a ascorbic acid concentration of ~ 2400ppm) this suggests that it might be due to either more potent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prenylated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benzophenones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a different class of metabolites responsible for the activity.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E313-911B-4C25-AEA9-0830ADF453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981-CA5B-4E9D-8AF8-902363953D3E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542-4BFF-4C53-AAA6-8876F56DF1E9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0E9D-55C9-48C5-87A9-AEC2EC1C8E83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9D44-71C1-46EE-BD48-0200C8C5C926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CB37-063E-46EC-B9EF-4B3C8C099BF0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FA54-3D2E-4688-8719-B882376F66B4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5F61-E1B8-4EB1-9B95-C4C55641AD58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403F-EEB0-4555-9425-29DFB53F1C2E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4959-8B28-478D-A10F-AEA659A5091C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EC21-EB31-4393-967E-4FFEC679EDCD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3C90-A2A5-42B0-95B6-49CEEC1F3E5F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3F0096-2C69-4534-94B3-911B47D38F6A}" type="datetime1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F0860C-4D24-400E-BDCC-FD0FB86ED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5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Antioxidant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Prenylated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Benzophenone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Derivative from Native Louisiana Species of </a:t>
            </a:r>
            <a:r>
              <a:rPr lang="en-US" sz="32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hypericoides</a:t>
            </a:r>
            <a: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Shreedu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Pradhan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Anjela Manandhar,</a:t>
            </a:r>
            <a:b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Cecilia Richmond, </a:t>
            </a:r>
            <a:b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Omar 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Christian</a:t>
            </a:r>
            <a:b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McNeese State University</a:t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Chemistry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2" descr="http://t2.gstatic.com/images?q=tbn:ANd9GcQFeW9PEzhe21DDSdQaiLm48FPSXZH2ZufkD7B0U2KDg0izqdK9i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1" y="5140824"/>
            <a:ext cx="2057399" cy="17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user\Desktop\hypericum_hypericoide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0824"/>
            <a:ext cx="2323578" cy="1717658"/>
          </a:xfrm>
          <a:prstGeom prst="rect">
            <a:avLst/>
          </a:prstGeom>
          <a:noFill/>
          <a:effectLst>
            <a:outerShdw blurRad="50800" dist="50800" dir="5400000" sx="54000" sy="54000" algn="ctr" rotWithShape="0">
              <a:srgbClr val="000000">
                <a:alpha val="21000"/>
              </a:srgbClr>
            </a:outerShdw>
          </a:effectLst>
        </p:spPr>
      </p:pic>
      <p:pic>
        <p:nvPicPr>
          <p:cNvPr id="5" name="Picture 4" descr="HYPEHY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4350" y="5140824"/>
            <a:ext cx="2430049" cy="1717176"/>
          </a:xfrm>
          <a:prstGeom prst="rect">
            <a:avLst/>
          </a:prstGeom>
        </p:spPr>
      </p:pic>
      <p:pic>
        <p:nvPicPr>
          <p:cNvPr id="6" name="Picture 5" descr="whyhym-wp363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5140824"/>
            <a:ext cx="2362200" cy="1744804"/>
          </a:xfrm>
          <a:prstGeom prst="rect">
            <a:avLst/>
          </a:prstGeom>
        </p:spPr>
      </p:pic>
      <p:pic>
        <p:nvPicPr>
          <p:cNvPr id="9" name="Picture 8" descr="C:\Users\khoa ky\Desktop\sea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33600" y="1112524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9" y="25908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24959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860C-4D24-400E-BDCC-FD0FB86EDBE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836230" y="3479160"/>
            <a:ext cx="70885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193535"/>
            <a:ext cx="7059903" cy="266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>
            <a:stCxn id="109" idx="2"/>
          </p:cNvCxnSpPr>
          <p:nvPr/>
        </p:nvCxnSpPr>
        <p:spPr>
          <a:xfrm flipH="1">
            <a:off x="1905002" y="3964935"/>
            <a:ext cx="419099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ket 17"/>
          <p:cNvSpPr/>
          <p:nvPr/>
        </p:nvSpPr>
        <p:spPr>
          <a:xfrm>
            <a:off x="1447800" y="5107935"/>
            <a:ext cx="152400" cy="1143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ket 19"/>
          <p:cNvSpPr/>
          <p:nvPr/>
        </p:nvSpPr>
        <p:spPr>
          <a:xfrm>
            <a:off x="2209800" y="5107935"/>
            <a:ext cx="152400" cy="1143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4855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235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0095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6859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847701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475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810101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1243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3623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524102" y="3593064"/>
            <a:ext cx="22860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/>
          <p:cNvSpPr txBox="1"/>
          <p:nvPr/>
        </p:nvSpPr>
        <p:spPr>
          <a:xfrm>
            <a:off x="4267200" y="707886"/>
            <a:ext cx="1373056" cy="587514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HHAFE crude  6g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76801" y="1295400"/>
            <a:ext cx="7936" cy="2835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62201" y="2343090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238.0 mg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69-76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57475" y="2847201"/>
            <a:ext cx="9525" cy="6580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" y="1598230"/>
            <a:ext cx="7648251" cy="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6"/>
          <p:cNvSpPr txBox="1"/>
          <p:nvPr/>
        </p:nvSpPr>
        <p:spPr>
          <a:xfrm>
            <a:off x="1676400" y="1904998"/>
            <a:ext cx="6096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667000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057399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10794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38724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20394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352138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734300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018112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362700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639594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47700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333500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66"/>
          <p:cNvSpPr txBox="1"/>
          <p:nvPr/>
        </p:nvSpPr>
        <p:spPr>
          <a:xfrm>
            <a:off x="23622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66"/>
          <p:cNvSpPr txBox="1"/>
          <p:nvPr/>
        </p:nvSpPr>
        <p:spPr>
          <a:xfrm>
            <a:off x="35814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B6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66"/>
          <p:cNvSpPr txBox="1"/>
          <p:nvPr/>
        </p:nvSpPr>
        <p:spPr>
          <a:xfrm>
            <a:off x="3124200" y="1904998"/>
            <a:ext cx="481951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B5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66"/>
          <p:cNvSpPr txBox="1"/>
          <p:nvPr/>
        </p:nvSpPr>
        <p:spPr>
          <a:xfrm>
            <a:off x="48006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B8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66"/>
          <p:cNvSpPr txBox="1"/>
          <p:nvPr/>
        </p:nvSpPr>
        <p:spPr>
          <a:xfrm>
            <a:off x="41910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B7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66"/>
          <p:cNvSpPr txBox="1"/>
          <p:nvPr/>
        </p:nvSpPr>
        <p:spPr>
          <a:xfrm>
            <a:off x="54102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B9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66"/>
          <p:cNvSpPr txBox="1"/>
          <p:nvPr/>
        </p:nvSpPr>
        <p:spPr>
          <a:xfrm>
            <a:off x="9906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66"/>
          <p:cNvSpPr txBox="1"/>
          <p:nvPr/>
        </p:nvSpPr>
        <p:spPr>
          <a:xfrm>
            <a:off x="80772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B13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66"/>
          <p:cNvSpPr txBox="1"/>
          <p:nvPr/>
        </p:nvSpPr>
        <p:spPr>
          <a:xfrm>
            <a:off x="3048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66"/>
          <p:cNvSpPr txBox="1"/>
          <p:nvPr/>
        </p:nvSpPr>
        <p:spPr>
          <a:xfrm>
            <a:off x="73914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B12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6"/>
          <p:cNvSpPr txBox="1"/>
          <p:nvPr/>
        </p:nvSpPr>
        <p:spPr>
          <a:xfrm>
            <a:off x="67056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B11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6"/>
          <p:cNvSpPr txBox="1"/>
          <p:nvPr/>
        </p:nvSpPr>
        <p:spPr>
          <a:xfrm>
            <a:off x="6019800" y="1904998"/>
            <a:ext cx="685800" cy="283520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B10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8295951" y="1600200"/>
            <a:ext cx="662" cy="2835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64718"/>
            <a:ext cx="4419600" cy="116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Left Bracket 64"/>
          <p:cNvSpPr/>
          <p:nvPr/>
        </p:nvSpPr>
        <p:spPr>
          <a:xfrm>
            <a:off x="4572000" y="2971800"/>
            <a:ext cx="76200" cy="304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ket 65"/>
          <p:cNvSpPr/>
          <p:nvPr/>
        </p:nvSpPr>
        <p:spPr>
          <a:xfrm>
            <a:off x="4800600" y="2971800"/>
            <a:ext cx="76200" cy="304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572000" y="284720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cs typeface="Times New Roman" pitchFamily="18" charset="0"/>
              </a:rPr>
              <a:t>B4</a:t>
            </a:r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103" name="Left Bracket 102"/>
          <p:cNvSpPr/>
          <p:nvPr/>
        </p:nvSpPr>
        <p:spPr>
          <a:xfrm>
            <a:off x="2392681" y="2262470"/>
            <a:ext cx="45719" cy="6096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Bracket 103"/>
          <p:cNvSpPr/>
          <p:nvPr/>
        </p:nvSpPr>
        <p:spPr>
          <a:xfrm>
            <a:off x="3048000" y="2266890"/>
            <a:ext cx="45719" cy="60518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66"/>
          <p:cNvSpPr txBox="1"/>
          <p:nvPr/>
        </p:nvSpPr>
        <p:spPr>
          <a:xfrm>
            <a:off x="381000" y="3707762"/>
            <a:ext cx="758060" cy="257174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B4B1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66"/>
          <p:cNvSpPr txBox="1"/>
          <p:nvPr/>
        </p:nvSpPr>
        <p:spPr>
          <a:xfrm>
            <a:off x="1143000" y="3705370"/>
            <a:ext cx="685800" cy="2595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B4B2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66"/>
          <p:cNvSpPr txBox="1"/>
          <p:nvPr/>
        </p:nvSpPr>
        <p:spPr>
          <a:xfrm>
            <a:off x="1905002" y="3705370"/>
            <a:ext cx="838198" cy="2595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B4B3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66"/>
          <p:cNvSpPr txBox="1"/>
          <p:nvPr/>
        </p:nvSpPr>
        <p:spPr>
          <a:xfrm>
            <a:off x="2821370" y="3705372"/>
            <a:ext cx="760030" cy="257174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B4B4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66"/>
          <p:cNvSpPr txBox="1"/>
          <p:nvPr/>
        </p:nvSpPr>
        <p:spPr>
          <a:xfrm>
            <a:off x="6781800" y="3705371"/>
            <a:ext cx="708134" cy="2595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B4B9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66"/>
          <p:cNvSpPr txBox="1"/>
          <p:nvPr/>
        </p:nvSpPr>
        <p:spPr>
          <a:xfrm>
            <a:off x="3585340" y="3707762"/>
            <a:ext cx="910460" cy="257174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B4B5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66"/>
          <p:cNvSpPr txBox="1"/>
          <p:nvPr/>
        </p:nvSpPr>
        <p:spPr>
          <a:xfrm>
            <a:off x="5410200" y="3707762"/>
            <a:ext cx="685800" cy="254783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B4B7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66"/>
          <p:cNvSpPr txBox="1"/>
          <p:nvPr/>
        </p:nvSpPr>
        <p:spPr>
          <a:xfrm>
            <a:off x="4499740" y="3705371"/>
            <a:ext cx="910460" cy="257174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B4B6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66"/>
          <p:cNvSpPr txBox="1"/>
          <p:nvPr/>
        </p:nvSpPr>
        <p:spPr>
          <a:xfrm>
            <a:off x="6096000" y="3707762"/>
            <a:ext cx="724562" cy="257174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B4B8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66"/>
          <p:cNvSpPr txBox="1"/>
          <p:nvPr/>
        </p:nvSpPr>
        <p:spPr>
          <a:xfrm>
            <a:off x="7467600" y="3705371"/>
            <a:ext cx="788697" cy="257174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B4B10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286000" y="4191000"/>
            <a:ext cx="114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143.8mg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62-70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Double Bracket 131"/>
          <p:cNvSpPr/>
          <p:nvPr/>
        </p:nvSpPr>
        <p:spPr>
          <a:xfrm>
            <a:off x="2286000" y="4191000"/>
            <a:ext cx="763970" cy="5727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657475" y="0"/>
            <a:ext cx="390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Isolation Scheme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" y="228600"/>
            <a:ext cx="3008586" cy="396554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LCMS analysis of </a:t>
            </a:r>
            <a:b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HHAFEB4B3</a:t>
            </a:r>
            <a:r>
              <a:rPr lang="en-US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Molecular mass of the new metabolite: 514.2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C:\Documents and Settings\user\Desktop\HHAFEB4B3.bmp"/>
          <p:cNvPicPr>
            <a:picLocks noChangeAspect="1" noChangeArrowheads="1"/>
          </p:cNvPicPr>
          <p:nvPr/>
        </p:nvPicPr>
        <p:blipFill rotWithShape="1">
          <a:blip r:embed="rId3" cstate="print"/>
          <a:srcRect l="4170" t="3219" r="3929"/>
          <a:stretch/>
        </p:blipFill>
        <p:spPr bwMode="auto">
          <a:xfrm>
            <a:off x="3008586" y="228600"/>
            <a:ext cx="6022428" cy="63435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5315025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M+H=515.2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447800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M+Na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537.3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45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7535" y="1067575"/>
            <a:ext cx="4495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Proton and carbon NMR data suggested that the compound has a general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bicyclononane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structure observed in other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prenylated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benzophenones.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240710"/>
              </p:ext>
            </p:extLst>
          </p:nvPr>
        </p:nvGraphicFramePr>
        <p:xfrm>
          <a:off x="1066800" y="610376"/>
          <a:ext cx="2073209" cy="294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CS ChemDraw Drawing" r:id="rId3" imgW="1468974" imgH="2084460" progId="">
                  <p:embed/>
                </p:oleObj>
              </mc:Choice>
              <mc:Fallback>
                <p:oleObj name="CS ChemDraw Drawing" r:id="rId3" imgW="1468974" imgH="208446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10376"/>
                        <a:ext cx="2073209" cy="2942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2945" y="3553211"/>
            <a:ext cx="285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bicyclononane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structure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31" y="5943600"/>
            <a:ext cx="822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1. Christian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O. E.; McLean, S.; Reynolds, W. F.; Jacobs, H. 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Nat. Prod. Comm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1781 –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1786</a:t>
            </a:r>
          </a:p>
          <a:p>
            <a:pPr lvl="0" indent="-457200"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2. Henry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G. E.;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Raithore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S.;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Zang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Y.;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Jayaprakasam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B.; Nair, M. G.; Heber, D.;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Seeram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N. P.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J. Nat. Prod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1645 – 1648. (b) Wu, C.-C.; Yen, M.-H.; Yang, S.-C.; Lin, C.-N.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J. Nat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. Prod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1027 – 1031.</a:t>
            </a:r>
          </a:p>
          <a:p>
            <a:pPr lvl="0" indent="-457200" algn="just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K.;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Pradhan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S.; Richmond, C.; Christian, O. E. Antioxidant activity of H.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hypericoides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extracts.  ACS 69</a:t>
            </a:r>
            <a:r>
              <a:rPr lang="en-US" sz="10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Regional Conf. Austin TX Nov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36839"/>
              </p:ext>
            </p:extLst>
          </p:nvPr>
        </p:nvGraphicFramePr>
        <p:xfrm>
          <a:off x="1219200" y="3991452"/>
          <a:ext cx="2285088" cy="191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CS ChemDraw Drawing" r:id="rId5" imgW="1543421" imgH="1293635" progId="">
                  <p:embed/>
                </p:oleObj>
              </mc:Choice>
              <mc:Fallback>
                <p:oleObj name="CS ChemDraw Drawing" r:id="rId5" imgW="1543421" imgH="1293635" progId="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91452"/>
                        <a:ext cx="2285088" cy="1915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53759" y="3722488"/>
            <a:ext cx="44395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carbon at position C-7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42.3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ppm) suggests that the R group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prenyl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 is equatorial, similar to clusianone.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-3810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382504"/>
            <a:ext cx="4191000" cy="250369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proton and carbon NMR data  suggests that the structure of the compound has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chromene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that of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Plukenetione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 and 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10160"/>
              </p:ext>
            </p:extLst>
          </p:nvPr>
        </p:nvGraphicFramePr>
        <p:xfrm>
          <a:off x="5181600" y="990600"/>
          <a:ext cx="2219198" cy="253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CS ChemDraw Drawing" r:id="rId4" imgW="1354337" imgH="1545176" progId="">
                  <p:embed/>
                </p:oleObj>
              </mc:Choice>
              <mc:Fallback>
                <p:oleObj name="CS ChemDraw Drawing" r:id="rId4" imgW="1354337" imgH="1545176" progId="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90600"/>
                        <a:ext cx="2219198" cy="2531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77000" y="3276600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Chromene</a:t>
            </a:r>
            <a:r>
              <a:rPr lang="en-US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ring</a:t>
            </a: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55629"/>
            <a:ext cx="403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Plukenetione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 and G isolated from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Clusia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Plukenetii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600" dirty="0"/>
          </a:p>
        </p:txBody>
      </p:sp>
      <p:graphicFrame>
        <p:nvGraphicFramePr>
          <p:cNvPr id="6352" name="Object 208"/>
          <p:cNvGraphicFramePr>
            <a:graphicFrameLocks noChangeAspect="1"/>
          </p:cNvGraphicFramePr>
          <p:nvPr/>
        </p:nvGraphicFramePr>
        <p:xfrm>
          <a:off x="3886200" y="3810000"/>
          <a:ext cx="511822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CS ChemDraw Drawing" r:id="rId6" imgW="3770114" imgH="2189503" progId="">
                  <p:embed/>
                </p:oleObj>
              </mc:Choice>
              <mc:Fallback>
                <p:oleObj name="CS ChemDraw Drawing" r:id="rId6" imgW="3770114" imgH="2189503" progId="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511822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68895" y="1447800"/>
            <a:ext cx="1994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Carbon values in ppm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114800" cy="1828800"/>
          </a:xfrm>
        </p:spPr>
        <p:txBody>
          <a:bodyPr/>
          <a:lstStyle/>
          <a:p>
            <a:pPr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new metabolite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differs from the known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plukenetione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 and G by 14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48028716"/>
              </p:ext>
            </p:extLst>
          </p:nvPr>
        </p:nvGraphicFramePr>
        <p:xfrm>
          <a:off x="5334000" y="990600"/>
          <a:ext cx="325403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CS ChemDraw Drawing" r:id="rId3" imgW="2546294" imgH="2444074" progId="">
                  <p:embed/>
                </p:oleObj>
              </mc:Choice>
              <mc:Fallback>
                <p:oleObj name="CS ChemDraw Drawing" r:id="rId3" imgW="2546294" imgH="2444074" progId="">
                  <p:embed/>
                  <p:pic>
                    <p:nvPicPr>
                      <p:cNvPr id="0" name="Picture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254037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68072"/>
              </p:ext>
            </p:extLst>
          </p:nvPr>
        </p:nvGraphicFramePr>
        <p:xfrm>
          <a:off x="4343400" y="4354512"/>
          <a:ext cx="4692653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CS ChemDraw Drawing" r:id="rId5" imgW="3603695" imgH="1513253" progId="">
                  <p:embed/>
                </p:oleObj>
              </mc:Choice>
              <mc:Fallback>
                <p:oleObj name="CS ChemDraw Drawing" r:id="rId5" imgW="3603695" imgH="1513253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54512"/>
                        <a:ext cx="4692653" cy="197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802320"/>
            <a:ext cx="403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36538" indent="-236538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One of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prenyl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group                      is 2-methyl-2-pentenyl instead of the general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2-methyl-2-butenyl.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MTT Assay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2362200"/>
          </a:xfrm>
        </p:spPr>
        <p:txBody>
          <a:bodyPr>
            <a:no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Colorimetric assay used previously for measuring the activity of mitochondrial enzymes present in healthy cells.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50000"/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MTT  method has been reported in the evaluation of the antioxidant potential of plant extract.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853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 algn="just"/>
            <a:r>
              <a:rPr lang="en-US" sz="1000" dirty="0" smtClean="0"/>
              <a:t>Liu, Y. and Nair, M. G.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J. Nat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. Prod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2010,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1193–1195</a:t>
            </a:r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04799" y="692966"/>
            <a:ext cx="853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3-(4,5-dimethylthiazole-2-yl)-2,5-diphenyltetrazolium bromide colorimetric assay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90600" y="3429000"/>
          <a:ext cx="7086600" cy="29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CS ChemDraw Drawing" r:id="rId4" imgW="6168718" imgH="2581453" progId="">
                  <p:embed/>
                </p:oleObj>
              </mc:Choice>
              <mc:Fallback>
                <p:oleObj name="CS ChemDraw Drawing" r:id="rId4" imgW="6168718" imgH="2581453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7086600" cy="2965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hart 1"/>
          <p:cNvPicPr>
            <a:picLocks noChangeArrowheads="1"/>
          </p:cNvPicPr>
          <p:nvPr/>
        </p:nvPicPr>
        <p:blipFill>
          <a:blip r:embed="rId3" cstate="print">
            <a:lum contrast="20000"/>
          </a:blip>
          <a:srcRect b="-73"/>
          <a:stretch>
            <a:fillRect/>
          </a:stretch>
        </p:blipFill>
        <p:spPr bwMode="auto">
          <a:xfrm>
            <a:off x="683712" y="1219200"/>
            <a:ext cx="78485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348607" y="2215521"/>
            <a:ext cx="1499993" cy="1107879"/>
            <a:chOff x="6348607" y="2171698"/>
            <a:chExt cx="1499993" cy="1107879"/>
          </a:xfrm>
        </p:grpSpPr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>
              <a:off x="6748659" y="2171698"/>
              <a:ext cx="298013" cy="228601"/>
            </a:xfrm>
            <a:prstGeom prst="star5">
              <a:avLst/>
            </a:prstGeom>
            <a:solidFill>
              <a:srgbClr val="8064A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6348607" y="2971800"/>
              <a:ext cx="14999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sz="1400" dirty="0">
                  <a:latin typeface="Times New Roman" pitchFamily="18" charset="0"/>
                </a:rPr>
                <a:t>Aerial (</a:t>
              </a:r>
              <a:r>
                <a:rPr lang="en-US" sz="1400" dirty="0" err="1">
                  <a:latin typeface="Times New Roman" pitchFamily="18" charset="0"/>
                </a:rPr>
                <a:t>MeOH</a:t>
              </a:r>
              <a:r>
                <a:rPr lang="en-US" sz="1400" dirty="0">
                  <a:latin typeface="Times New Roman" pitchFamily="18" charset="0"/>
                </a:rPr>
                <a:t>)</a:t>
              </a:r>
              <a:endParaRPr lang="en-US" sz="1400" dirty="0"/>
            </a:p>
          </p:txBody>
        </p:sp>
        <p:cxnSp>
          <p:nvCxnSpPr>
            <p:cNvPr id="22540" name="AutoShape 15"/>
            <p:cNvCxnSpPr>
              <a:cxnSpLocks noChangeShapeType="1"/>
            </p:cNvCxnSpPr>
            <p:nvPr/>
          </p:nvCxnSpPr>
          <p:spPr bwMode="auto">
            <a:xfrm flipV="1">
              <a:off x="6897666" y="2514601"/>
              <a:ext cx="0" cy="4667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3985429" y="2873113"/>
            <a:ext cx="2047875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Aerial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400" y="3123842"/>
            <a:ext cx="1371600" cy="993935"/>
            <a:chOff x="4343400" y="3123842"/>
            <a:chExt cx="1371600" cy="993935"/>
          </a:xfrm>
        </p:grpSpPr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>
              <a:off x="4684212" y="3123842"/>
              <a:ext cx="325154" cy="246857"/>
            </a:xfrm>
            <a:prstGeom prst="star5">
              <a:avLst/>
            </a:prstGeom>
            <a:solidFill>
              <a:srgbClr val="00B05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2542" name="AutoShape 17"/>
            <p:cNvCxnSpPr>
              <a:cxnSpLocks noChangeShapeType="1"/>
            </p:cNvCxnSpPr>
            <p:nvPr/>
          </p:nvCxnSpPr>
          <p:spPr bwMode="auto">
            <a:xfrm flipV="1">
              <a:off x="4876800" y="3429000"/>
              <a:ext cx="0" cy="390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5" name="TextBox 4"/>
            <p:cNvSpPr txBox="1"/>
            <p:nvPr/>
          </p:nvSpPr>
          <p:spPr>
            <a:xfrm>
              <a:off x="4343400" y="38100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New metabolite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83712" y="307538"/>
            <a:ext cx="800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Results from </a:t>
            </a: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MTT 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Assay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2273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 on the aerial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methanolic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extract of </a:t>
            </a: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H.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hypericoides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Detailed inspection of the 2D NMR data to determine connectivity between main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bicyclononane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core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isopentenyl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group.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Isolate the other pure compounds (identified by LCMS) from crude ethyl acetate extract of aerial parts of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hypericoides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determine their antioxidant potential.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124200" y="3352800"/>
          <a:ext cx="4075771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CS ChemDraw Drawing" r:id="rId4" imgW="3683286" imgH="2808314" progId="">
                  <p:embed/>
                </p:oleObj>
              </mc:Choice>
              <mc:Fallback>
                <p:oleObj name="CS ChemDraw Drawing" r:id="rId4" imgW="3683286" imgH="280831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52800"/>
                        <a:ext cx="4075771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68067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Acknowledgement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endParaRPr lang="en-US" sz="72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8000" dirty="0" smtClean="0">
                <a:latin typeface="Times New Roman" pitchFamily="18" charset="0"/>
              </a:rPr>
              <a:t>Louisiana Environmental Research Center (LERC)</a:t>
            </a:r>
          </a:p>
          <a:p>
            <a:pPr eaLnBrk="1" hangingPunct="1">
              <a:buNone/>
            </a:pPr>
            <a:r>
              <a:rPr lang="en-US" sz="8000" dirty="0" smtClean="0">
                <a:latin typeface="Times New Roman" pitchFamily="18" charset="0"/>
              </a:rPr>
              <a:t>     Chenier Plain Sustainability Initiative Collaboration</a:t>
            </a:r>
          </a:p>
          <a:p>
            <a:pPr eaLnBrk="1" hangingPunct="1"/>
            <a:endParaRPr lang="en-US" sz="8000" dirty="0" smtClean="0">
              <a:latin typeface="Times New Roman" pitchFamily="18" charset="0"/>
            </a:endParaRPr>
          </a:p>
          <a:p>
            <a:pPr eaLnBrk="1" hangingPunct="1"/>
            <a:r>
              <a:rPr lang="en-US" sz="8000" dirty="0" smtClean="0">
                <a:latin typeface="Times New Roman" pitchFamily="18" charset="0"/>
              </a:rPr>
              <a:t>LA </a:t>
            </a:r>
            <a:r>
              <a:rPr lang="en-US" sz="8000" dirty="0" err="1" smtClean="0">
                <a:latin typeface="Times New Roman" pitchFamily="18" charset="0"/>
              </a:rPr>
              <a:t>BoR</a:t>
            </a:r>
            <a:r>
              <a:rPr lang="en-US" sz="8000" dirty="0" smtClean="0">
                <a:latin typeface="Times New Roman" pitchFamily="18" charset="0"/>
              </a:rPr>
              <a:t> SURE</a:t>
            </a:r>
          </a:p>
          <a:p>
            <a:pPr eaLnBrk="1" hangingPunct="1"/>
            <a:endParaRPr lang="en-US" sz="8000" dirty="0" smtClean="0">
              <a:latin typeface="Times New Roman" pitchFamily="18" charset="0"/>
            </a:endParaRPr>
          </a:p>
          <a:p>
            <a:pPr eaLnBrk="1" hangingPunct="1"/>
            <a:r>
              <a:rPr lang="en-US" sz="8000" dirty="0" smtClean="0">
                <a:latin typeface="Times New Roman" pitchFamily="18" charset="0"/>
              </a:rPr>
              <a:t>SASOL</a:t>
            </a:r>
          </a:p>
          <a:p>
            <a:pPr eaLnBrk="1" hangingPunct="1">
              <a:buNone/>
            </a:pPr>
            <a:endParaRPr lang="en-US" sz="8000" dirty="0" smtClean="0">
              <a:latin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</a:rPr>
              <a:t>Dr. Ray M. </a:t>
            </a:r>
            <a:r>
              <a:rPr lang="en-US" sz="8000" dirty="0" err="1" smtClean="0">
                <a:latin typeface="Times New Roman" pitchFamily="18" charset="0"/>
              </a:rPr>
              <a:t>Neyland</a:t>
            </a:r>
            <a:endParaRPr lang="en-US" sz="80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sz="8000" dirty="0" smtClean="0">
              <a:latin typeface="Times New Roman" pitchFamily="18" charset="0"/>
            </a:endParaRPr>
          </a:p>
          <a:p>
            <a:r>
              <a:rPr lang="en-US" sz="8000" dirty="0" smtClean="0">
                <a:latin typeface="Times New Roman" pitchFamily="18" charset="0"/>
              </a:rPr>
              <a:t>Dr. Mark E. Merchant</a:t>
            </a: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4958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atural Products and Drug           Discovery Group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http://mail2.mcneese.edu/service/home/~/?auth=co&amp;id=17661&amp;part=1.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http://mail2.mcneese.edu/service/home/~/?auth=co&amp;id=17661&amp;part=1.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 descr="F:\photo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958" y="2590800"/>
            <a:ext cx="4239172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5353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52578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Overview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</a:rPr>
              <a:t>Natural products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i="1" dirty="0" err="1" smtClean="0">
                <a:latin typeface="Times New Roman" pitchFamily="18" charset="0"/>
              </a:rPr>
              <a:t>Hypericum</a:t>
            </a:r>
            <a:r>
              <a:rPr lang="en-US" sz="2800" i="1" dirty="0" smtClean="0">
                <a:latin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</a:rPr>
              <a:t>hypericoides</a:t>
            </a:r>
            <a:endParaRPr lang="en-US" sz="2800" i="1" dirty="0" smtClean="0"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</a:rPr>
              <a:t>Antioxidant activity</a:t>
            </a:r>
            <a:endParaRPr lang="en-US" sz="2800" i="1" dirty="0" smtClean="0">
              <a:latin typeface="Times New Roman" pitchFamily="18" charset="0"/>
            </a:endParaRPr>
          </a:p>
          <a:p>
            <a:pPr eaLnBrk="1" hangingPunct="1"/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</a:rPr>
              <a:t>Experimental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</a:rPr>
              <a:t>Extraction and Isolation</a:t>
            </a:r>
            <a:endParaRPr lang="en-US" sz="2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</a:rPr>
              <a:t>Results and Discussion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</a:rPr>
              <a:t>Structure </a:t>
            </a:r>
            <a:r>
              <a:rPr lang="en-US" sz="2800" dirty="0" err="1" smtClean="0">
                <a:latin typeface="Times New Roman" pitchFamily="18" charset="0"/>
              </a:rPr>
              <a:t>Elucidiation</a:t>
            </a:r>
            <a:endParaRPr lang="en-US" sz="2800" dirty="0" smtClean="0"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</a:rPr>
              <a:t>MTT Assay</a:t>
            </a:r>
          </a:p>
          <a:p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</a:rPr>
              <a:t>Future Work</a:t>
            </a:r>
          </a:p>
          <a:p>
            <a:r>
              <a:rPr lang="en-US" sz="3000" b="1" dirty="0" smtClean="0">
                <a:solidFill>
                  <a:schemeClr val="accent2"/>
                </a:solidFill>
                <a:latin typeface="Times New Roman" pitchFamily="18" charset="0"/>
              </a:rPr>
              <a:t>Acknowledgement</a:t>
            </a: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buNone/>
            </a:pPr>
            <a:endParaRPr lang="en-US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Natural Products a Source of New Drugs</a:t>
            </a:r>
            <a:endParaRPr 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80010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products remain a viable source of inspiration for drug development worldwide.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1940 ~ 75% of all anticancer drugs are natural products, or inspired by natural products.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6535579"/>
            <a:ext cx="838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Newman, D. J.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Cragg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G. Natural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Products As Sources of New Drugs over the 30 Years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from 1981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2010. 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J. Nat. Prod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Article published on the web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18957904"/>
              </p:ext>
            </p:extLst>
          </p:nvPr>
        </p:nvGraphicFramePr>
        <p:xfrm>
          <a:off x="914400" y="2743200"/>
          <a:ext cx="7239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hypericoides</a:t>
            </a:r>
            <a:endParaRPr lang="en-US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known 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t. Andrew’s Cross.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Belongs to the 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Clusiaceae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consists of more than 37 genera and over 1600 species.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Genus consist of about 400 species.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antioxidant properties.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Exhibits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antileukemia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anti-HIV, and anti-cancerous activities.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Oxidation and Cancer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5181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a recognized link between oxidative damage and cancer.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radical/reactive oxygen species (ROS) are generally responsible for this damage.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Antioxidants can intercept these  free radicals/ROS preventing cellular damage.</a:t>
            </a:r>
          </a:p>
        </p:txBody>
      </p:sp>
      <p:pic>
        <p:nvPicPr>
          <p:cNvPr id="8" name="Picture 4" descr="C:\Users\khoa ky\Desktop\antioxidants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1447800"/>
            <a:ext cx="4054475" cy="4191000"/>
          </a:xfrm>
          <a:noFill/>
        </p:spPr>
      </p:pic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4419600" y="2209800"/>
          <a:ext cx="4648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CS ChemDraw Drawing" r:id="rId5" imgW="4760307" imgH="1075425" progId="">
                  <p:embed/>
                </p:oleObj>
              </mc:Choice>
              <mc:Fallback>
                <p:oleObj name="CS ChemDraw Drawing" r:id="rId5" imgW="4760307" imgH="107542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09800"/>
                        <a:ext cx="4648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Oxidation and Atherosclerosis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77024" y="1219200"/>
            <a:ext cx="3890175" cy="483693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Oxidized low density lipoproteins (LDL) products have been implicated as playing an important role in atherosclerosis.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Antioxidants have been proven to inhibit several key intermediates in this process including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lipooxygenase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family of enzymes.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4" descr="C:\WINDOWS\Desktop\arter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596" y="1371600"/>
            <a:ext cx="452602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6945" y="4428180"/>
            <a:ext cx="2775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Vessel cross-sections showing (a) early, (b) middle, and (c) late atherosclerotic plaque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development.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n-US" sz="16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67661" y="367189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48712" y="3314232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b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92259" y="513472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7596" y="5551682"/>
            <a:ext cx="3821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Blockage of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coronary 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</a:p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most common cause of </a:t>
            </a:r>
            <a:endParaRPr lang="en-US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heart attacks. 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(photos from </a:t>
            </a:r>
            <a:r>
              <a:rPr lang="en-US" sz="1600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Physiology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Rhoades and </a:t>
            </a:r>
            <a:r>
              <a:rPr lang="en-US" sz="1600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Pflanzer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1996</a:t>
            </a:r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16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Rationale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Isolation and determination of antioxidant potential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prenylated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benzophenones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native Louisiana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hypericoides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YPEHYP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1148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5334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hypericoides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3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Prenylated</a:t>
            </a:r>
            <a:r>
              <a:rPr lang="en-US" sz="3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Benzophenone</a:t>
            </a:r>
            <a:r>
              <a:rPr lang="en-US" sz="35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Derivatives from the Jamaican Collection of </a:t>
            </a:r>
            <a:r>
              <a:rPr lang="en-US" sz="35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lang="en-US" sz="35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hypericoides</a:t>
            </a:r>
            <a:endParaRPr lang="en-US" sz="35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00" y="4953000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 = H 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-Clusianone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 =  OH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18-Hydroxy-7-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-clusianone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95600" y="4953000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 = H 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Clusianone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 =  OH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18-Hydroxyclusianone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4953000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 = H 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Hyperibone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K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 =  OH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18-Hydroxyhyperibone 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814" y="6539671"/>
            <a:ext cx="7327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Christian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O. E.; McLean, S.; Reynolds, W. F.; Jacobs, H. 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Nat. Prod. Comm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1781 – 1786</a:t>
            </a:r>
          </a:p>
        </p:txBody>
      </p:sp>
      <p:graphicFrame>
        <p:nvGraphicFramePr>
          <p:cNvPr id="1259" name="Object 235"/>
          <p:cNvGraphicFramePr>
            <a:graphicFrameLocks noChangeAspect="1"/>
          </p:cNvGraphicFramePr>
          <p:nvPr/>
        </p:nvGraphicFramePr>
        <p:xfrm>
          <a:off x="76200" y="1295400"/>
          <a:ext cx="2767699" cy="376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CS ChemDraw Drawing" r:id="rId3" imgW="3166302" imgH="4307840" progId="">
                  <p:embed/>
                </p:oleObj>
              </mc:Choice>
              <mc:Fallback>
                <p:oleObj name="CS ChemDraw Drawing" r:id="rId3" imgW="3166302" imgH="4307840" progId="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95400"/>
                        <a:ext cx="2767699" cy="3765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1" name="Object 237"/>
          <p:cNvGraphicFramePr>
            <a:graphicFrameLocks noChangeAspect="1"/>
          </p:cNvGraphicFramePr>
          <p:nvPr/>
        </p:nvGraphicFramePr>
        <p:xfrm>
          <a:off x="3048000" y="1295400"/>
          <a:ext cx="2743199" cy="373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CS ChemDraw Drawing" r:id="rId5" imgW="3166302" imgH="4307840" progId="">
                  <p:embed/>
                </p:oleObj>
              </mc:Choice>
              <mc:Fallback>
                <p:oleObj name="CS ChemDraw Drawing" r:id="rId5" imgW="3166302" imgH="4307840" progId="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95400"/>
                        <a:ext cx="2743199" cy="3731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3" name="Object 239"/>
          <p:cNvGraphicFramePr>
            <a:graphicFrameLocks noChangeAspect="1"/>
          </p:cNvGraphicFramePr>
          <p:nvPr/>
        </p:nvGraphicFramePr>
        <p:xfrm>
          <a:off x="5943598" y="2438400"/>
          <a:ext cx="3004380" cy="1910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CS ChemDraw Drawing" r:id="rId7" imgW="4134427" imgH="2628415" progId="">
                  <p:embed/>
                </p:oleObj>
              </mc:Choice>
              <mc:Fallback>
                <p:oleObj name="CS ChemDraw Drawing" r:id="rId7" imgW="4134427" imgH="2628415" progId="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598" y="2438400"/>
                        <a:ext cx="3004380" cy="1910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55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3914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Plants collected from Sam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Houston Jones State Park, Lake Charles,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Louisiana.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Plant material separated in to roots and aerial parts, then sun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dried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ground.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Powdered plant material sequentially extracted with hexane, ethyl acetate and methanol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Purification of ethyl acetate extract based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on preliminary TLC and LCMS.</a:t>
            </a:r>
          </a:p>
        </p:txBody>
      </p:sp>
      <p:pic>
        <p:nvPicPr>
          <p:cNvPr id="4" name="Picture 1" descr="C:\Documents and Settings\user\Desktop\1917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223344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5223</TotalTime>
  <Words>1182</Words>
  <Application>Microsoft Office PowerPoint</Application>
  <PresentationFormat>On-screen Show (4:3)</PresentationFormat>
  <Paragraphs>199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Equity</vt:lpstr>
      <vt:lpstr>CS ChemDraw Drawing</vt:lpstr>
      <vt:lpstr>New Antioxidant Prenylated Benzophenone Derivative from Native Louisiana Species of Hypericum hypericoides  Shreedu Pradhan, Anjela Manandhar,  Cecilia Richmond,  Dr. Omar E. Christian  McNeese State University Department of Chemistry</vt:lpstr>
      <vt:lpstr>Overview</vt:lpstr>
      <vt:lpstr>Natural Products a Source of New Drugs</vt:lpstr>
      <vt:lpstr>Hypericum hypericoides</vt:lpstr>
      <vt:lpstr>Oxidation and Cancer</vt:lpstr>
      <vt:lpstr>Oxidation and Atherosclerosis</vt:lpstr>
      <vt:lpstr>Rationale</vt:lpstr>
      <vt:lpstr>Prenylated Benzophenone Derivatives from the Jamaican Collection of Hypericum hypericoides</vt:lpstr>
      <vt:lpstr>Experimental</vt:lpstr>
      <vt:lpstr>PowerPoint Presentation</vt:lpstr>
      <vt:lpstr>LCMS analysis of  HHAFEB4B3       Molecular mass of the new metabolite: 514.2 amu</vt:lpstr>
      <vt:lpstr>Results and Discussion</vt:lpstr>
      <vt:lpstr>Results and Discussion</vt:lpstr>
      <vt:lpstr>Results and Discussion</vt:lpstr>
      <vt:lpstr>MTT Assay</vt:lpstr>
      <vt:lpstr>PowerPoint Presentation</vt:lpstr>
      <vt:lpstr>FUTURE WORK</vt:lpstr>
      <vt:lpstr>Acknowledgement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of Benzophenones from  Louisiana Hypericum hypericoides</dc:title>
  <dc:creator>user</dc:creator>
  <cp:lastModifiedBy>anjela</cp:lastModifiedBy>
  <cp:revision>172</cp:revision>
  <dcterms:created xsi:type="dcterms:W3CDTF">2012-03-23T17:11:54Z</dcterms:created>
  <dcterms:modified xsi:type="dcterms:W3CDTF">2012-04-20T04:56:15Z</dcterms:modified>
</cp:coreProperties>
</file>