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1" autoAdjust="0"/>
  </p:normalViewPr>
  <p:slideViewPr>
    <p:cSldViewPr>
      <p:cViewPr varScale="1">
        <p:scale>
          <a:sx n="62" d="100"/>
          <a:sy n="62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e%20Hotard\Documents\Kate's%20Folder\College\Research\injected%20crabs%20%23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e%20Hotard\Documents\Kate's%20Folder\College\Research\injected%20crabs%20%23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Protein</a:t>
            </a:r>
            <a:r>
              <a:rPr lang="en-US" baseline="0"/>
              <a:t> Assay</a:t>
            </a:r>
            <a:endParaRPr lang="en-US"/>
          </a:p>
        </c:rich>
      </c:tx>
      <c:layout>
        <c:manualLayout>
          <c:xMode val="edge"/>
          <c:yMode val="edge"/>
          <c:x val="0.33939013720845995"/>
          <c:y val="2.777777777777790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906023942129244"/>
                  <c:y val="-0.1809146252551764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Sheet1!$A$43:$A$47</c:f>
              <c:numCache>
                <c:formatCode>General</c:formatCode>
                <c:ptCount val="5"/>
                <c:pt idx="0">
                  <c:v>6.0000000000000046E-2</c:v>
                </c:pt>
                <c:pt idx="1">
                  <c:v>0.11200000000000007</c:v>
                </c:pt>
                <c:pt idx="2">
                  <c:v>0.23500000000000001</c:v>
                </c:pt>
                <c:pt idx="3">
                  <c:v>0.47000000000000008</c:v>
                </c:pt>
                <c:pt idx="4">
                  <c:v>1</c:v>
                </c:pt>
              </c:numCache>
            </c:numRef>
          </c:xVal>
          <c:yVal>
            <c:numRef>
              <c:f>Sheet1!$B$43:$B$47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31872"/>
        <c:axId val="99633792"/>
      </c:scatterChart>
      <c:valAx>
        <c:axId val="9963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633792"/>
        <c:crosses val="autoZero"/>
        <c:crossBetween val="midCat"/>
      </c:valAx>
      <c:valAx>
        <c:axId val="99633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Protein</a:t>
                </a:r>
                <a:r>
                  <a:rPr lang="en-US" baseline="0"/>
                  <a:t> Standard (</a:t>
                </a:r>
                <a:r>
                  <a:rPr lang="en-US" baseline="0">
                    <a:latin typeface="Calibri"/>
                  </a:rPr>
                  <a:t>µl)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631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EROD</a:t>
            </a:r>
            <a:r>
              <a:rPr lang="en-US" baseline="0"/>
              <a:t> Assay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0304636920384952"/>
                  <c:y val="-0.1948035141440653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Sheet1!$O$44:$O$47</c:f>
              <c:numCache>
                <c:formatCode>General</c:formatCode>
                <c:ptCount val="4"/>
                <c:pt idx="0">
                  <c:v>18.568199999999951</c:v>
                </c:pt>
                <c:pt idx="1">
                  <c:v>37.136300000000013</c:v>
                </c:pt>
                <c:pt idx="2">
                  <c:v>101.2807</c:v>
                </c:pt>
                <c:pt idx="3">
                  <c:v>303.84210000000002</c:v>
                </c:pt>
              </c:numCache>
            </c:numRef>
          </c:xVal>
          <c:yVal>
            <c:numRef>
              <c:f>Sheet1!$P$44:$P$47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67328"/>
        <c:axId val="99689984"/>
      </c:scatterChart>
      <c:valAx>
        <c:axId val="9966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Fluorescence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689984"/>
        <c:crosses val="autoZero"/>
        <c:crossBetween val="midCat"/>
      </c:valAx>
      <c:valAx>
        <c:axId val="99689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Resorufin</a:t>
                </a:r>
                <a:r>
                  <a:rPr lang="en-US" baseline="0"/>
                  <a:t> Standard (</a:t>
                </a:r>
                <a:r>
                  <a:rPr lang="en-US" baseline="0">
                    <a:latin typeface="Calibri"/>
                  </a:rPr>
                  <a:t>µl)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667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77EC6-28F4-4F0B-AF87-2243BB15764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4C592-FDF5-4F64-8170-11D6F863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I enzymes catalyze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hydroxylations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epoxidations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oxidations,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deaminations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N-, O-, S-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dealkylations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dehalogenations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various organic contaminants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Phase II detoxification, enzymes such as glutathione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(GST) continue to alter the pollutants until the contaminants become polar and water-soluble metabolites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Hotard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2007). These metabolites are then secreted from the body.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on the good correlation between concentration and absorbance.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asterick</a:t>
            </a:r>
            <a:r>
              <a:rPr lang="en-US" baseline="0" dirty="0" smtClean="0"/>
              <a:t> to show the significance.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want to add pictures about oiled beaches, marshes, etc. Mention crustaceans inhabit </a:t>
            </a:r>
            <a:r>
              <a:rPr lang="en-US" baseline="0" smtClean="0"/>
              <a:t>these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questions that my research aimed to answer. </a:t>
            </a:r>
          </a:p>
          <a:p>
            <a:r>
              <a:rPr lang="en-US" dirty="0" smtClean="0"/>
              <a:t>The first concerns</a:t>
            </a:r>
            <a:r>
              <a:rPr lang="en-US" baseline="0" dirty="0" smtClean="0"/>
              <a:t> crustacean physiology. 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makes much of crustacean physiology cyclical.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second question I wanted to answer is whether crustacean toxicology plays a role in EROD activity.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logic for the first objective is that if EROD activity is impacted by molting physiology then should be affected by </a:t>
            </a:r>
            <a:r>
              <a:rPr lang="en-US" baseline="0" dirty="0" err="1" smtClean="0"/>
              <a:t>ecdysteroid</a:t>
            </a:r>
            <a:r>
              <a:rPr lang="en-US" baseline="0" dirty="0" smtClean="0"/>
              <a:t>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want to add a photo about</a:t>
            </a:r>
            <a:r>
              <a:rPr lang="en-US" baseline="0" dirty="0" smtClean="0"/>
              <a:t> </a:t>
            </a:r>
            <a:r>
              <a:rPr lang="en-US" dirty="0" smtClean="0"/>
              <a:t>how you inject.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hormone treatment groups were injected with 20E at a dose of 1 µg/g and 25 µg/g live mass through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arthrodial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membrane at the base of one walking leg.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may explain how the injection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volume was determined.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-weighed crab (g) X dose amount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/g)= m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 m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/ (m(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)/v(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not appropriate to call the supernatant mitochondrial fraction. Need</a:t>
            </a:r>
            <a:r>
              <a:rPr lang="en-US" baseline="0" dirty="0" smtClean="0"/>
              <a:t> to explain that enzymatic activity in the supernatant is due to mitochondrial EROD activity.</a:t>
            </a:r>
          </a:p>
          <a:p>
            <a:r>
              <a:rPr lang="en-US" baseline="0" dirty="0" smtClean="0"/>
              <a:t>Supernatant’s EROD activity is attributed to mitochondrial EROD activity. </a:t>
            </a:r>
          </a:p>
          <a:p>
            <a:r>
              <a:rPr lang="en-US" baseline="0" dirty="0" smtClean="0"/>
              <a:t>Pellet’s EROD activity attributed to </a:t>
            </a:r>
            <a:r>
              <a:rPr lang="en-US" baseline="0" dirty="0" err="1" smtClean="0"/>
              <a:t>microsomal</a:t>
            </a:r>
            <a:r>
              <a:rPr lang="en-US" baseline="0" dirty="0" smtClean="0"/>
              <a:t> EROD activity.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You may want to show the chemical reaction used</a:t>
            </a:r>
            <a:r>
              <a:rPr lang="en-US" baseline="0" dirty="0" smtClean="0"/>
              <a:t> for this assay.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EROD instead of CYP1A.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want to show your protein assay standard curve and how enzymatic</a:t>
            </a:r>
            <a:r>
              <a:rPr lang="en-US" baseline="0" dirty="0" smtClean="0"/>
              <a:t> activity was determined.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90E7-5ECF-4A38-AFC5-EF3CBD092C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ACBEA-FCAE-4D96-AAEC-C2E64AD3305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14AB7-BDB9-402A-9A44-A18A45356ED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44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Is EROD activity affected by the molting cycle in the fiddler crab, </a:t>
            </a:r>
            <a:r>
              <a:rPr lang="en-US" sz="3600" i="1" dirty="0" err="1" smtClean="0">
                <a:solidFill>
                  <a:schemeClr val="tx1"/>
                </a:solidFill>
              </a:rPr>
              <a:t>Uca</a:t>
            </a:r>
            <a:r>
              <a:rPr lang="en-US" sz="3600" i="1" dirty="0" smtClean="0">
                <a:solidFill>
                  <a:schemeClr val="tx1"/>
                </a:solidFill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</a:rPr>
              <a:t>pugilator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7854696" cy="17807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Kate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Hotard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Nicholls State University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Biological Sciences </a:t>
            </a:r>
          </a:p>
          <a:p>
            <a:endParaRPr lang="en-US" dirty="0"/>
          </a:p>
        </p:txBody>
      </p:sp>
      <p:pic>
        <p:nvPicPr>
          <p:cNvPr id="2050" name="Picture 2" descr="C:\Users\Kate Hotard\Pictures\New Folder\IMG_2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19600"/>
            <a:ext cx="3581400" cy="22098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096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EROD assay: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mL</a:t>
            </a:r>
            <a:r>
              <a:rPr lang="en-US" dirty="0" smtClean="0"/>
              <a:t> pH 7.4 phosphate buffer saline, 20 µL of 1mM  </a:t>
            </a:r>
            <a:r>
              <a:rPr lang="en-US" dirty="0" err="1" smtClean="0"/>
              <a:t>ethoxyresorufin</a:t>
            </a:r>
            <a:r>
              <a:rPr lang="en-US" dirty="0" smtClean="0"/>
              <a:t>, 5 µl of protein sample and 50 µl of NADPH (4 mg/</a:t>
            </a:r>
            <a:r>
              <a:rPr lang="en-US" dirty="0" err="1" smtClean="0"/>
              <a:t>mL</a:t>
            </a:r>
            <a:r>
              <a:rPr lang="en-US" dirty="0" smtClean="0"/>
              <a:t>) solution </a:t>
            </a:r>
          </a:p>
          <a:p>
            <a:pPr lvl="1"/>
            <a:r>
              <a:rPr lang="en-US" dirty="0" smtClean="0"/>
              <a:t>Samples were incubated for 1 hour at 30°C.</a:t>
            </a:r>
          </a:p>
          <a:p>
            <a:pPr lvl="1"/>
            <a:r>
              <a:rPr lang="en-US" dirty="0" smtClean="0"/>
              <a:t>100 µl of 0.1 </a:t>
            </a:r>
            <a:r>
              <a:rPr lang="en-US" dirty="0" err="1" smtClean="0"/>
              <a:t>mM</a:t>
            </a:r>
            <a:r>
              <a:rPr lang="en-US" dirty="0" smtClean="0"/>
              <a:t> of </a:t>
            </a:r>
            <a:r>
              <a:rPr lang="en-US" dirty="0" err="1" smtClean="0"/>
              <a:t>NaOH</a:t>
            </a:r>
            <a:r>
              <a:rPr lang="en-US" dirty="0" smtClean="0"/>
              <a:t> stopped reaction.</a:t>
            </a:r>
          </a:p>
          <a:p>
            <a:pPr lvl="1"/>
            <a:r>
              <a:rPr lang="en-US" dirty="0" smtClean="0"/>
              <a:t>The reaction produced </a:t>
            </a:r>
            <a:r>
              <a:rPr lang="en-US" dirty="0" err="1" smtClean="0"/>
              <a:t>resorufin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amount of </a:t>
            </a:r>
            <a:r>
              <a:rPr lang="en-US" dirty="0" err="1" smtClean="0"/>
              <a:t>resorufin</a:t>
            </a:r>
            <a:r>
              <a:rPr lang="en-US" dirty="0" smtClean="0"/>
              <a:t> was measured at 583 nm (emission wavelength) on a </a:t>
            </a:r>
            <a:r>
              <a:rPr lang="en-US" dirty="0" err="1" smtClean="0"/>
              <a:t>spectroflurometer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864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Ethoxyresorufin</a:t>
            </a:r>
            <a:r>
              <a:rPr lang="en-US" sz="2000" dirty="0" smtClean="0"/>
              <a:t>	</a:t>
            </a:r>
            <a:r>
              <a:rPr lang="en-US" dirty="0" smtClean="0"/>
              <a:t>		</a:t>
            </a:r>
            <a:r>
              <a:rPr lang="en-US" sz="2200" dirty="0" err="1" smtClean="0"/>
              <a:t>Resorufin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7" name="Right Arrow 6"/>
          <p:cNvSpPr/>
          <p:nvPr/>
        </p:nvSpPr>
        <p:spPr>
          <a:xfrm>
            <a:off x="3505200" y="5715000"/>
            <a:ext cx="17526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NADPH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EROD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096000"/>
            <a:ext cx="1409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0"/>
            <a:ext cx="1409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219200" y="64008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219200" y="64008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66800" y="64008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G:\DCIM\100CANON\IMG_2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913" y="2438400"/>
            <a:ext cx="29606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Assay:</a:t>
            </a:r>
          </a:p>
          <a:p>
            <a:pPr lvl="1"/>
            <a:r>
              <a:rPr lang="en-US" dirty="0" smtClean="0"/>
              <a:t>5 µl protein samples</a:t>
            </a:r>
          </a:p>
          <a:p>
            <a:pPr lvl="1"/>
            <a:r>
              <a:rPr lang="en-US" dirty="0" smtClean="0"/>
              <a:t>800ml Bradford reagent</a:t>
            </a:r>
          </a:p>
          <a:p>
            <a:pPr lvl="1"/>
            <a:r>
              <a:rPr lang="en-US" dirty="0" smtClean="0"/>
              <a:t>Absorbance was measured on a spectrophotometer.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Kate Hotard\Pictures\New Folder\IMG_2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2590800" cy="242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4572000"/>
            <a:ext cx="8305800" cy="1752600"/>
          </a:xfrm>
        </p:spPr>
        <p:txBody>
          <a:bodyPr/>
          <a:lstStyle/>
          <a:p>
            <a:r>
              <a:rPr lang="en-US" dirty="0" smtClean="0"/>
              <a:t>Determine the value of y (amount of protein or </a:t>
            </a:r>
            <a:r>
              <a:rPr lang="en-US" dirty="0" err="1" smtClean="0"/>
              <a:t>resorufin</a:t>
            </a:r>
            <a:r>
              <a:rPr lang="en-US" dirty="0" smtClean="0"/>
              <a:t> for each sample) using the linear equation.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7526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495800" y="1752600"/>
          <a:ext cx="4191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enzymatic activity was calculated by determining:</a:t>
            </a:r>
          </a:p>
          <a:p>
            <a:pPr lvl="1"/>
            <a:r>
              <a:rPr lang="en-US" dirty="0" err="1" smtClean="0"/>
              <a:t>pmol</a:t>
            </a:r>
            <a:r>
              <a:rPr lang="en-US" dirty="0" smtClean="0"/>
              <a:t> </a:t>
            </a:r>
            <a:r>
              <a:rPr lang="en-US" dirty="0" err="1" smtClean="0"/>
              <a:t>resorufin</a:t>
            </a:r>
            <a:r>
              <a:rPr lang="en-US" dirty="0" smtClean="0"/>
              <a:t>/ µg protein/ minutes of reaction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One-way analysis of variance (ANOVA) and </a:t>
            </a:r>
            <a:r>
              <a:rPr lang="en-US" dirty="0" err="1" smtClean="0"/>
              <a:t>Tukey’s</a:t>
            </a:r>
            <a:r>
              <a:rPr lang="en-US" dirty="0" smtClean="0"/>
              <a:t> test </a:t>
            </a:r>
          </a:p>
          <a:p>
            <a:pPr lvl="1"/>
            <a:r>
              <a:rPr lang="en-US" dirty="0" smtClean="0"/>
              <a:t>The significance level was set at a P value less than 0.05.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4348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mitochondrial EROD activities were greater than the </a:t>
            </a:r>
            <a:r>
              <a:rPr lang="en-US" sz="2400" dirty="0" err="1" smtClean="0"/>
              <a:t>microsomal</a:t>
            </a:r>
            <a:r>
              <a:rPr lang="en-US" sz="2400" dirty="0" smtClean="0"/>
              <a:t> activities.</a:t>
            </a:r>
          </a:p>
          <a:p>
            <a:r>
              <a:rPr lang="en-US" sz="2400" dirty="0" smtClean="0"/>
              <a:t>Mitochondrial EROD activity:</a:t>
            </a:r>
          </a:p>
          <a:p>
            <a:pPr lvl="1"/>
            <a:r>
              <a:rPr lang="en-US" dirty="0" smtClean="0"/>
              <a:t>Significant difference between the control group and the 25µg/g group</a:t>
            </a:r>
          </a:p>
          <a:p>
            <a:r>
              <a:rPr lang="en-US" sz="2400" dirty="0" smtClean="0"/>
              <a:t>Microsomal EROD activity: </a:t>
            </a:r>
          </a:p>
          <a:p>
            <a:pPr lvl="1"/>
            <a:r>
              <a:rPr lang="en-US" dirty="0" smtClean="0"/>
              <a:t>No significance between the injection groups 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5867400"/>
            <a:ext cx="4038600" cy="76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200" dirty="0" smtClean="0"/>
              <a:t>Figure 1-1. Mitochondrial and </a:t>
            </a:r>
            <a:r>
              <a:rPr lang="en-US" sz="1200" dirty="0" err="1" smtClean="0"/>
              <a:t>microsomal</a:t>
            </a:r>
            <a:r>
              <a:rPr lang="en-US" sz="1200" dirty="0" smtClean="0"/>
              <a:t> EROD activity for exogenous molting hormone injection. Error bars show standard deviation. Asterisks (*) represents significant difference from control sample. </a:t>
            </a:r>
          </a:p>
          <a:p>
            <a:endParaRPr lang="en-US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486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Mitochondrial EROD activity is induced by molting hormone. </a:t>
            </a:r>
          </a:p>
          <a:p>
            <a:pPr lvl="1"/>
            <a:r>
              <a:rPr lang="en-US" dirty="0" smtClean="0"/>
              <a:t>Suggests that mitochondrial EROD activity is influenced of the molting physiology. </a:t>
            </a:r>
          </a:p>
          <a:p>
            <a:pPr lvl="1"/>
            <a:r>
              <a:rPr lang="en-US" dirty="0" smtClean="0"/>
              <a:t>Expected result since mitochondrial EROD activity controls steroid metabolism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Microsomal EROD activity does not change as exogenous molting hormone is administered. </a:t>
            </a:r>
          </a:p>
          <a:p>
            <a:pPr lvl="1"/>
            <a:r>
              <a:rPr lang="en-US" dirty="0" smtClean="0"/>
              <a:t> Suggests </a:t>
            </a:r>
            <a:r>
              <a:rPr lang="en-US" dirty="0" err="1" smtClean="0"/>
              <a:t>microsomal</a:t>
            </a:r>
            <a:r>
              <a:rPr lang="en-US" dirty="0" smtClean="0"/>
              <a:t> EROD is not under influence of molting physiology.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Mitochondrial EROD activity is affected by molting physiology. </a:t>
            </a:r>
          </a:p>
          <a:p>
            <a:endParaRPr lang="en-US" dirty="0" smtClean="0"/>
          </a:p>
          <a:p>
            <a:r>
              <a:rPr lang="en-US" dirty="0" smtClean="0"/>
              <a:t>Mitochondrial cell fraction must be separated from the </a:t>
            </a:r>
            <a:r>
              <a:rPr lang="en-US" dirty="0" err="1" smtClean="0"/>
              <a:t>microsomal</a:t>
            </a:r>
            <a:r>
              <a:rPr lang="en-US" dirty="0" smtClean="0"/>
              <a:t> cell fraction when performing EROD assays.</a:t>
            </a:r>
          </a:p>
          <a:p>
            <a:endParaRPr lang="en-US" dirty="0" smtClean="0"/>
          </a:p>
          <a:p>
            <a:r>
              <a:rPr lang="en-US" dirty="0" smtClean="0"/>
              <a:t>Only the </a:t>
            </a:r>
            <a:r>
              <a:rPr lang="en-US" dirty="0" err="1" smtClean="0"/>
              <a:t>microsomal</a:t>
            </a:r>
            <a:r>
              <a:rPr lang="en-US" dirty="0" smtClean="0"/>
              <a:t> cell fraction should be used when conducting EROD assay</a:t>
            </a:r>
          </a:p>
          <a:p>
            <a:pPr lvl="1"/>
            <a:r>
              <a:rPr lang="en-US" dirty="0" smtClean="0"/>
              <a:t>Microsomal EROD activity is independent of molting physiology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Crustaceans can now be used as a definitive biomarker for environmental pollution.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Important to local area</a:t>
            </a:r>
          </a:p>
          <a:p>
            <a:pPr lvl="1"/>
            <a:r>
              <a:rPr lang="en-US" dirty="0" smtClean="0"/>
              <a:t>Determine the effects of the BP oil spill on the environment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6482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648200"/>
            <a:ext cx="285292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EROD activities of fiddler crabs of different molt stages (C, D0, D1, D3-4, A-B) </a:t>
            </a:r>
          </a:p>
          <a:p>
            <a:pPr lvl="1"/>
            <a:r>
              <a:rPr lang="en-US" dirty="0" smtClean="0"/>
              <a:t>Determine if mitochondrial and/or </a:t>
            </a:r>
            <a:r>
              <a:rPr lang="en-US" dirty="0" err="1" smtClean="0"/>
              <a:t>microsomal</a:t>
            </a:r>
            <a:r>
              <a:rPr lang="en-US" dirty="0" smtClean="0"/>
              <a:t> EROD activities fluctuate</a:t>
            </a:r>
          </a:p>
          <a:p>
            <a:pPr lvl="1"/>
            <a:r>
              <a:rPr lang="en-US" dirty="0" smtClean="0"/>
              <a:t>Compare results obtained from this study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also like to thank Dr. </a:t>
            </a:r>
            <a:r>
              <a:rPr lang="en-US" dirty="0" err="1" smtClean="0"/>
              <a:t>Enmin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for giving me the opportunity to conduct research under his guidance.</a:t>
            </a:r>
          </a:p>
          <a:p>
            <a:endParaRPr lang="en-US" dirty="0" smtClean="0"/>
          </a:p>
          <a:p>
            <a:r>
              <a:rPr lang="en-US" dirty="0" smtClean="0"/>
              <a:t>I would like to thank the Undergraduate Research Opportunity Program for choosing me as a recipient of the Louisiana Sea Grant.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257800"/>
            <a:ext cx="145520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05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EROD activity?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Ethoxyresorufin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-</a:t>
            </a:r>
            <a:r>
              <a:rPr lang="en-US" dirty="0" err="1" smtClean="0"/>
              <a:t>deethylase</a:t>
            </a:r>
            <a:r>
              <a:rPr lang="en-US" dirty="0" smtClean="0"/>
              <a:t> (EROD) activity:</a:t>
            </a:r>
          </a:p>
          <a:p>
            <a:pPr lvl="1"/>
            <a:r>
              <a:rPr lang="en-US" dirty="0" smtClean="0"/>
              <a:t>Measures activity of </a:t>
            </a:r>
            <a:r>
              <a:rPr lang="en-US" dirty="0" err="1" smtClean="0"/>
              <a:t>cytochrome</a:t>
            </a:r>
            <a:r>
              <a:rPr lang="en-US" dirty="0" smtClean="0"/>
              <a:t> P450 1A (CYP 1A) enzymes in vertebrates</a:t>
            </a:r>
          </a:p>
          <a:p>
            <a:r>
              <a:rPr lang="en-US" dirty="0" smtClean="0"/>
              <a:t>CYP 1A enzymes are Phase I metabolic enzymes. </a:t>
            </a:r>
          </a:p>
          <a:p>
            <a:pPr lvl="1"/>
            <a:r>
              <a:rPr lang="en-US" dirty="0" smtClean="0"/>
              <a:t>Important for detoxification of organic pollutants </a:t>
            </a:r>
          </a:p>
          <a:p>
            <a:r>
              <a:rPr lang="en-US" dirty="0" smtClean="0"/>
              <a:t>EROD activity can measure detoxification efforts in organisms making it a good biomarker for aquatic pollution.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Picture 2" descr="C:\Users\Kate Hotard\Pictures\New Folder\IMG_2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607" y="3024289"/>
            <a:ext cx="3582785" cy="221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Crustacean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Crustaceans undergo periodic shedding of their exoskeleton known as molting.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If EROD </a:t>
            </a:r>
            <a:r>
              <a:rPr lang="en-US" smtClean="0"/>
              <a:t>activity were found </a:t>
            </a:r>
            <a:r>
              <a:rPr lang="en-US" dirty="0" smtClean="0"/>
              <a:t>to fluctuate with the molting cycle, then the indiscriminate use of fiddler crabs as a biomarker is questionable.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3200400"/>
            <a:ext cx="1219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D34 Stage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343400"/>
            <a:ext cx="10668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D1 Stage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1143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Stage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343400"/>
            <a:ext cx="10668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D0 Stage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14600"/>
            <a:ext cx="12192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A-B stage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ircular Arrow 11"/>
          <p:cNvSpPr/>
          <p:nvPr/>
        </p:nvSpPr>
        <p:spPr>
          <a:xfrm>
            <a:off x="5638800" y="2743200"/>
            <a:ext cx="685800" cy="76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51107"/>
              <a:gd name="adj5" fmla="val 125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>
            <a:off x="5791200" y="4038600"/>
            <a:ext cx="685800" cy="76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51107"/>
              <a:gd name="adj5" fmla="val 12500"/>
            </a:avLst>
          </a:prstGeom>
          <a:scene3d>
            <a:camera prst="orthographicFront">
              <a:rot lat="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>
            <a:off x="2362200" y="2743200"/>
            <a:ext cx="685800" cy="76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51107"/>
              <a:gd name="adj5" fmla="val 12500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>
            <a:off x="2286000" y="4038600"/>
            <a:ext cx="685800" cy="76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51107"/>
              <a:gd name="adj5" fmla="val 12500"/>
            </a:avLst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267200" y="45720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86200" y="2895600"/>
            <a:ext cx="12192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Postmolt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3581400"/>
            <a:ext cx="1143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Intermolt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3581400"/>
            <a:ext cx="1219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Premolt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4724400"/>
            <a:ext cx="10668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Premolt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4724400"/>
            <a:ext cx="10668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Premolt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Crustacean Toxicology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marL="274320" lvl="1" indent="-274320" algn="ctr">
              <a:buClr>
                <a:schemeClr val="accent3"/>
              </a:buClr>
              <a:buSzPct val="95000"/>
              <a:buNone/>
            </a:pPr>
            <a:r>
              <a:rPr lang="en-US" dirty="0" smtClean="0"/>
              <a:t>EROD activity </a:t>
            </a:r>
          </a:p>
          <a:p>
            <a:pPr marL="274320" lvl="1" indent="-274320" algn="ctr">
              <a:buClr>
                <a:schemeClr val="accent3"/>
              </a:buClr>
              <a:buSzPct val="95000"/>
              <a:buNone/>
            </a:pPr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	     Mitochondria 			Endoplasmic reticulum 					(</a:t>
            </a:r>
            <a:r>
              <a:rPr lang="en-US" dirty="0" err="1" smtClean="0"/>
              <a:t>Microsomal</a:t>
            </a:r>
            <a:r>
              <a:rPr lang="en-US" dirty="0" smtClean="0"/>
              <a:t> cell fraction)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 </a:t>
            </a:r>
          </a:p>
          <a:p>
            <a:pPr marL="548640" lvl="2" indent="-274320">
              <a:buClr>
                <a:schemeClr val="accent1">
                  <a:lumMod val="75000"/>
                </a:schemeClr>
              </a:buClr>
              <a:buSzPct val="95000"/>
              <a:buNone/>
            </a:pPr>
            <a:r>
              <a:rPr lang="en-US" sz="2400" dirty="0" smtClean="0"/>
              <a:t>   Steroid metabolism		   </a:t>
            </a:r>
            <a:r>
              <a:rPr lang="en-US" sz="2400" dirty="0" err="1" smtClean="0"/>
              <a:t>Xenobiotic</a:t>
            </a:r>
            <a:r>
              <a:rPr lang="en-US" sz="2400" dirty="0" smtClean="0"/>
              <a:t> metabolism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endParaRPr lang="en-US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endParaRPr lang="en-US" dirty="0" smtClean="0"/>
          </a:p>
          <a:p>
            <a:r>
              <a:rPr lang="en-US" dirty="0" smtClean="0"/>
              <a:t>If mitochondrial and/or </a:t>
            </a:r>
            <a:r>
              <a:rPr lang="en-US" dirty="0" err="1" smtClean="0"/>
              <a:t>microsomal</a:t>
            </a:r>
            <a:r>
              <a:rPr lang="en-US" dirty="0" smtClean="0"/>
              <a:t> EROD activity fluctuates, then whole tissue homogenate cannot be used for EROD assays.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43200" y="1905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1600" y="1905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2895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800" y="3200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if mitochondrial and/or </a:t>
            </a:r>
            <a:r>
              <a:rPr lang="en-US" dirty="0" err="1" smtClean="0"/>
              <a:t>microsomal</a:t>
            </a:r>
            <a:r>
              <a:rPr lang="en-US" dirty="0" smtClean="0"/>
              <a:t> EROD activity is affected by exogenous molting hormone. </a:t>
            </a:r>
          </a:p>
          <a:p>
            <a:endParaRPr lang="en-US" dirty="0" smtClean="0"/>
          </a:p>
          <a:p>
            <a:r>
              <a:rPr lang="en-US" dirty="0" smtClean="0"/>
              <a:t>The results of this study will determine if mitochondrial or </a:t>
            </a:r>
            <a:r>
              <a:rPr lang="en-US" dirty="0" err="1" smtClean="0"/>
              <a:t>microsomal</a:t>
            </a:r>
            <a:r>
              <a:rPr lang="en-US" dirty="0" smtClean="0"/>
              <a:t> EROD activity fluctuates during of the molting cycle. </a:t>
            </a:r>
          </a:p>
          <a:p>
            <a:endParaRPr lang="en-US" dirty="0" smtClean="0"/>
          </a:p>
          <a:p>
            <a:r>
              <a:rPr lang="en-US" dirty="0" smtClean="0"/>
              <a:t>Propose guidelines as to how accurately conduct crustacean EROD assays when determining levels of environmental pollution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75  </a:t>
            </a:r>
            <a:r>
              <a:rPr lang="en-US" smtClean="0"/>
              <a:t>intermolt</a:t>
            </a:r>
            <a:r>
              <a:rPr lang="en-US" dirty="0" smtClean="0"/>
              <a:t> </a:t>
            </a:r>
            <a:r>
              <a:rPr lang="en-US" dirty="0" smtClean="0"/>
              <a:t>(C stage) fiddler crabs </a:t>
            </a:r>
          </a:p>
          <a:p>
            <a:pPr lvl="1"/>
            <a:r>
              <a:rPr lang="en-US" dirty="0" smtClean="0"/>
              <a:t>Control  </a:t>
            </a:r>
          </a:p>
          <a:p>
            <a:pPr lvl="1"/>
            <a:r>
              <a:rPr lang="en-US" dirty="0" smtClean="0"/>
              <a:t>2 hormone treated groups</a:t>
            </a:r>
          </a:p>
          <a:p>
            <a:r>
              <a:rPr lang="en-US" dirty="0" smtClean="0"/>
              <a:t>20-hydroxyecdsyone (20E) hormone stock solutions:</a:t>
            </a:r>
          </a:p>
          <a:p>
            <a:pPr lvl="1"/>
            <a:r>
              <a:rPr lang="en-US" dirty="0" smtClean="0"/>
              <a:t>0.5 µg/µl </a:t>
            </a:r>
          </a:p>
          <a:p>
            <a:pPr lvl="1"/>
            <a:r>
              <a:rPr lang="en-US" dirty="0" smtClean="0"/>
              <a:t>12.5 µg/µl </a:t>
            </a:r>
          </a:p>
          <a:p>
            <a:r>
              <a:rPr lang="en-US" dirty="0" smtClean="0"/>
              <a:t>Hormone injection solutions were made with 1 part hormone stock solution to 9 parts </a:t>
            </a:r>
            <a:r>
              <a:rPr lang="en-US" dirty="0" err="1" smtClean="0"/>
              <a:t>Pantin’s</a:t>
            </a:r>
            <a:r>
              <a:rPr lang="en-US" dirty="0" smtClean="0"/>
              <a:t> crustacean solution.</a:t>
            </a:r>
          </a:p>
          <a:p>
            <a:pPr marL="548640" lvl="2" indent="-27432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200" dirty="0" smtClean="0"/>
              <a:t>0.05 µg/µl </a:t>
            </a:r>
          </a:p>
          <a:p>
            <a:pPr marL="548640" lvl="2" indent="-274320">
              <a:buClr>
                <a:schemeClr val="accent1">
                  <a:lumMod val="75000"/>
                </a:schemeClr>
              </a:buClr>
              <a:buSzPct val="95000"/>
            </a:pPr>
            <a:r>
              <a:rPr lang="en-US" sz="2200" dirty="0" smtClean="0"/>
              <a:t>1.25 µg/µl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19600" cy="4983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hormone treatment groups injected:</a:t>
            </a:r>
          </a:p>
          <a:p>
            <a:pPr lvl="1"/>
            <a:r>
              <a:rPr lang="en-US" dirty="0" smtClean="0"/>
              <a:t> Dose of 1 µg/g and 25 µg/g live mass </a:t>
            </a:r>
          </a:p>
          <a:p>
            <a:r>
              <a:rPr lang="en-US" dirty="0" smtClean="0"/>
              <a:t>The control group injected: </a:t>
            </a:r>
          </a:p>
          <a:p>
            <a:pPr lvl="1"/>
            <a:r>
              <a:rPr lang="en-US" dirty="0" err="1" smtClean="0"/>
              <a:t>Pantin’s</a:t>
            </a:r>
            <a:r>
              <a:rPr lang="en-US" dirty="0" smtClean="0"/>
              <a:t> crustacean saline containing 10% v/v ethanol</a:t>
            </a:r>
          </a:p>
          <a:p>
            <a:r>
              <a:rPr lang="en-US" dirty="0" smtClean="0"/>
              <a:t>Amount to be inserted:</a:t>
            </a:r>
          </a:p>
          <a:p>
            <a:pPr lvl="1"/>
            <a:r>
              <a:rPr lang="en-US" dirty="0" smtClean="0"/>
              <a:t>Weight of crab (g) x Dose (µg/g) = Amount of 20E(µg)</a:t>
            </a:r>
          </a:p>
          <a:p>
            <a:pPr lvl="1"/>
            <a:r>
              <a:rPr lang="en-US" dirty="0" smtClean="0"/>
              <a:t>Amount of 20E(µg)/ Concentration of injection solution ((µg)/(µl)) = V (µl) </a:t>
            </a:r>
          </a:p>
        </p:txBody>
      </p:sp>
      <p:pic>
        <p:nvPicPr>
          <p:cNvPr id="3075" name="Picture 3" descr="C:\Users\Kate Hotard\Pictures\New Folder\IMG_2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38200"/>
            <a:ext cx="1029697" cy="3505200"/>
          </a:xfrm>
          <a:prstGeom prst="rect">
            <a:avLst/>
          </a:prstGeom>
          <a:noFill/>
        </p:spPr>
      </p:pic>
      <p:pic>
        <p:nvPicPr>
          <p:cNvPr id="3076" name="Picture 4" descr="C:\Users\Kate Hotard\Pictures\New Folder\IMG_2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14400"/>
            <a:ext cx="2647950" cy="3454400"/>
          </a:xfrm>
          <a:prstGeom prst="rect">
            <a:avLst/>
          </a:prstGeom>
          <a:noFill/>
        </p:spPr>
      </p:pic>
      <p:pic>
        <p:nvPicPr>
          <p:cNvPr id="6" name="Picture 2" descr="G:\DCIM\100CANON\IMG_2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648200"/>
            <a:ext cx="30686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day 2, all surviving fiddler crabs were sacrificed.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hepatopancreatic</a:t>
            </a:r>
            <a:r>
              <a:rPr lang="en-US" dirty="0" smtClean="0"/>
              <a:t> tissues were collected and snap-frozen with liquid nitrogen, and stored at -80°C.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295400"/>
            <a:ext cx="4343400" cy="504444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Tissues were homogenized. </a:t>
            </a:r>
          </a:p>
          <a:p>
            <a:pPr lvl="1"/>
            <a:r>
              <a:rPr lang="en-US" sz="2600" dirty="0" smtClean="0"/>
              <a:t>Phosphate buffer saline</a:t>
            </a:r>
          </a:p>
          <a:p>
            <a:pPr lvl="1"/>
            <a:r>
              <a:rPr lang="en-US" sz="2600" dirty="0" err="1" smtClean="0"/>
              <a:t>Proteinase</a:t>
            </a:r>
            <a:r>
              <a:rPr lang="en-US" sz="2600" dirty="0" smtClean="0"/>
              <a:t> inhibitor cocktail. </a:t>
            </a:r>
          </a:p>
          <a:p>
            <a:r>
              <a:rPr lang="en-US" sz="2800" dirty="0" smtClean="0"/>
              <a:t>Samples were centrifuged at 9,000g for 10 min. at 4ºC.</a:t>
            </a:r>
          </a:p>
          <a:p>
            <a:r>
              <a:rPr lang="en-US" sz="2800" dirty="0" smtClean="0"/>
              <a:t>Samples were then placed in an ultracentrifuge at 100,000g for 45 min. at 4ºC.</a:t>
            </a:r>
          </a:p>
          <a:p>
            <a:pPr lvl="1"/>
            <a:r>
              <a:rPr lang="en-US" sz="2600" dirty="0" smtClean="0"/>
              <a:t>Supernatant contained non-</a:t>
            </a:r>
            <a:r>
              <a:rPr lang="en-US" sz="2600" dirty="0" err="1" smtClean="0"/>
              <a:t>microsomal</a:t>
            </a:r>
            <a:r>
              <a:rPr lang="en-US" sz="2600" dirty="0" smtClean="0"/>
              <a:t> cell fractions. </a:t>
            </a:r>
          </a:p>
          <a:p>
            <a:pPr lvl="1"/>
            <a:r>
              <a:rPr lang="en-US" sz="2600" dirty="0" smtClean="0"/>
              <a:t>Pellet contained </a:t>
            </a:r>
            <a:r>
              <a:rPr lang="en-US" sz="2600" dirty="0" err="1" smtClean="0"/>
              <a:t>microsomal</a:t>
            </a:r>
            <a:r>
              <a:rPr lang="en-US" sz="2600" dirty="0" smtClean="0"/>
              <a:t> cell fraction (</a:t>
            </a:r>
            <a:r>
              <a:rPr lang="en-US" sz="2600" dirty="0" err="1" smtClean="0"/>
              <a:t>resuspended</a:t>
            </a:r>
            <a:r>
              <a:rPr lang="en-US" sz="2600" dirty="0" smtClean="0"/>
              <a:t> using 40µl PBS). 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4098" name="Picture 2" descr="C:\Users\Kate Hotard\Pictures\New Folder\IMG_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1556225" cy="4343400"/>
          </a:xfrm>
          <a:prstGeom prst="rect">
            <a:avLst/>
          </a:prstGeom>
          <a:noFill/>
        </p:spPr>
      </p:pic>
      <p:pic>
        <p:nvPicPr>
          <p:cNvPr id="4099" name="Picture 3" descr="C:\Users\Kate Hotard\Pictures\New Folder\IMG_2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1" y="2743201"/>
            <a:ext cx="209815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1198</Words>
  <Application>Microsoft Office PowerPoint</Application>
  <PresentationFormat>On-screen Show (4:3)</PresentationFormat>
  <Paragraphs>181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Is EROD activity affected by the molting cycle in the fiddler crab, Uca pugilator?</vt:lpstr>
      <vt:lpstr>What is EROD activity? </vt:lpstr>
      <vt:lpstr>Crustacean Physiology</vt:lpstr>
      <vt:lpstr>Crustacean Toxicology  </vt:lpstr>
      <vt:lpstr>Objectives  </vt:lpstr>
      <vt:lpstr>Methods</vt:lpstr>
      <vt:lpstr>Methods </vt:lpstr>
      <vt:lpstr>Methods </vt:lpstr>
      <vt:lpstr>Methods</vt:lpstr>
      <vt:lpstr>Methods</vt:lpstr>
      <vt:lpstr>Methods</vt:lpstr>
      <vt:lpstr>Results</vt:lpstr>
      <vt:lpstr>Results </vt:lpstr>
      <vt:lpstr>Results </vt:lpstr>
      <vt:lpstr>Discussion </vt:lpstr>
      <vt:lpstr>Conclusion </vt:lpstr>
      <vt:lpstr>Applications  </vt:lpstr>
      <vt:lpstr>Future Study</vt:lpstr>
      <vt:lpstr>Acknowledgements </vt:lpstr>
      <vt:lpstr>Questions?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ethoxyresorufin O-deethylase activity in the hepatopancreas of the fiddler crab, Uca pugilator, influenced by the molting physiology?</dc:title>
  <dc:creator>Kate Hotard</dc:creator>
  <cp:lastModifiedBy>MSU</cp:lastModifiedBy>
  <cp:revision>18</cp:revision>
  <dcterms:created xsi:type="dcterms:W3CDTF">2012-04-11T18:48:57Z</dcterms:created>
  <dcterms:modified xsi:type="dcterms:W3CDTF">2012-04-20T14:26:57Z</dcterms:modified>
</cp:coreProperties>
</file>