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6"/>
  </p:notesMasterIdLst>
  <p:handoutMasterIdLst>
    <p:handoutMasterId r:id="rId27"/>
  </p:handoutMasterIdLst>
  <p:sldIdLst>
    <p:sldId id="257" r:id="rId4"/>
    <p:sldId id="289" r:id="rId5"/>
    <p:sldId id="269" r:id="rId6"/>
    <p:sldId id="270" r:id="rId7"/>
    <p:sldId id="271" r:id="rId8"/>
    <p:sldId id="272" r:id="rId9"/>
    <p:sldId id="273" r:id="rId10"/>
    <p:sldId id="276" r:id="rId11"/>
    <p:sldId id="277" r:id="rId12"/>
    <p:sldId id="274" r:id="rId13"/>
    <p:sldId id="275" r:id="rId14"/>
    <p:sldId id="278" r:id="rId15"/>
    <p:sldId id="279" r:id="rId16"/>
    <p:sldId id="280" r:id="rId17"/>
    <p:sldId id="281" r:id="rId18"/>
    <p:sldId id="282" r:id="rId19"/>
    <p:sldId id="283" r:id="rId20"/>
    <p:sldId id="284" r:id="rId21"/>
    <p:sldId id="285" r:id="rId22"/>
    <p:sldId id="286" r:id="rId23"/>
    <p:sldId id="287" r:id="rId24"/>
    <p:sldId id="288" r:id="rId25"/>
  </p:sldIdLst>
  <p:sldSz cx="9144000" cy="6858000" type="screen4x3"/>
  <p:notesSz cx="7132638" cy="9418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446" autoAdjust="0"/>
  </p:normalViewPr>
  <p:slideViewPr>
    <p:cSldViewPr>
      <p:cViewPr varScale="1">
        <p:scale>
          <a:sx n="66" d="100"/>
          <a:sy n="66" d="100"/>
        </p:scale>
        <p:origin x="-145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C91828-D5AB-484B-93F0-32D7AE5F23D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C9AF04-ABA4-4921-B3A1-5AEABE466F15}">
      <dgm:prSet phldrT="[Text]"/>
      <dgm:spPr/>
      <dgm:t>
        <a:bodyPr/>
        <a:lstStyle/>
        <a:p>
          <a:r>
            <a:rPr lang="en-US" dirty="0" smtClean="0"/>
            <a:t>Command</a:t>
          </a:r>
          <a:endParaRPr lang="en-US" dirty="0"/>
        </a:p>
      </dgm:t>
    </dgm:pt>
    <dgm:pt modelId="{CAC9D67B-0E5B-4151-97F3-13D12E75368D}" type="parTrans" cxnId="{7FDAEB22-CFF7-4F75-BD75-D6FAFA3F24CA}">
      <dgm:prSet/>
      <dgm:spPr/>
      <dgm:t>
        <a:bodyPr/>
        <a:lstStyle/>
        <a:p>
          <a:endParaRPr lang="en-US"/>
        </a:p>
      </dgm:t>
    </dgm:pt>
    <dgm:pt modelId="{CD5A6C96-7AC7-48E9-A6D2-CD1BB8778098}" type="sibTrans" cxnId="{7FDAEB22-CFF7-4F75-BD75-D6FAFA3F24CA}">
      <dgm:prSet/>
      <dgm:spPr/>
      <dgm:t>
        <a:bodyPr/>
        <a:lstStyle/>
        <a:p>
          <a:endParaRPr lang="en-US"/>
        </a:p>
      </dgm:t>
    </dgm:pt>
    <dgm:pt modelId="{D1DF910D-4066-4FE9-BB39-D225D4BB1309}">
      <dgm:prSet phldrT="[Text]"/>
      <dgm:spPr/>
      <dgm:t>
        <a:bodyPr/>
        <a:lstStyle/>
        <a:p>
          <a:r>
            <a:rPr lang="en-US" dirty="0" smtClean="0"/>
            <a:t>Operations</a:t>
          </a:r>
          <a:endParaRPr lang="en-US" dirty="0"/>
        </a:p>
      </dgm:t>
    </dgm:pt>
    <dgm:pt modelId="{2A654A99-EDE2-400B-87A6-B838AEC5D64E}" type="parTrans" cxnId="{19D8D391-0102-40F4-A38F-2F32B44D4876}">
      <dgm:prSet/>
      <dgm:spPr/>
      <dgm:t>
        <a:bodyPr/>
        <a:lstStyle/>
        <a:p>
          <a:endParaRPr lang="en-US"/>
        </a:p>
      </dgm:t>
    </dgm:pt>
    <dgm:pt modelId="{36473EDF-2D78-41E3-8586-3032CED6F280}" type="sibTrans" cxnId="{19D8D391-0102-40F4-A38F-2F32B44D4876}">
      <dgm:prSet/>
      <dgm:spPr/>
      <dgm:t>
        <a:bodyPr/>
        <a:lstStyle/>
        <a:p>
          <a:endParaRPr lang="en-US"/>
        </a:p>
      </dgm:t>
    </dgm:pt>
    <dgm:pt modelId="{2C7CFA88-F91B-42B8-98FD-8ED69CE2760A}">
      <dgm:prSet phldrT="[Text]"/>
      <dgm:spPr/>
      <dgm:t>
        <a:bodyPr/>
        <a:lstStyle/>
        <a:p>
          <a:r>
            <a:rPr lang="en-US" dirty="0" smtClean="0"/>
            <a:t>Finance</a:t>
          </a:r>
          <a:endParaRPr lang="en-US" dirty="0"/>
        </a:p>
      </dgm:t>
    </dgm:pt>
    <dgm:pt modelId="{A0AA0916-BCFF-494D-81B1-D0322B25B8CF}" type="parTrans" cxnId="{EE82AED2-6DB4-4DD2-B22C-BC9CACB37D66}">
      <dgm:prSet/>
      <dgm:spPr/>
      <dgm:t>
        <a:bodyPr/>
        <a:lstStyle/>
        <a:p>
          <a:endParaRPr lang="en-US"/>
        </a:p>
      </dgm:t>
    </dgm:pt>
    <dgm:pt modelId="{5E650368-0192-490D-ADC4-FA4955D7CDC6}" type="sibTrans" cxnId="{EE82AED2-6DB4-4DD2-B22C-BC9CACB37D66}">
      <dgm:prSet/>
      <dgm:spPr/>
      <dgm:t>
        <a:bodyPr/>
        <a:lstStyle/>
        <a:p>
          <a:endParaRPr lang="en-US"/>
        </a:p>
      </dgm:t>
    </dgm:pt>
    <dgm:pt modelId="{506344C5-2C6D-4B09-B0A2-4BBE19472308}">
      <dgm:prSet phldrT="[Text]"/>
      <dgm:spPr/>
      <dgm:t>
        <a:bodyPr/>
        <a:lstStyle/>
        <a:p>
          <a:r>
            <a:rPr lang="en-US" dirty="0" smtClean="0"/>
            <a:t>Planning</a:t>
          </a:r>
          <a:endParaRPr lang="en-US" dirty="0"/>
        </a:p>
      </dgm:t>
    </dgm:pt>
    <dgm:pt modelId="{8E0EE947-AD31-4170-AD99-0D7F9F877828}" type="parTrans" cxnId="{55E1EDC5-239B-4327-996C-D82F2BB60345}">
      <dgm:prSet/>
      <dgm:spPr/>
      <dgm:t>
        <a:bodyPr/>
        <a:lstStyle/>
        <a:p>
          <a:endParaRPr lang="en-US"/>
        </a:p>
      </dgm:t>
    </dgm:pt>
    <dgm:pt modelId="{84C2DAB5-8A93-444A-8136-8E68E78BCD6E}" type="sibTrans" cxnId="{55E1EDC5-239B-4327-996C-D82F2BB60345}">
      <dgm:prSet/>
      <dgm:spPr/>
      <dgm:t>
        <a:bodyPr/>
        <a:lstStyle/>
        <a:p>
          <a:endParaRPr lang="en-US"/>
        </a:p>
      </dgm:t>
    </dgm:pt>
    <dgm:pt modelId="{AC5C5378-7146-4BA1-BF40-D6B30BE77D5D}">
      <dgm:prSet phldrT="[Text]"/>
      <dgm:spPr/>
      <dgm:t>
        <a:bodyPr/>
        <a:lstStyle/>
        <a:p>
          <a:r>
            <a:rPr lang="en-US" dirty="0" smtClean="0"/>
            <a:t>Logistics</a:t>
          </a:r>
          <a:endParaRPr lang="en-US" dirty="0"/>
        </a:p>
      </dgm:t>
    </dgm:pt>
    <dgm:pt modelId="{31C13D2A-1587-4272-B15D-768065768331}" type="parTrans" cxnId="{F5774AD0-FB3E-4448-8A31-83553F058901}">
      <dgm:prSet/>
      <dgm:spPr/>
      <dgm:t>
        <a:bodyPr/>
        <a:lstStyle/>
        <a:p>
          <a:endParaRPr lang="en-US"/>
        </a:p>
      </dgm:t>
    </dgm:pt>
    <dgm:pt modelId="{2807C543-5091-466C-BD2E-7E4B8ED027D0}" type="sibTrans" cxnId="{F5774AD0-FB3E-4448-8A31-83553F058901}">
      <dgm:prSet/>
      <dgm:spPr/>
      <dgm:t>
        <a:bodyPr/>
        <a:lstStyle/>
        <a:p>
          <a:endParaRPr lang="en-US"/>
        </a:p>
      </dgm:t>
    </dgm:pt>
    <dgm:pt modelId="{E4684A14-D08B-43F5-AB0D-4ECA54495298}" type="pres">
      <dgm:prSet presAssocID="{2CC91828-D5AB-484B-93F0-32D7AE5F23DA}" presName="hierChild1" presStyleCnt="0">
        <dgm:presLayoutVars>
          <dgm:orgChart val="1"/>
          <dgm:chPref val="1"/>
          <dgm:dir/>
          <dgm:animOne val="branch"/>
          <dgm:animLvl val="lvl"/>
          <dgm:resizeHandles/>
        </dgm:presLayoutVars>
      </dgm:prSet>
      <dgm:spPr/>
      <dgm:t>
        <a:bodyPr/>
        <a:lstStyle/>
        <a:p>
          <a:endParaRPr lang="en-US"/>
        </a:p>
      </dgm:t>
    </dgm:pt>
    <dgm:pt modelId="{850CF953-EE46-4A4C-899F-A30434B4336E}" type="pres">
      <dgm:prSet presAssocID="{F5C9AF04-ABA4-4921-B3A1-5AEABE466F15}" presName="hierRoot1" presStyleCnt="0">
        <dgm:presLayoutVars>
          <dgm:hierBranch val="init"/>
        </dgm:presLayoutVars>
      </dgm:prSet>
      <dgm:spPr/>
    </dgm:pt>
    <dgm:pt modelId="{F5D06AE0-E176-43FF-BDF2-D1C95E2D71F5}" type="pres">
      <dgm:prSet presAssocID="{F5C9AF04-ABA4-4921-B3A1-5AEABE466F15}" presName="rootComposite1" presStyleCnt="0"/>
      <dgm:spPr/>
    </dgm:pt>
    <dgm:pt modelId="{68550F31-7D64-4535-A11D-4B1053882ED6}" type="pres">
      <dgm:prSet presAssocID="{F5C9AF04-ABA4-4921-B3A1-5AEABE466F15}" presName="rootText1" presStyleLbl="node0" presStyleIdx="0" presStyleCnt="1">
        <dgm:presLayoutVars>
          <dgm:chPref val="3"/>
        </dgm:presLayoutVars>
      </dgm:prSet>
      <dgm:spPr/>
      <dgm:t>
        <a:bodyPr/>
        <a:lstStyle/>
        <a:p>
          <a:endParaRPr lang="en-US"/>
        </a:p>
      </dgm:t>
    </dgm:pt>
    <dgm:pt modelId="{E063D88C-CC47-4416-97CF-B00BD0464EC6}" type="pres">
      <dgm:prSet presAssocID="{F5C9AF04-ABA4-4921-B3A1-5AEABE466F15}" presName="rootConnector1" presStyleLbl="node1" presStyleIdx="0" presStyleCnt="0"/>
      <dgm:spPr/>
      <dgm:t>
        <a:bodyPr/>
        <a:lstStyle/>
        <a:p>
          <a:endParaRPr lang="en-US"/>
        </a:p>
      </dgm:t>
    </dgm:pt>
    <dgm:pt modelId="{1E9E8F19-185D-456A-BAF3-6345C0510403}" type="pres">
      <dgm:prSet presAssocID="{F5C9AF04-ABA4-4921-B3A1-5AEABE466F15}" presName="hierChild2" presStyleCnt="0"/>
      <dgm:spPr/>
    </dgm:pt>
    <dgm:pt modelId="{49ABD7C7-0431-48C1-8002-3CB9FFC517F3}" type="pres">
      <dgm:prSet presAssocID="{2A654A99-EDE2-400B-87A6-B838AEC5D64E}" presName="Name37" presStyleLbl="parChTrans1D2" presStyleIdx="0" presStyleCnt="4"/>
      <dgm:spPr/>
      <dgm:t>
        <a:bodyPr/>
        <a:lstStyle/>
        <a:p>
          <a:endParaRPr lang="en-US"/>
        </a:p>
      </dgm:t>
    </dgm:pt>
    <dgm:pt modelId="{E1A259AA-F6AE-498A-905E-5FADF7860850}" type="pres">
      <dgm:prSet presAssocID="{D1DF910D-4066-4FE9-BB39-D225D4BB1309}" presName="hierRoot2" presStyleCnt="0">
        <dgm:presLayoutVars>
          <dgm:hierBranch val="init"/>
        </dgm:presLayoutVars>
      </dgm:prSet>
      <dgm:spPr/>
    </dgm:pt>
    <dgm:pt modelId="{F0E39F69-CB4D-476E-B793-769AAACC4EC3}" type="pres">
      <dgm:prSet presAssocID="{D1DF910D-4066-4FE9-BB39-D225D4BB1309}" presName="rootComposite" presStyleCnt="0"/>
      <dgm:spPr/>
    </dgm:pt>
    <dgm:pt modelId="{70D9011A-C075-4C71-A1A3-88BCC89FF5CF}" type="pres">
      <dgm:prSet presAssocID="{D1DF910D-4066-4FE9-BB39-D225D4BB1309}" presName="rootText" presStyleLbl="node2" presStyleIdx="0" presStyleCnt="4">
        <dgm:presLayoutVars>
          <dgm:chPref val="3"/>
        </dgm:presLayoutVars>
      </dgm:prSet>
      <dgm:spPr/>
      <dgm:t>
        <a:bodyPr/>
        <a:lstStyle/>
        <a:p>
          <a:endParaRPr lang="en-US"/>
        </a:p>
      </dgm:t>
    </dgm:pt>
    <dgm:pt modelId="{751DE538-2676-411D-AF8B-588C92702C68}" type="pres">
      <dgm:prSet presAssocID="{D1DF910D-4066-4FE9-BB39-D225D4BB1309}" presName="rootConnector" presStyleLbl="node2" presStyleIdx="0" presStyleCnt="4"/>
      <dgm:spPr/>
      <dgm:t>
        <a:bodyPr/>
        <a:lstStyle/>
        <a:p>
          <a:endParaRPr lang="en-US"/>
        </a:p>
      </dgm:t>
    </dgm:pt>
    <dgm:pt modelId="{4FB03C51-243D-4686-9820-F28C3515C11E}" type="pres">
      <dgm:prSet presAssocID="{D1DF910D-4066-4FE9-BB39-D225D4BB1309}" presName="hierChild4" presStyleCnt="0"/>
      <dgm:spPr/>
    </dgm:pt>
    <dgm:pt modelId="{B86686CD-6F11-4EC2-ABE2-4BDB1DC09AEE}" type="pres">
      <dgm:prSet presAssocID="{D1DF910D-4066-4FE9-BB39-D225D4BB1309}" presName="hierChild5" presStyleCnt="0"/>
      <dgm:spPr/>
    </dgm:pt>
    <dgm:pt modelId="{4F52BEB4-F0F4-4E13-A3C6-C60F05E3906B}" type="pres">
      <dgm:prSet presAssocID="{8E0EE947-AD31-4170-AD99-0D7F9F877828}" presName="Name37" presStyleLbl="parChTrans1D2" presStyleIdx="1" presStyleCnt="4"/>
      <dgm:spPr/>
      <dgm:t>
        <a:bodyPr/>
        <a:lstStyle/>
        <a:p>
          <a:endParaRPr lang="en-US"/>
        </a:p>
      </dgm:t>
    </dgm:pt>
    <dgm:pt modelId="{ABDFC5DE-0E9E-42D2-97F0-02F3CA08FDDC}" type="pres">
      <dgm:prSet presAssocID="{506344C5-2C6D-4B09-B0A2-4BBE19472308}" presName="hierRoot2" presStyleCnt="0">
        <dgm:presLayoutVars>
          <dgm:hierBranch val="init"/>
        </dgm:presLayoutVars>
      </dgm:prSet>
      <dgm:spPr/>
    </dgm:pt>
    <dgm:pt modelId="{6CC1047E-2AC2-4354-A4F8-4BED853D8C9A}" type="pres">
      <dgm:prSet presAssocID="{506344C5-2C6D-4B09-B0A2-4BBE19472308}" presName="rootComposite" presStyleCnt="0"/>
      <dgm:spPr/>
    </dgm:pt>
    <dgm:pt modelId="{C41415E0-35A8-46F9-9C2D-45480784AA45}" type="pres">
      <dgm:prSet presAssocID="{506344C5-2C6D-4B09-B0A2-4BBE19472308}" presName="rootText" presStyleLbl="node2" presStyleIdx="1" presStyleCnt="4">
        <dgm:presLayoutVars>
          <dgm:chPref val="3"/>
        </dgm:presLayoutVars>
      </dgm:prSet>
      <dgm:spPr/>
      <dgm:t>
        <a:bodyPr/>
        <a:lstStyle/>
        <a:p>
          <a:endParaRPr lang="en-US"/>
        </a:p>
      </dgm:t>
    </dgm:pt>
    <dgm:pt modelId="{A4B1BF8E-D2FD-4045-856B-3B49392B9E53}" type="pres">
      <dgm:prSet presAssocID="{506344C5-2C6D-4B09-B0A2-4BBE19472308}" presName="rootConnector" presStyleLbl="node2" presStyleIdx="1" presStyleCnt="4"/>
      <dgm:spPr/>
      <dgm:t>
        <a:bodyPr/>
        <a:lstStyle/>
        <a:p>
          <a:endParaRPr lang="en-US"/>
        </a:p>
      </dgm:t>
    </dgm:pt>
    <dgm:pt modelId="{56A11428-0AF2-49A8-AA5F-28CA9B834B5C}" type="pres">
      <dgm:prSet presAssocID="{506344C5-2C6D-4B09-B0A2-4BBE19472308}" presName="hierChild4" presStyleCnt="0"/>
      <dgm:spPr/>
    </dgm:pt>
    <dgm:pt modelId="{BC4D128C-F634-4222-9753-B8EEE87A9442}" type="pres">
      <dgm:prSet presAssocID="{506344C5-2C6D-4B09-B0A2-4BBE19472308}" presName="hierChild5" presStyleCnt="0"/>
      <dgm:spPr/>
    </dgm:pt>
    <dgm:pt modelId="{2CA62398-0ED3-4E05-9CA8-8337FC321843}" type="pres">
      <dgm:prSet presAssocID="{31C13D2A-1587-4272-B15D-768065768331}" presName="Name37" presStyleLbl="parChTrans1D2" presStyleIdx="2" presStyleCnt="4"/>
      <dgm:spPr/>
      <dgm:t>
        <a:bodyPr/>
        <a:lstStyle/>
        <a:p>
          <a:endParaRPr lang="en-US"/>
        </a:p>
      </dgm:t>
    </dgm:pt>
    <dgm:pt modelId="{00D1850E-9D0B-4290-A73A-E355E9163C21}" type="pres">
      <dgm:prSet presAssocID="{AC5C5378-7146-4BA1-BF40-D6B30BE77D5D}" presName="hierRoot2" presStyleCnt="0">
        <dgm:presLayoutVars>
          <dgm:hierBranch val="init"/>
        </dgm:presLayoutVars>
      </dgm:prSet>
      <dgm:spPr/>
    </dgm:pt>
    <dgm:pt modelId="{5B54597A-D72B-47E1-839D-DD86EA52BF41}" type="pres">
      <dgm:prSet presAssocID="{AC5C5378-7146-4BA1-BF40-D6B30BE77D5D}" presName="rootComposite" presStyleCnt="0"/>
      <dgm:spPr/>
    </dgm:pt>
    <dgm:pt modelId="{D47740E7-BCE2-4986-BE2D-D19D246EE683}" type="pres">
      <dgm:prSet presAssocID="{AC5C5378-7146-4BA1-BF40-D6B30BE77D5D}" presName="rootText" presStyleLbl="node2" presStyleIdx="2" presStyleCnt="4">
        <dgm:presLayoutVars>
          <dgm:chPref val="3"/>
        </dgm:presLayoutVars>
      </dgm:prSet>
      <dgm:spPr/>
      <dgm:t>
        <a:bodyPr/>
        <a:lstStyle/>
        <a:p>
          <a:endParaRPr lang="en-US"/>
        </a:p>
      </dgm:t>
    </dgm:pt>
    <dgm:pt modelId="{EE412CAC-03B9-41FD-B764-C84FE4546B2D}" type="pres">
      <dgm:prSet presAssocID="{AC5C5378-7146-4BA1-BF40-D6B30BE77D5D}" presName="rootConnector" presStyleLbl="node2" presStyleIdx="2" presStyleCnt="4"/>
      <dgm:spPr/>
      <dgm:t>
        <a:bodyPr/>
        <a:lstStyle/>
        <a:p>
          <a:endParaRPr lang="en-US"/>
        </a:p>
      </dgm:t>
    </dgm:pt>
    <dgm:pt modelId="{94DDCDDB-BBB7-4490-B677-05E9643F4216}" type="pres">
      <dgm:prSet presAssocID="{AC5C5378-7146-4BA1-BF40-D6B30BE77D5D}" presName="hierChild4" presStyleCnt="0"/>
      <dgm:spPr/>
    </dgm:pt>
    <dgm:pt modelId="{7B0CBD7C-355E-48AD-B361-310F4322DC39}" type="pres">
      <dgm:prSet presAssocID="{AC5C5378-7146-4BA1-BF40-D6B30BE77D5D}" presName="hierChild5" presStyleCnt="0"/>
      <dgm:spPr/>
    </dgm:pt>
    <dgm:pt modelId="{449CAF0D-86FE-4617-8624-53546D6515C4}" type="pres">
      <dgm:prSet presAssocID="{A0AA0916-BCFF-494D-81B1-D0322B25B8CF}" presName="Name37" presStyleLbl="parChTrans1D2" presStyleIdx="3" presStyleCnt="4"/>
      <dgm:spPr/>
      <dgm:t>
        <a:bodyPr/>
        <a:lstStyle/>
        <a:p>
          <a:endParaRPr lang="en-US"/>
        </a:p>
      </dgm:t>
    </dgm:pt>
    <dgm:pt modelId="{D32A5BB0-831D-4897-9BC1-5E1A9308487E}" type="pres">
      <dgm:prSet presAssocID="{2C7CFA88-F91B-42B8-98FD-8ED69CE2760A}" presName="hierRoot2" presStyleCnt="0">
        <dgm:presLayoutVars>
          <dgm:hierBranch val="init"/>
        </dgm:presLayoutVars>
      </dgm:prSet>
      <dgm:spPr/>
    </dgm:pt>
    <dgm:pt modelId="{8269D7E0-05FA-4CCB-B1EC-DB0E2EBEDEB4}" type="pres">
      <dgm:prSet presAssocID="{2C7CFA88-F91B-42B8-98FD-8ED69CE2760A}" presName="rootComposite" presStyleCnt="0"/>
      <dgm:spPr/>
    </dgm:pt>
    <dgm:pt modelId="{53564E54-F121-47C7-8AE1-8109AA04B984}" type="pres">
      <dgm:prSet presAssocID="{2C7CFA88-F91B-42B8-98FD-8ED69CE2760A}" presName="rootText" presStyleLbl="node2" presStyleIdx="3" presStyleCnt="4">
        <dgm:presLayoutVars>
          <dgm:chPref val="3"/>
        </dgm:presLayoutVars>
      </dgm:prSet>
      <dgm:spPr/>
      <dgm:t>
        <a:bodyPr/>
        <a:lstStyle/>
        <a:p>
          <a:endParaRPr lang="en-US"/>
        </a:p>
      </dgm:t>
    </dgm:pt>
    <dgm:pt modelId="{1C97D3A0-2A01-4142-AF88-32F6137C4382}" type="pres">
      <dgm:prSet presAssocID="{2C7CFA88-F91B-42B8-98FD-8ED69CE2760A}" presName="rootConnector" presStyleLbl="node2" presStyleIdx="3" presStyleCnt="4"/>
      <dgm:spPr/>
      <dgm:t>
        <a:bodyPr/>
        <a:lstStyle/>
        <a:p>
          <a:endParaRPr lang="en-US"/>
        </a:p>
      </dgm:t>
    </dgm:pt>
    <dgm:pt modelId="{FC9989CF-D643-45CE-B70A-16A4C2FD9464}" type="pres">
      <dgm:prSet presAssocID="{2C7CFA88-F91B-42B8-98FD-8ED69CE2760A}" presName="hierChild4" presStyleCnt="0"/>
      <dgm:spPr/>
    </dgm:pt>
    <dgm:pt modelId="{A8376DAC-AE70-4546-8B4F-CEF3539251C6}" type="pres">
      <dgm:prSet presAssocID="{2C7CFA88-F91B-42B8-98FD-8ED69CE2760A}" presName="hierChild5" presStyleCnt="0"/>
      <dgm:spPr/>
    </dgm:pt>
    <dgm:pt modelId="{30A127CC-42EF-4418-BE44-BD8D5B88C23E}" type="pres">
      <dgm:prSet presAssocID="{F5C9AF04-ABA4-4921-B3A1-5AEABE466F15}" presName="hierChild3" presStyleCnt="0"/>
      <dgm:spPr/>
    </dgm:pt>
  </dgm:ptLst>
  <dgm:cxnLst>
    <dgm:cxn modelId="{39D5B3CE-7E19-47AD-8CB7-C12114CF196C}" type="presOf" srcId="{F5C9AF04-ABA4-4921-B3A1-5AEABE466F15}" destId="{68550F31-7D64-4535-A11D-4B1053882ED6}" srcOrd="0" destOrd="0" presId="urn:microsoft.com/office/officeart/2005/8/layout/orgChart1"/>
    <dgm:cxn modelId="{EE82AED2-6DB4-4DD2-B22C-BC9CACB37D66}" srcId="{F5C9AF04-ABA4-4921-B3A1-5AEABE466F15}" destId="{2C7CFA88-F91B-42B8-98FD-8ED69CE2760A}" srcOrd="3" destOrd="0" parTransId="{A0AA0916-BCFF-494D-81B1-D0322B25B8CF}" sibTransId="{5E650368-0192-490D-ADC4-FA4955D7CDC6}"/>
    <dgm:cxn modelId="{2CC83A1E-84DE-4BAB-BA67-8322B39A81FE}" type="presOf" srcId="{A0AA0916-BCFF-494D-81B1-D0322B25B8CF}" destId="{449CAF0D-86FE-4617-8624-53546D6515C4}" srcOrd="0" destOrd="0" presId="urn:microsoft.com/office/officeart/2005/8/layout/orgChart1"/>
    <dgm:cxn modelId="{19D8D391-0102-40F4-A38F-2F32B44D4876}" srcId="{F5C9AF04-ABA4-4921-B3A1-5AEABE466F15}" destId="{D1DF910D-4066-4FE9-BB39-D225D4BB1309}" srcOrd="0" destOrd="0" parTransId="{2A654A99-EDE2-400B-87A6-B838AEC5D64E}" sibTransId="{36473EDF-2D78-41E3-8586-3032CED6F280}"/>
    <dgm:cxn modelId="{B78BB188-20C9-4C77-AA22-853045E5F01D}" type="presOf" srcId="{2C7CFA88-F91B-42B8-98FD-8ED69CE2760A}" destId="{53564E54-F121-47C7-8AE1-8109AA04B984}" srcOrd="0" destOrd="0" presId="urn:microsoft.com/office/officeart/2005/8/layout/orgChart1"/>
    <dgm:cxn modelId="{12B535D5-E670-4C95-A232-FE0C0DBC974C}" type="presOf" srcId="{31C13D2A-1587-4272-B15D-768065768331}" destId="{2CA62398-0ED3-4E05-9CA8-8337FC321843}" srcOrd="0" destOrd="0" presId="urn:microsoft.com/office/officeart/2005/8/layout/orgChart1"/>
    <dgm:cxn modelId="{098EDF6D-7E91-42F3-AB12-9BE9511DB586}" type="presOf" srcId="{2C7CFA88-F91B-42B8-98FD-8ED69CE2760A}" destId="{1C97D3A0-2A01-4142-AF88-32F6137C4382}" srcOrd="1" destOrd="0" presId="urn:microsoft.com/office/officeart/2005/8/layout/orgChart1"/>
    <dgm:cxn modelId="{55E1EDC5-239B-4327-996C-D82F2BB60345}" srcId="{F5C9AF04-ABA4-4921-B3A1-5AEABE466F15}" destId="{506344C5-2C6D-4B09-B0A2-4BBE19472308}" srcOrd="1" destOrd="0" parTransId="{8E0EE947-AD31-4170-AD99-0D7F9F877828}" sibTransId="{84C2DAB5-8A93-444A-8136-8E68E78BCD6E}"/>
    <dgm:cxn modelId="{7FDAEB22-CFF7-4F75-BD75-D6FAFA3F24CA}" srcId="{2CC91828-D5AB-484B-93F0-32D7AE5F23DA}" destId="{F5C9AF04-ABA4-4921-B3A1-5AEABE466F15}" srcOrd="0" destOrd="0" parTransId="{CAC9D67B-0E5B-4151-97F3-13D12E75368D}" sibTransId="{CD5A6C96-7AC7-48E9-A6D2-CD1BB8778098}"/>
    <dgm:cxn modelId="{C26A3C1D-2C1E-453F-814D-26BDB9840AE6}" type="presOf" srcId="{F5C9AF04-ABA4-4921-B3A1-5AEABE466F15}" destId="{E063D88C-CC47-4416-97CF-B00BD0464EC6}" srcOrd="1" destOrd="0" presId="urn:microsoft.com/office/officeart/2005/8/layout/orgChart1"/>
    <dgm:cxn modelId="{24F1C9FB-9A33-4F43-9433-D5C486EBE93D}" type="presOf" srcId="{2A654A99-EDE2-400B-87A6-B838AEC5D64E}" destId="{49ABD7C7-0431-48C1-8002-3CB9FFC517F3}" srcOrd="0" destOrd="0" presId="urn:microsoft.com/office/officeart/2005/8/layout/orgChart1"/>
    <dgm:cxn modelId="{1DBFEBE5-4E03-4FCF-A7F5-9F6C45A4F24D}" type="presOf" srcId="{8E0EE947-AD31-4170-AD99-0D7F9F877828}" destId="{4F52BEB4-F0F4-4E13-A3C6-C60F05E3906B}" srcOrd="0" destOrd="0" presId="urn:microsoft.com/office/officeart/2005/8/layout/orgChart1"/>
    <dgm:cxn modelId="{CA6F3EFD-8FC2-45D4-A499-9FFED2BEE0EA}" type="presOf" srcId="{D1DF910D-4066-4FE9-BB39-D225D4BB1309}" destId="{70D9011A-C075-4C71-A1A3-88BCC89FF5CF}" srcOrd="0" destOrd="0" presId="urn:microsoft.com/office/officeart/2005/8/layout/orgChart1"/>
    <dgm:cxn modelId="{A12E7F4D-4B28-4C98-B10A-46E078E3C46B}" type="presOf" srcId="{D1DF910D-4066-4FE9-BB39-D225D4BB1309}" destId="{751DE538-2676-411D-AF8B-588C92702C68}" srcOrd="1" destOrd="0" presId="urn:microsoft.com/office/officeart/2005/8/layout/orgChart1"/>
    <dgm:cxn modelId="{F5774AD0-FB3E-4448-8A31-83553F058901}" srcId="{F5C9AF04-ABA4-4921-B3A1-5AEABE466F15}" destId="{AC5C5378-7146-4BA1-BF40-D6B30BE77D5D}" srcOrd="2" destOrd="0" parTransId="{31C13D2A-1587-4272-B15D-768065768331}" sibTransId="{2807C543-5091-466C-BD2E-7E4B8ED027D0}"/>
    <dgm:cxn modelId="{6B65A439-12B6-4D0D-903A-1C905CCDC65A}" type="presOf" srcId="{AC5C5378-7146-4BA1-BF40-D6B30BE77D5D}" destId="{EE412CAC-03B9-41FD-B764-C84FE4546B2D}" srcOrd="1" destOrd="0" presId="urn:microsoft.com/office/officeart/2005/8/layout/orgChart1"/>
    <dgm:cxn modelId="{74AB28B6-226B-4790-9ED4-313504077095}" type="presOf" srcId="{2CC91828-D5AB-484B-93F0-32D7AE5F23DA}" destId="{E4684A14-D08B-43F5-AB0D-4ECA54495298}" srcOrd="0" destOrd="0" presId="urn:microsoft.com/office/officeart/2005/8/layout/orgChart1"/>
    <dgm:cxn modelId="{B5DFE4C9-7F22-4CB5-B551-C79A18029E10}" type="presOf" srcId="{506344C5-2C6D-4B09-B0A2-4BBE19472308}" destId="{A4B1BF8E-D2FD-4045-856B-3B49392B9E53}" srcOrd="1" destOrd="0" presId="urn:microsoft.com/office/officeart/2005/8/layout/orgChart1"/>
    <dgm:cxn modelId="{32C31245-4D57-453E-9AF0-E4FF30213BB3}" type="presOf" srcId="{506344C5-2C6D-4B09-B0A2-4BBE19472308}" destId="{C41415E0-35A8-46F9-9C2D-45480784AA45}" srcOrd="0" destOrd="0" presId="urn:microsoft.com/office/officeart/2005/8/layout/orgChart1"/>
    <dgm:cxn modelId="{3A8811DE-C917-45E4-B7F3-8159053BB399}" type="presOf" srcId="{AC5C5378-7146-4BA1-BF40-D6B30BE77D5D}" destId="{D47740E7-BCE2-4986-BE2D-D19D246EE683}" srcOrd="0" destOrd="0" presId="urn:microsoft.com/office/officeart/2005/8/layout/orgChart1"/>
    <dgm:cxn modelId="{36B5B008-6D7F-43E1-93F1-209480AF1132}" type="presParOf" srcId="{E4684A14-D08B-43F5-AB0D-4ECA54495298}" destId="{850CF953-EE46-4A4C-899F-A30434B4336E}" srcOrd="0" destOrd="0" presId="urn:microsoft.com/office/officeart/2005/8/layout/orgChart1"/>
    <dgm:cxn modelId="{CA83BF45-A2FE-4DE8-9892-C6BB0C1EDE0C}" type="presParOf" srcId="{850CF953-EE46-4A4C-899F-A30434B4336E}" destId="{F5D06AE0-E176-43FF-BDF2-D1C95E2D71F5}" srcOrd="0" destOrd="0" presId="urn:microsoft.com/office/officeart/2005/8/layout/orgChart1"/>
    <dgm:cxn modelId="{FED51CED-0A1F-4FAE-838E-5C3B433C23CD}" type="presParOf" srcId="{F5D06AE0-E176-43FF-BDF2-D1C95E2D71F5}" destId="{68550F31-7D64-4535-A11D-4B1053882ED6}" srcOrd="0" destOrd="0" presId="urn:microsoft.com/office/officeart/2005/8/layout/orgChart1"/>
    <dgm:cxn modelId="{67B8C0EA-858C-438A-9949-2B94179D65B1}" type="presParOf" srcId="{F5D06AE0-E176-43FF-BDF2-D1C95E2D71F5}" destId="{E063D88C-CC47-4416-97CF-B00BD0464EC6}" srcOrd="1" destOrd="0" presId="urn:microsoft.com/office/officeart/2005/8/layout/orgChart1"/>
    <dgm:cxn modelId="{3DF6B27C-5FD5-4E9F-A7B9-7BABB76F1FAD}" type="presParOf" srcId="{850CF953-EE46-4A4C-899F-A30434B4336E}" destId="{1E9E8F19-185D-456A-BAF3-6345C0510403}" srcOrd="1" destOrd="0" presId="urn:microsoft.com/office/officeart/2005/8/layout/orgChart1"/>
    <dgm:cxn modelId="{CD283524-D0E4-4985-B906-24E4B9A53FB2}" type="presParOf" srcId="{1E9E8F19-185D-456A-BAF3-6345C0510403}" destId="{49ABD7C7-0431-48C1-8002-3CB9FFC517F3}" srcOrd="0" destOrd="0" presId="urn:microsoft.com/office/officeart/2005/8/layout/orgChart1"/>
    <dgm:cxn modelId="{0CD49D23-9E9F-475F-A272-E612B4DE34FB}" type="presParOf" srcId="{1E9E8F19-185D-456A-BAF3-6345C0510403}" destId="{E1A259AA-F6AE-498A-905E-5FADF7860850}" srcOrd="1" destOrd="0" presId="urn:microsoft.com/office/officeart/2005/8/layout/orgChart1"/>
    <dgm:cxn modelId="{2BB0A2B4-E004-423A-8667-C8F6BD57A3A8}" type="presParOf" srcId="{E1A259AA-F6AE-498A-905E-5FADF7860850}" destId="{F0E39F69-CB4D-476E-B793-769AAACC4EC3}" srcOrd="0" destOrd="0" presId="urn:microsoft.com/office/officeart/2005/8/layout/orgChart1"/>
    <dgm:cxn modelId="{60942EC4-3544-4F3F-9A7C-92F8ABD6B77C}" type="presParOf" srcId="{F0E39F69-CB4D-476E-B793-769AAACC4EC3}" destId="{70D9011A-C075-4C71-A1A3-88BCC89FF5CF}" srcOrd="0" destOrd="0" presId="urn:microsoft.com/office/officeart/2005/8/layout/orgChart1"/>
    <dgm:cxn modelId="{22C750B8-0B50-4D49-8C19-4250708D1E49}" type="presParOf" srcId="{F0E39F69-CB4D-476E-B793-769AAACC4EC3}" destId="{751DE538-2676-411D-AF8B-588C92702C68}" srcOrd="1" destOrd="0" presId="urn:microsoft.com/office/officeart/2005/8/layout/orgChart1"/>
    <dgm:cxn modelId="{DC984DC6-40A6-4A01-9CB4-29A029F94C95}" type="presParOf" srcId="{E1A259AA-F6AE-498A-905E-5FADF7860850}" destId="{4FB03C51-243D-4686-9820-F28C3515C11E}" srcOrd="1" destOrd="0" presId="urn:microsoft.com/office/officeart/2005/8/layout/orgChart1"/>
    <dgm:cxn modelId="{3BE1135A-9D39-459E-A5AB-21A5476B6538}" type="presParOf" srcId="{E1A259AA-F6AE-498A-905E-5FADF7860850}" destId="{B86686CD-6F11-4EC2-ABE2-4BDB1DC09AEE}" srcOrd="2" destOrd="0" presId="urn:microsoft.com/office/officeart/2005/8/layout/orgChart1"/>
    <dgm:cxn modelId="{39015769-8001-467D-8E0A-C30FC318C56E}" type="presParOf" srcId="{1E9E8F19-185D-456A-BAF3-6345C0510403}" destId="{4F52BEB4-F0F4-4E13-A3C6-C60F05E3906B}" srcOrd="2" destOrd="0" presId="urn:microsoft.com/office/officeart/2005/8/layout/orgChart1"/>
    <dgm:cxn modelId="{A6496587-167B-45D2-8FA1-6F7F0F84858B}" type="presParOf" srcId="{1E9E8F19-185D-456A-BAF3-6345C0510403}" destId="{ABDFC5DE-0E9E-42D2-97F0-02F3CA08FDDC}" srcOrd="3" destOrd="0" presId="urn:microsoft.com/office/officeart/2005/8/layout/orgChart1"/>
    <dgm:cxn modelId="{353B59F7-5694-4CB9-9F65-B7D6972D301D}" type="presParOf" srcId="{ABDFC5DE-0E9E-42D2-97F0-02F3CA08FDDC}" destId="{6CC1047E-2AC2-4354-A4F8-4BED853D8C9A}" srcOrd="0" destOrd="0" presId="urn:microsoft.com/office/officeart/2005/8/layout/orgChart1"/>
    <dgm:cxn modelId="{0AB57B62-874B-4DE1-867C-A2EDBA14E230}" type="presParOf" srcId="{6CC1047E-2AC2-4354-A4F8-4BED853D8C9A}" destId="{C41415E0-35A8-46F9-9C2D-45480784AA45}" srcOrd="0" destOrd="0" presId="urn:microsoft.com/office/officeart/2005/8/layout/orgChart1"/>
    <dgm:cxn modelId="{85337332-01FD-4FE2-BAAD-64BFB3F63407}" type="presParOf" srcId="{6CC1047E-2AC2-4354-A4F8-4BED853D8C9A}" destId="{A4B1BF8E-D2FD-4045-856B-3B49392B9E53}" srcOrd="1" destOrd="0" presId="urn:microsoft.com/office/officeart/2005/8/layout/orgChart1"/>
    <dgm:cxn modelId="{398EED19-A2A5-45EC-B7EC-A6BB5D341167}" type="presParOf" srcId="{ABDFC5DE-0E9E-42D2-97F0-02F3CA08FDDC}" destId="{56A11428-0AF2-49A8-AA5F-28CA9B834B5C}" srcOrd="1" destOrd="0" presId="urn:microsoft.com/office/officeart/2005/8/layout/orgChart1"/>
    <dgm:cxn modelId="{3561D05D-33DF-4843-9726-BFB77BFBFD8F}" type="presParOf" srcId="{ABDFC5DE-0E9E-42D2-97F0-02F3CA08FDDC}" destId="{BC4D128C-F634-4222-9753-B8EEE87A9442}" srcOrd="2" destOrd="0" presId="urn:microsoft.com/office/officeart/2005/8/layout/orgChart1"/>
    <dgm:cxn modelId="{AE8DD36C-207A-43D4-A336-E25B2256EDD1}" type="presParOf" srcId="{1E9E8F19-185D-456A-BAF3-6345C0510403}" destId="{2CA62398-0ED3-4E05-9CA8-8337FC321843}" srcOrd="4" destOrd="0" presId="urn:microsoft.com/office/officeart/2005/8/layout/orgChart1"/>
    <dgm:cxn modelId="{4585CCCB-DC44-48E5-A0C2-3EDB01C9D518}" type="presParOf" srcId="{1E9E8F19-185D-456A-BAF3-6345C0510403}" destId="{00D1850E-9D0B-4290-A73A-E355E9163C21}" srcOrd="5" destOrd="0" presId="urn:microsoft.com/office/officeart/2005/8/layout/orgChart1"/>
    <dgm:cxn modelId="{61106B6B-0E39-4EF4-8317-2E19FCEA9ABC}" type="presParOf" srcId="{00D1850E-9D0B-4290-A73A-E355E9163C21}" destId="{5B54597A-D72B-47E1-839D-DD86EA52BF41}" srcOrd="0" destOrd="0" presId="urn:microsoft.com/office/officeart/2005/8/layout/orgChart1"/>
    <dgm:cxn modelId="{64FB7982-F877-46CA-ABA4-C3E60772CB00}" type="presParOf" srcId="{5B54597A-D72B-47E1-839D-DD86EA52BF41}" destId="{D47740E7-BCE2-4986-BE2D-D19D246EE683}" srcOrd="0" destOrd="0" presId="urn:microsoft.com/office/officeart/2005/8/layout/orgChart1"/>
    <dgm:cxn modelId="{3F65072D-E4B4-4C77-AFBC-EBE0C2941601}" type="presParOf" srcId="{5B54597A-D72B-47E1-839D-DD86EA52BF41}" destId="{EE412CAC-03B9-41FD-B764-C84FE4546B2D}" srcOrd="1" destOrd="0" presId="urn:microsoft.com/office/officeart/2005/8/layout/orgChart1"/>
    <dgm:cxn modelId="{AC11D2CD-BD53-4531-840F-EFCAA189A88C}" type="presParOf" srcId="{00D1850E-9D0B-4290-A73A-E355E9163C21}" destId="{94DDCDDB-BBB7-4490-B677-05E9643F4216}" srcOrd="1" destOrd="0" presId="urn:microsoft.com/office/officeart/2005/8/layout/orgChart1"/>
    <dgm:cxn modelId="{B3791EE2-4866-4667-9594-AFC18F256809}" type="presParOf" srcId="{00D1850E-9D0B-4290-A73A-E355E9163C21}" destId="{7B0CBD7C-355E-48AD-B361-310F4322DC39}" srcOrd="2" destOrd="0" presId="urn:microsoft.com/office/officeart/2005/8/layout/orgChart1"/>
    <dgm:cxn modelId="{2910F6BC-F656-4029-AD13-4D02D1670B81}" type="presParOf" srcId="{1E9E8F19-185D-456A-BAF3-6345C0510403}" destId="{449CAF0D-86FE-4617-8624-53546D6515C4}" srcOrd="6" destOrd="0" presId="urn:microsoft.com/office/officeart/2005/8/layout/orgChart1"/>
    <dgm:cxn modelId="{7138658F-007B-404B-B5C3-993A1DB875D2}" type="presParOf" srcId="{1E9E8F19-185D-456A-BAF3-6345C0510403}" destId="{D32A5BB0-831D-4897-9BC1-5E1A9308487E}" srcOrd="7" destOrd="0" presId="urn:microsoft.com/office/officeart/2005/8/layout/orgChart1"/>
    <dgm:cxn modelId="{6C79B483-CACC-481F-9D67-A90023B11284}" type="presParOf" srcId="{D32A5BB0-831D-4897-9BC1-5E1A9308487E}" destId="{8269D7E0-05FA-4CCB-B1EC-DB0E2EBEDEB4}" srcOrd="0" destOrd="0" presId="urn:microsoft.com/office/officeart/2005/8/layout/orgChart1"/>
    <dgm:cxn modelId="{40795797-CF8C-470E-B50F-E8F5DBB3D04C}" type="presParOf" srcId="{8269D7E0-05FA-4CCB-B1EC-DB0E2EBEDEB4}" destId="{53564E54-F121-47C7-8AE1-8109AA04B984}" srcOrd="0" destOrd="0" presId="urn:microsoft.com/office/officeart/2005/8/layout/orgChart1"/>
    <dgm:cxn modelId="{137152BB-A600-4B6C-A0DD-4FC03BDB7172}" type="presParOf" srcId="{8269D7E0-05FA-4CCB-B1EC-DB0E2EBEDEB4}" destId="{1C97D3A0-2A01-4142-AF88-32F6137C4382}" srcOrd="1" destOrd="0" presId="urn:microsoft.com/office/officeart/2005/8/layout/orgChart1"/>
    <dgm:cxn modelId="{D7D1F03B-F6B1-4755-B5BB-4CE211D1F760}" type="presParOf" srcId="{D32A5BB0-831D-4897-9BC1-5E1A9308487E}" destId="{FC9989CF-D643-45CE-B70A-16A4C2FD9464}" srcOrd="1" destOrd="0" presId="urn:microsoft.com/office/officeart/2005/8/layout/orgChart1"/>
    <dgm:cxn modelId="{8349002D-CEBE-4591-A01D-AFCF98B61F2E}" type="presParOf" srcId="{D32A5BB0-831D-4897-9BC1-5E1A9308487E}" destId="{A8376DAC-AE70-4546-8B4F-CEF3539251C6}" srcOrd="2" destOrd="0" presId="urn:microsoft.com/office/officeart/2005/8/layout/orgChart1"/>
    <dgm:cxn modelId="{55828E57-9D91-44D5-AAF5-EDEE91855B79}" type="presParOf" srcId="{850CF953-EE46-4A4C-899F-A30434B4336E}" destId="{30A127CC-42EF-4418-BE44-BD8D5B88C23E}"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9CAF0D-86FE-4617-8624-53546D6515C4}">
      <dsp:nvSpPr>
        <dsp:cNvPr id="0" name=""/>
        <dsp:cNvSpPr/>
      </dsp:nvSpPr>
      <dsp:spPr>
        <a:xfrm>
          <a:off x="3390900" y="2348260"/>
          <a:ext cx="2655773" cy="307279"/>
        </a:xfrm>
        <a:custGeom>
          <a:avLst/>
          <a:gdLst/>
          <a:ahLst/>
          <a:cxnLst/>
          <a:rect l="0" t="0" r="0" b="0"/>
          <a:pathLst>
            <a:path>
              <a:moveTo>
                <a:pt x="0" y="0"/>
              </a:moveTo>
              <a:lnTo>
                <a:pt x="0" y="153639"/>
              </a:lnTo>
              <a:lnTo>
                <a:pt x="2655773" y="153639"/>
              </a:lnTo>
              <a:lnTo>
                <a:pt x="2655773" y="30727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62398-0ED3-4E05-9CA8-8337FC321843}">
      <dsp:nvSpPr>
        <dsp:cNvPr id="0" name=""/>
        <dsp:cNvSpPr/>
      </dsp:nvSpPr>
      <dsp:spPr>
        <a:xfrm>
          <a:off x="3390900" y="2348260"/>
          <a:ext cx="885257" cy="307279"/>
        </a:xfrm>
        <a:custGeom>
          <a:avLst/>
          <a:gdLst/>
          <a:ahLst/>
          <a:cxnLst/>
          <a:rect l="0" t="0" r="0" b="0"/>
          <a:pathLst>
            <a:path>
              <a:moveTo>
                <a:pt x="0" y="0"/>
              </a:moveTo>
              <a:lnTo>
                <a:pt x="0" y="153639"/>
              </a:lnTo>
              <a:lnTo>
                <a:pt x="885257" y="153639"/>
              </a:lnTo>
              <a:lnTo>
                <a:pt x="885257" y="30727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2BEB4-F0F4-4E13-A3C6-C60F05E3906B}">
      <dsp:nvSpPr>
        <dsp:cNvPr id="0" name=""/>
        <dsp:cNvSpPr/>
      </dsp:nvSpPr>
      <dsp:spPr>
        <a:xfrm>
          <a:off x="2505642" y="2348260"/>
          <a:ext cx="885257" cy="307279"/>
        </a:xfrm>
        <a:custGeom>
          <a:avLst/>
          <a:gdLst/>
          <a:ahLst/>
          <a:cxnLst/>
          <a:rect l="0" t="0" r="0" b="0"/>
          <a:pathLst>
            <a:path>
              <a:moveTo>
                <a:pt x="885257" y="0"/>
              </a:moveTo>
              <a:lnTo>
                <a:pt x="885257" y="153639"/>
              </a:lnTo>
              <a:lnTo>
                <a:pt x="0" y="153639"/>
              </a:lnTo>
              <a:lnTo>
                <a:pt x="0" y="30727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D7C7-0431-48C1-8002-3CB9FFC517F3}">
      <dsp:nvSpPr>
        <dsp:cNvPr id="0" name=""/>
        <dsp:cNvSpPr/>
      </dsp:nvSpPr>
      <dsp:spPr>
        <a:xfrm>
          <a:off x="735126" y="2348260"/>
          <a:ext cx="2655773" cy="307279"/>
        </a:xfrm>
        <a:custGeom>
          <a:avLst/>
          <a:gdLst/>
          <a:ahLst/>
          <a:cxnLst/>
          <a:rect l="0" t="0" r="0" b="0"/>
          <a:pathLst>
            <a:path>
              <a:moveTo>
                <a:pt x="2655773" y="0"/>
              </a:moveTo>
              <a:lnTo>
                <a:pt x="2655773" y="153639"/>
              </a:lnTo>
              <a:lnTo>
                <a:pt x="0" y="153639"/>
              </a:lnTo>
              <a:lnTo>
                <a:pt x="0" y="307279"/>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50F31-7D64-4535-A11D-4B1053882ED6}">
      <dsp:nvSpPr>
        <dsp:cNvPr id="0" name=""/>
        <dsp:cNvSpPr/>
      </dsp:nvSpPr>
      <dsp:spPr>
        <a:xfrm>
          <a:off x="2659281" y="1616642"/>
          <a:ext cx="1463236" cy="73161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Command</a:t>
          </a:r>
          <a:endParaRPr lang="en-US" sz="2500" kern="1200" dirty="0"/>
        </a:p>
      </dsp:txBody>
      <dsp:txXfrm>
        <a:off x="2659281" y="1616642"/>
        <a:ext cx="1463236" cy="731618"/>
      </dsp:txXfrm>
    </dsp:sp>
    <dsp:sp modelId="{70D9011A-C075-4C71-A1A3-88BCC89FF5CF}">
      <dsp:nvSpPr>
        <dsp:cNvPr id="0" name=""/>
        <dsp:cNvSpPr/>
      </dsp:nvSpPr>
      <dsp:spPr>
        <a:xfrm>
          <a:off x="3508" y="2655539"/>
          <a:ext cx="1463236" cy="73161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Operations</a:t>
          </a:r>
          <a:endParaRPr lang="en-US" sz="2500" kern="1200" dirty="0"/>
        </a:p>
      </dsp:txBody>
      <dsp:txXfrm>
        <a:off x="3508" y="2655539"/>
        <a:ext cx="1463236" cy="731618"/>
      </dsp:txXfrm>
    </dsp:sp>
    <dsp:sp modelId="{C41415E0-35A8-46F9-9C2D-45480784AA45}">
      <dsp:nvSpPr>
        <dsp:cNvPr id="0" name=""/>
        <dsp:cNvSpPr/>
      </dsp:nvSpPr>
      <dsp:spPr>
        <a:xfrm>
          <a:off x="1774023" y="2655539"/>
          <a:ext cx="1463236" cy="73161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Planning</a:t>
          </a:r>
          <a:endParaRPr lang="en-US" sz="2500" kern="1200" dirty="0"/>
        </a:p>
      </dsp:txBody>
      <dsp:txXfrm>
        <a:off x="1774023" y="2655539"/>
        <a:ext cx="1463236" cy="731618"/>
      </dsp:txXfrm>
    </dsp:sp>
    <dsp:sp modelId="{D47740E7-BCE2-4986-BE2D-D19D246EE683}">
      <dsp:nvSpPr>
        <dsp:cNvPr id="0" name=""/>
        <dsp:cNvSpPr/>
      </dsp:nvSpPr>
      <dsp:spPr>
        <a:xfrm>
          <a:off x="3544539" y="2655539"/>
          <a:ext cx="1463236" cy="73161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Logistics</a:t>
          </a:r>
          <a:endParaRPr lang="en-US" sz="2500" kern="1200" dirty="0"/>
        </a:p>
      </dsp:txBody>
      <dsp:txXfrm>
        <a:off x="3544539" y="2655539"/>
        <a:ext cx="1463236" cy="731618"/>
      </dsp:txXfrm>
    </dsp:sp>
    <dsp:sp modelId="{53564E54-F121-47C7-8AE1-8109AA04B984}">
      <dsp:nvSpPr>
        <dsp:cNvPr id="0" name=""/>
        <dsp:cNvSpPr/>
      </dsp:nvSpPr>
      <dsp:spPr>
        <a:xfrm>
          <a:off x="5315055" y="2655539"/>
          <a:ext cx="1463236" cy="731618"/>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smtClean="0"/>
            <a:t>Finance</a:t>
          </a:r>
          <a:endParaRPr lang="en-US" sz="2500" kern="1200" dirty="0"/>
        </a:p>
      </dsp:txBody>
      <dsp:txXfrm>
        <a:off x="5315055" y="2655539"/>
        <a:ext cx="1463236" cy="73161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63" cy="471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40188" y="0"/>
            <a:ext cx="3090862" cy="471488"/>
          </a:xfrm>
          <a:prstGeom prst="rect">
            <a:avLst/>
          </a:prstGeom>
        </p:spPr>
        <p:txBody>
          <a:bodyPr vert="horz" lIns="91440" tIns="45720" rIns="91440" bIns="45720" rtlCol="0"/>
          <a:lstStyle>
            <a:lvl1pPr algn="r">
              <a:defRPr sz="1200"/>
            </a:lvl1pPr>
          </a:lstStyle>
          <a:p>
            <a:fld id="{DA138DE2-BF92-4A14-8782-27165957C05A}" type="datetimeFigureOut">
              <a:rPr lang="en-US" smtClean="0"/>
              <a:t>4/19/2012</a:t>
            </a:fld>
            <a:endParaRPr lang="en-US"/>
          </a:p>
        </p:txBody>
      </p:sp>
      <p:sp>
        <p:nvSpPr>
          <p:cNvPr id="4" name="Footer Placeholder 3"/>
          <p:cNvSpPr>
            <a:spLocks noGrp="1"/>
          </p:cNvSpPr>
          <p:nvPr>
            <p:ph type="ftr" sz="quarter" idx="2"/>
          </p:nvPr>
        </p:nvSpPr>
        <p:spPr>
          <a:xfrm>
            <a:off x="0" y="8945563"/>
            <a:ext cx="3090863" cy="471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40188" y="8945563"/>
            <a:ext cx="3090862" cy="471487"/>
          </a:xfrm>
          <a:prstGeom prst="rect">
            <a:avLst/>
          </a:prstGeom>
        </p:spPr>
        <p:txBody>
          <a:bodyPr vert="horz" lIns="91440" tIns="45720" rIns="91440" bIns="45720" rtlCol="0" anchor="b"/>
          <a:lstStyle>
            <a:lvl1pPr algn="r">
              <a:defRPr sz="1200"/>
            </a:lvl1pPr>
          </a:lstStyle>
          <a:p>
            <a:fld id="{160AE7F2-9EB2-4082-AC2F-B56C2FDBE7E6}"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0810" cy="470932"/>
          </a:xfrm>
          <a:prstGeom prst="rect">
            <a:avLst/>
          </a:prstGeom>
        </p:spPr>
        <p:txBody>
          <a:bodyPr vert="horz" lIns="94563" tIns="47281" rIns="94563" bIns="47281" rtlCol="0"/>
          <a:lstStyle>
            <a:lvl1pPr algn="l">
              <a:defRPr sz="1200"/>
            </a:lvl1pPr>
          </a:lstStyle>
          <a:p>
            <a:endParaRPr lang="en-US"/>
          </a:p>
        </p:txBody>
      </p:sp>
      <p:sp>
        <p:nvSpPr>
          <p:cNvPr id="3" name="Date Placeholder 2"/>
          <p:cNvSpPr>
            <a:spLocks noGrp="1"/>
          </p:cNvSpPr>
          <p:nvPr>
            <p:ph type="dt" idx="1"/>
          </p:nvPr>
        </p:nvSpPr>
        <p:spPr>
          <a:xfrm>
            <a:off x="4040178" y="0"/>
            <a:ext cx="3090810" cy="470932"/>
          </a:xfrm>
          <a:prstGeom prst="rect">
            <a:avLst/>
          </a:prstGeom>
        </p:spPr>
        <p:txBody>
          <a:bodyPr vert="horz" lIns="94563" tIns="47281" rIns="94563" bIns="47281" rtlCol="0"/>
          <a:lstStyle>
            <a:lvl1pPr algn="r">
              <a:defRPr sz="1200"/>
            </a:lvl1pPr>
          </a:lstStyle>
          <a:p>
            <a:fld id="{2DD0D484-5FEA-4A2E-92A7-566B968C1E13}" type="datetimeFigureOut">
              <a:rPr lang="en-US" smtClean="0"/>
              <a:pPr/>
              <a:t>4/19/2012</a:t>
            </a:fld>
            <a:endParaRPr lang="en-US"/>
          </a:p>
        </p:txBody>
      </p:sp>
      <p:sp>
        <p:nvSpPr>
          <p:cNvPr id="4" name="Slide Image Placeholder 3"/>
          <p:cNvSpPr>
            <a:spLocks noGrp="1" noRot="1" noChangeAspect="1"/>
          </p:cNvSpPr>
          <p:nvPr>
            <p:ph type="sldImg" idx="2"/>
          </p:nvPr>
        </p:nvSpPr>
        <p:spPr>
          <a:xfrm>
            <a:off x="1211263" y="706438"/>
            <a:ext cx="4710112" cy="3532187"/>
          </a:xfrm>
          <a:prstGeom prst="rect">
            <a:avLst/>
          </a:prstGeom>
          <a:noFill/>
          <a:ln w="12700">
            <a:solidFill>
              <a:prstClr val="black"/>
            </a:solidFill>
          </a:ln>
        </p:spPr>
        <p:txBody>
          <a:bodyPr vert="horz" lIns="94563" tIns="47281" rIns="94563" bIns="47281" rtlCol="0" anchor="ctr"/>
          <a:lstStyle/>
          <a:p>
            <a:endParaRPr lang="en-US"/>
          </a:p>
        </p:txBody>
      </p:sp>
      <p:sp>
        <p:nvSpPr>
          <p:cNvPr id="5" name="Notes Placeholder 4"/>
          <p:cNvSpPr>
            <a:spLocks noGrp="1"/>
          </p:cNvSpPr>
          <p:nvPr>
            <p:ph type="body" sz="quarter" idx="3"/>
          </p:nvPr>
        </p:nvSpPr>
        <p:spPr>
          <a:xfrm>
            <a:off x="713264" y="4473853"/>
            <a:ext cx="5706110" cy="4238387"/>
          </a:xfrm>
          <a:prstGeom prst="rect">
            <a:avLst/>
          </a:prstGeom>
        </p:spPr>
        <p:txBody>
          <a:bodyPr vert="horz" lIns="94563" tIns="47281" rIns="94563" bIns="472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46071"/>
            <a:ext cx="3090810" cy="470932"/>
          </a:xfrm>
          <a:prstGeom prst="rect">
            <a:avLst/>
          </a:prstGeom>
        </p:spPr>
        <p:txBody>
          <a:bodyPr vert="horz" lIns="94563" tIns="47281" rIns="94563" bIns="47281" rtlCol="0" anchor="b"/>
          <a:lstStyle>
            <a:lvl1pPr algn="l">
              <a:defRPr sz="1200"/>
            </a:lvl1pPr>
          </a:lstStyle>
          <a:p>
            <a:endParaRPr lang="en-US"/>
          </a:p>
        </p:txBody>
      </p:sp>
      <p:sp>
        <p:nvSpPr>
          <p:cNvPr id="7" name="Slide Number Placeholder 6"/>
          <p:cNvSpPr>
            <a:spLocks noGrp="1"/>
          </p:cNvSpPr>
          <p:nvPr>
            <p:ph type="sldNum" sz="quarter" idx="5"/>
          </p:nvPr>
        </p:nvSpPr>
        <p:spPr>
          <a:xfrm>
            <a:off x="4040178" y="8946071"/>
            <a:ext cx="3090810" cy="470932"/>
          </a:xfrm>
          <a:prstGeom prst="rect">
            <a:avLst/>
          </a:prstGeom>
        </p:spPr>
        <p:txBody>
          <a:bodyPr vert="horz" lIns="94563" tIns="47281" rIns="94563" bIns="47281" rtlCol="0" anchor="b"/>
          <a:lstStyle>
            <a:lvl1pPr algn="r">
              <a:defRPr sz="1200"/>
            </a:lvl1pPr>
          </a:lstStyle>
          <a:p>
            <a:fld id="{7D5E7315-4994-4E96-B23D-A7DDEBC27028}" type="slidenum">
              <a:rPr lang="en-US" smtClean="0"/>
              <a:pPr/>
              <a:t>‹#›</a:t>
            </a:fld>
            <a:endParaRPr lang="en-US"/>
          </a:p>
        </p:txBody>
      </p:sp>
    </p:spTree>
    <p:extLst>
      <p:ext uri="{BB962C8B-B14F-4D97-AF65-F5344CB8AC3E}">
        <p14:creationId xmlns="" xmlns:p14="http://schemas.microsoft.com/office/powerpoint/2010/main" val="112368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4/19/2012 9:40 AM</a:t>
            </a:fld>
            <a:endParaRPr lang="en-US" dirty="0"/>
          </a:p>
        </p:txBody>
      </p:sp>
      <p:sp>
        <p:nvSpPr>
          <p:cNvPr id="6" name="Footer Placeholder 5"/>
          <p:cNvSpPr>
            <a:spLocks noGrp="1"/>
          </p:cNvSpPr>
          <p:nvPr>
            <p:ph type="ftr" sz="quarter" idx="12"/>
          </p:nvPr>
        </p:nvSpPr>
        <p:spPr>
          <a:xfrm>
            <a:off x="0" y="8946071"/>
            <a:ext cx="6419374" cy="470932"/>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419375" y="8946071"/>
            <a:ext cx="711613" cy="470932"/>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Provide</a:t>
            </a:r>
            <a:r>
              <a:rPr lang="en-US" baseline="0" dirty="0" smtClean="0"/>
              <a:t> overview of bureaucratic complexity in the Homeland Security structure</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Bureaucratic</a:t>
            </a:r>
            <a:r>
              <a:rPr lang="en-US" baseline="0" dirty="0" smtClean="0"/>
              <a:t> complexity with implementation of the NRP was identified as a real issue in the Hurricane Pam exercise in 2004.</a:t>
            </a:r>
          </a:p>
          <a:p>
            <a:r>
              <a:rPr lang="en-US" baseline="0" dirty="0" smtClean="0"/>
              <a:t>Explain briefly what the Pam exercise was.</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11</a:t>
            </a:fld>
            <a:endParaRPr lang="en-US"/>
          </a:p>
        </p:txBody>
      </p:sp>
    </p:spTree>
    <p:extLst>
      <p:ext uri="{BB962C8B-B14F-4D97-AF65-F5344CB8AC3E}">
        <p14:creationId xmlns="" xmlns:p14="http://schemas.microsoft.com/office/powerpoint/2010/main" val="3354850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Lutz and </a:t>
            </a:r>
            <a:r>
              <a:rPr lang="en-US" dirty="0" err="1" smtClean="0"/>
              <a:t>Lindel</a:t>
            </a:r>
            <a:r>
              <a:rPr lang="en-US" dirty="0" smtClean="0"/>
              <a:t> studied ICS</a:t>
            </a:r>
            <a:r>
              <a:rPr lang="en-US" baseline="0" dirty="0" smtClean="0"/>
              <a:t> as a part of the Hurricane Rita response. </a:t>
            </a:r>
          </a:p>
          <a:p>
            <a:r>
              <a:rPr lang="en-US" baseline="0" dirty="0" smtClean="0"/>
              <a:t>They also found that ICS becomes less effective as the response organizations grows and new tasks (challenges) are placed on responders.</a:t>
            </a:r>
          </a:p>
          <a:p>
            <a:r>
              <a:rPr lang="en-US" baseline="0" dirty="0" smtClean="0"/>
              <a:t>Define terminology of response organizations.</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12</a:t>
            </a:fld>
            <a:endParaRPr lang="en-US"/>
          </a:p>
        </p:txBody>
      </p:sp>
    </p:spTree>
    <p:extLst>
      <p:ext uri="{BB962C8B-B14F-4D97-AF65-F5344CB8AC3E}">
        <p14:creationId xmlns="" xmlns:p14="http://schemas.microsoft.com/office/powerpoint/2010/main" val="709684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Their summary findings:</a:t>
            </a:r>
          </a:p>
          <a:p>
            <a:pPr marL="171427" indent="-171427">
              <a:buFont typeface="Arial" pitchFamily="34" charset="0"/>
              <a:buChar char="•"/>
            </a:pPr>
            <a:r>
              <a:rPr lang="en-US" dirty="0" smtClean="0"/>
              <a:t>Doesn’t work well outside of the</a:t>
            </a:r>
            <a:r>
              <a:rPr lang="en-US" baseline="0" dirty="0" smtClean="0"/>
              <a:t> typical public safety hierarchy</a:t>
            </a:r>
          </a:p>
          <a:p>
            <a:pPr marL="171427" indent="-171427">
              <a:buFont typeface="Arial" pitchFamily="34" charset="0"/>
              <a:buChar char="•"/>
            </a:pPr>
            <a:r>
              <a:rPr lang="en-US" baseline="0" dirty="0" smtClean="0"/>
              <a:t>Neglects volunteers</a:t>
            </a:r>
          </a:p>
          <a:p>
            <a:pPr marL="171427" indent="-171427">
              <a:buFont typeface="Arial" pitchFamily="34" charset="0"/>
              <a:buChar char="•"/>
            </a:pPr>
            <a:r>
              <a:rPr lang="en-US" baseline="0" dirty="0" smtClean="0"/>
              <a:t>Training was not effective</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13</a:t>
            </a:fld>
            <a:endParaRPr lang="en-US"/>
          </a:p>
        </p:txBody>
      </p:sp>
    </p:spTree>
    <p:extLst>
      <p:ext uri="{BB962C8B-B14F-4D97-AF65-F5344CB8AC3E}">
        <p14:creationId xmlns="" xmlns:p14="http://schemas.microsoft.com/office/powerpoint/2010/main" val="1275443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Moynihan’s studies of management </a:t>
            </a:r>
            <a:r>
              <a:rPr lang="en-US" dirty="0" err="1" smtClean="0"/>
              <a:t>intergration</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14</a:t>
            </a:fld>
            <a:endParaRPr lang="en-US"/>
          </a:p>
        </p:txBody>
      </p:sp>
    </p:spTree>
    <p:extLst>
      <p:ext uri="{BB962C8B-B14F-4D97-AF65-F5344CB8AC3E}">
        <p14:creationId xmlns="" xmlns:p14="http://schemas.microsoft.com/office/powerpoint/2010/main" val="2042101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 responses</a:t>
            </a:r>
            <a:r>
              <a:rPr lang="en-US" baseline="0" dirty="0" smtClean="0"/>
              <a:t> will require both classic hierarchies (public safety) and networking with other agencies.</a:t>
            </a:r>
          </a:p>
          <a:p>
            <a:r>
              <a:rPr lang="en-US" baseline="0" dirty="0" smtClean="0"/>
              <a:t>Describe fundamentals of each.</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15</a:t>
            </a:fld>
            <a:endParaRPr lang="en-US"/>
          </a:p>
        </p:txBody>
      </p:sp>
    </p:spTree>
    <p:extLst>
      <p:ext uri="{BB962C8B-B14F-4D97-AF65-F5344CB8AC3E}">
        <p14:creationId xmlns="" xmlns:p14="http://schemas.microsoft.com/office/powerpoint/2010/main" val="156509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a:t>
            </a:r>
            <a:r>
              <a:rPr lang="en-US" baseline="0" dirty="0" smtClean="0"/>
              <a:t> response and Katrina are two examples of the challenges when dissimilar organizations are forced to network under the ICS hierarchy.</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16</a:t>
            </a:fld>
            <a:endParaRPr lang="en-US"/>
          </a:p>
        </p:txBody>
      </p:sp>
    </p:spTree>
    <p:extLst>
      <p:ext uri="{BB962C8B-B14F-4D97-AF65-F5344CB8AC3E}">
        <p14:creationId xmlns="" xmlns:p14="http://schemas.microsoft.com/office/powerpoint/2010/main" val="2202951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quite</a:t>
            </a:r>
            <a:r>
              <a:rPr lang="en-US" baseline="0" dirty="0" smtClean="0"/>
              <a:t> a bit of research on ICS effectiveness and limitations.</a:t>
            </a:r>
          </a:p>
          <a:p>
            <a:r>
              <a:rPr lang="en-US" baseline="0" dirty="0" smtClean="0"/>
              <a:t>This one was selected for two reasons:</a:t>
            </a:r>
          </a:p>
          <a:p>
            <a:pPr marL="171427" indent="-171427">
              <a:buFont typeface="Arial" pitchFamily="34" charset="0"/>
              <a:buChar char="•"/>
            </a:pPr>
            <a:r>
              <a:rPr lang="en-US" baseline="0" dirty="0" smtClean="0"/>
              <a:t>It was an evaluation of the system by practitioners</a:t>
            </a:r>
          </a:p>
          <a:p>
            <a:pPr marL="171427" indent="-171427">
              <a:buFont typeface="Arial" pitchFamily="34" charset="0"/>
              <a:buChar char="•"/>
            </a:pPr>
            <a:r>
              <a:rPr lang="en-US" baseline="0" dirty="0" smtClean="0"/>
              <a:t>It occurred before implementation of the NRP so it was available to DHS</a:t>
            </a:r>
          </a:p>
          <a:p>
            <a:endParaRPr lang="en-US" baseline="0" dirty="0" smtClean="0"/>
          </a:p>
          <a:p>
            <a:r>
              <a:rPr lang="en-US" baseline="0" dirty="0" smtClean="0"/>
              <a:t>Provide overview of the studies components</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17</a:t>
            </a:fld>
            <a:endParaRPr lang="en-US"/>
          </a:p>
        </p:txBody>
      </p:sp>
    </p:spTree>
    <p:extLst>
      <p:ext uri="{BB962C8B-B14F-4D97-AF65-F5344CB8AC3E}">
        <p14:creationId xmlns="" xmlns:p14="http://schemas.microsoft.com/office/powerpoint/2010/main" val="365074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Demonstrates</a:t>
            </a:r>
            <a:r>
              <a:rPr lang="en-US" baseline="0" dirty="0" smtClean="0"/>
              <a:t> that the lowest ranked elements of Cole’s study show the same concerns identified today.</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18</a:t>
            </a:fld>
            <a:endParaRPr lang="en-US"/>
          </a:p>
        </p:txBody>
      </p:sp>
    </p:spTree>
    <p:extLst>
      <p:ext uri="{BB962C8B-B14F-4D97-AF65-F5344CB8AC3E}">
        <p14:creationId xmlns="" xmlns:p14="http://schemas.microsoft.com/office/powerpoint/2010/main" val="1918028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 of what we’ve</a:t>
            </a:r>
            <a:r>
              <a:rPr lang="en-US" baseline="0" dirty="0" smtClean="0"/>
              <a:t> learned.</a:t>
            </a:r>
          </a:p>
          <a:p>
            <a:endParaRPr lang="en-US" baseline="0" dirty="0" smtClean="0"/>
          </a:p>
          <a:p>
            <a:r>
              <a:rPr lang="en-US" baseline="0" dirty="0" smtClean="0"/>
              <a:t>ICS is not going to go away. Realistically, there isn’t a better plan out there that we know of. That means we need to improve the issue of implementation and training to be more inclusive and meaningful.</a:t>
            </a:r>
          </a:p>
          <a:p>
            <a:endParaRPr lang="en-US" baseline="0" dirty="0" smtClean="0"/>
          </a:p>
          <a:p>
            <a:r>
              <a:rPr lang="en-US" baseline="0" dirty="0" smtClean="0"/>
              <a:t>Ultimately, these are the fundamental components that need to be addressed to improve NIMS and ICS as an All Hazards response system.</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19</a:t>
            </a:fld>
            <a:endParaRPr lang="en-US"/>
          </a:p>
        </p:txBody>
      </p:sp>
    </p:spTree>
    <p:extLst>
      <p:ext uri="{BB962C8B-B14F-4D97-AF65-F5344CB8AC3E}">
        <p14:creationId xmlns="" xmlns:p14="http://schemas.microsoft.com/office/powerpoint/2010/main" val="328690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Hi, I’m Liz Mrak and Al and I are here to discuss our Assessment of the Incident Command System</a:t>
            </a:r>
          </a:p>
          <a:p>
            <a:endParaRPr lang="en-US" dirty="0"/>
          </a:p>
          <a:p>
            <a:r>
              <a:rPr lang="en-US" dirty="0"/>
              <a:t>Slide 1:</a:t>
            </a:r>
          </a:p>
          <a:p>
            <a:r>
              <a:rPr lang="en-US" dirty="0"/>
              <a:t>Following the World Trade Center terrorist attacks of 911, we learned that we were not prepared to handle a disaster of this magnitude.  </a:t>
            </a:r>
          </a:p>
          <a:p>
            <a:r>
              <a:rPr lang="en-US" dirty="0"/>
              <a:t>As the president’s response he established and ordered Homeland Security protect us as a country and to manage any incident either natural or terrorist. </a:t>
            </a:r>
          </a:p>
          <a:p>
            <a:endParaRPr lang="en-US" dirty="0"/>
          </a:p>
          <a:p>
            <a:r>
              <a:rPr lang="en-US" dirty="0"/>
              <a:t>One of these directives was HSPD 5 which demanded development of the National Incident Management Systems or NIMS.</a:t>
            </a:r>
          </a:p>
          <a:p>
            <a:r>
              <a:rPr lang="en-US" dirty="0"/>
              <a:t>NIMS chose to adopt the Incident Command System as the fundamental or key component of the National Response Plan.</a:t>
            </a:r>
          </a:p>
          <a:p>
            <a:endParaRPr lang="en-US" dirty="0"/>
          </a:p>
          <a:p>
            <a:r>
              <a:rPr lang="en-US" dirty="0"/>
              <a:t>About a year later in response to the President’s direction DHS said in order to receive ANY federal funding for disaster preparedness a State MUST adopt NIMS.</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Louisiana is a</a:t>
            </a:r>
            <a:r>
              <a:rPr lang="en-US" baseline="0" dirty="0" smtClean="0"/>
              <a:t>n excellent testing ground for piloting our recommendation.</a:t>
            </a:r>
          </a:p>
          <a:p>
            <a:r>
              <a:rPr lang="en-US" baseline="0" dirty="0" smtClean="0"/>
              <a:t>List of recent events either in, or significant to the state.</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20</a:t>
            </a:fld>
            <a:endParaRPr lang="en-US"/>
          </a:p>
        </p:txBody>
      </p:sp>
    </p:spTree>
    <p:extLst>
      <p:ext uri="{BB962C8B-B14F-4D97-AF65-F5344CB8AC3E}">
        <p14:creationId xmlns="" xmlns:p14="http://schemas.microsoft.com/office/powerpoint/2010/main" val="2925706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a:t>
            </a:r>
            <a:r>
              <a:rPr lang="en-US" baseline="0" dirty="0" smtClean="0"/>
              <a:t> overview of recommendations for improvement</a:t>
            </a:r>
          </a:p>
          <a:p>
            <a:pPr marL="228568" indent="-228568">
              <a:buFont typeface="+mj-lt"/>
              <a:buAutoNum type="arabicPeriod"/>
            </a:pPr>
            <a:r>
              <a:rPr lang="en-US" baseline="0" dirty="0" smtClean="0"/>
              <a:t>Must have buy-in from the state agency charged with emergency preparedness – they have authority</a:t>
            </a:r>
          </a:p>
          <a:p>
            <a:pPr marL="228568" indent="-228568">
              <a:buFont typeface="+mj-lt"/>
              <a:buAutoNum type="arabicPeriod"/>
            </a:pPr>
            <a:r>
              <a:rPr lang="en-US" baseline="0" dirty="0" smtClean="0"/>
              <a:t>Review the past responses and identify all the players (public safety, municipal, volunteer, private, etc.)</a:t>
            </a:r>
          </a:p>
          <a:p>
            <a:pPr marL="228568" indent="-228568">
              <a:buFont typeface="+mj-lt"/>
              <a:buAutoNum type="arabicPeriod"/>
            </a:pPr>
            <a:r>
              <a:rPr lang="en-US" baseline="0" dirty="0" smtClean="0"/>
              <a:t>Survey those agencies on their needs and compile data to construct a framework for the improvement plan</a:t>
            </a:r>
          </a:p>
          <a:p>
            <a:pPr marL="228568" indent="-228568">
              <a:buFont typeface="+mj-lt"/>
              <a:buAutoNum type="arabicPeriod"/>
            </a:pPr>
            <a:r>
              <a:rPr lang="en-US" baseline="0" dirty="0" smtClean="0"/>
              <a:t>Leverage the expertise within the state in drafting the plan</a:t>
            </a:r>
          </a:p>
          <a:p>
            <a:pPr marL="685706" lvl="1" indent="-228568">
              <a:buFont typeface="Arial" pitchFamily="34" charset="0"/>
              <a:buChar char="•"/>
            </a:pPr>
            <a:r>
              <a:rPr lang="en-US" baseline="0" dirty="0" smtClean="0"/>
              <a:t>Institution of higher learning provides access to experts in research, survey construction, data management, instructional design, etc.</a:t>
            </a:r>
          </a:p>
          <a:p>
            <a:pPr marL="685706" lvl="1" indent="-228568">
              <a:buFont typeface="Arial" pitchFamily="34" charset="0"/>
              <a:buChar char="•"/>
            </a:pPr>
            <a:r>
              <a:rPr lang="en-US" baseline="0" dirty="0" smtClean="0"/>
              <a:t>Why not NSU???</a:t>
            </a:r>
          </a:p>
        </p:txBody>
      </p:sp>
      <p:sp>
        <p:nvSpPr>
          <p:cNvPr id="4" name="Slide Number Placeholder 3"/>
          <p:cNvSpPr>
            <a:spLocks noGrp="1"/>
          </p:cNvSpPr>
          <p:nvPr>
            <p:ph type="sldNum" sz="quarter" idx="10"/>
          </p:nvPr>
        </p:nvSpPr>
        <p:spPr/>
        <p:txBody>
          <a:bodyPr/>
          <a:lstStyle/>
          <a:p>
            <a:fld id="{7D5E7315-4994-4E96-B23D-A7DDEBC27028}" type="slidenum">
              <a:rPr lang="en-US" smtClean="0"/>
              <a:pPr/>
              <a:t>21</a:t>
            </a:fld>
            <a:endParaRPr lang="en-US"/>
          </a:p>
        </p:txBody>
      </p:sp>
    </p:spTree>
    <p:extLst>
      <p:ext uri="{BB962C8B-B14F-4D97-AF65-F5344CB8AC3E}">
        <p14:creationId xmlns="" xmlns:p14="http://schemas.microsoft.com/office/powerpoint/2010/main" val="3227370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2:</a:t>
            </a:r>
          </a:p>
          <a:p>
            <a:endParaRPr lang="en-US" dirty="0"/>
          </a:p>
          <a:p>
            <a:r>
              <a:rPr lang="en-US" dirty="0"/>
              <a:t>So, what is the Incident Command System?  Incident Command is a command system that includes a single agency or multi-agency response to an incident and the handling of that incident.  This may be anything from a house fire to a plane crash.  An ICS plan must be able to expand and contract as the incident dictates.</a:t>
            </a:r>
          </a:p>
          <a:p>
            <a:endParaRPr lang="en-US" dirty="0"/>
          </a:p>
          <a:p>
            <a:r>
              <a:rPr lang="en-US" dirty="0"/>
              <a:t>In 1970 in response to Southern CA difficult brushfire season. The fire agencies created what became known as FIRESCOPE and later Incident Command System.  It took 10 years for this plan to be formally adopted by CA requiring all fire services to implement this new system.</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3:</a:t>
            </a:r>
          </a:p>
          <a:p>
            <a:endParaRPr lang="en-US" dirty="0"/>
          </a:p>
          <a:p>
            <a:r>
              <a:rPr lang="en-US" dirty="0"/>
              <a:t>Some of the weaknesses identified following these brushfires were:</a:t>
            </a:r>
          </a:p>
          <a:p>
            <a:pPr lvl="0">
              <a:buFont typeface="Arial" pitchFamily="34" charset="0"/>
              <a:buChar char="•"/>
            </a:pPr>
            <a:r>
              <a:rPr lang="en-US" dirty="0"/>
              <a:t>Confusion due to the number of agencies involved</a:t>
            </a:r>
          </a:p>
          <a:p>
            <a:pPr lvl="0">
              <a:buFont typeface="Arial" pitchFamily="34" charset="0"/>
              <a:buChar char="•"/>
            </a:pPr>
            <a:r>
              <a:rPr lang="en-US" dirty="0"/>
              <a:t>Lack of a command structure</a:t>
            </a:r>
          </a:p>
          <a:p>
            <a:pPr lvl="0">
              <a:buFont typeface="Arial" pitchFamily="34" charset="0"/>
              <a:buChar char="•"/>
            </a:pPr>
            <a:r>
              <a:rPr lang="en-US" dirty="0"/>
              <a:t>Lack of unifying concepts and systems</a:t>
            </a:r>
          </a:p>
          <a:p>
            <a:pPr lvl="0">
              <a:buFont typeface="Arial" pitchFamily="34" charset="0"/>
              <a:buChar char="•"/>
            </a:pPr>
            <a:r>
              <a:rPr lang="en-US" dirty="0"/>
              <a:t>Lack of common terminology</a:t>
            </a:r>
          </a:p>
          <a:p>
            <a:pPr lvl="0">
              <a:buFont typeface="Arial" pitchFamily="34" charset="0"/>
              <a:buChar char="•"/>
            </a:pPr>
            <a:r>
              <a:rPr lang="en-US" dirty="0"/>
              <a:t>Lack of common radio frequencies to facilitate communication</a:t>
            </a:r>
          </a:p>
          <a:p>
            <a:pPr lvl="0">
              <a:buFont typeface="Arial" pitchFamily="34" charset="0"/>
              <a:buChar char="•"/>
            </a:pPr>
            <a:r>
              <a:rPr lang="en-US" dirty="0"/>
              <a:t>An overwhelming span of control  </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4:</a:t>
            </a:r>
          </a:p>
          <a:p>
            <a:endParaRPr lang="en-US" dirty="0"/>
          </a:p>
          <a:p>
            <a:r>
              <a:rPr lang="en-US" dirty="0"/>
              <a:t>Some basic concepts or solutions to the weakness identified were:</a:t>
            </a:r>
          </a:p>
          <a:p>
            <a:endParaRPr lang="en-US" dirty="0"/>
          </a:p>
          <a:p>
            <a:pPr lvl="0">
              <a:buFont typeface="Arial" pitchFamily="34" charset="0"/>
              <a:buChar char="•"/>
            </a:pPr>
            <a:r>
              <a:rPr lang="en-US" dirty="0"/>
              <a:t>Modular organization – ability to expand and contract as the incident dictated.</a:t>
            </a:r>
          </a:p>
          <a:p>
            <a:pPr lvl="0">
              <a:buFont typeface="Arial" pitchFamily="34" charset="0"/>
              <a:buChar char="•"/>
            </a:pPr>
            <a:r>
              <a:rPr lang="en-US" dirty="0"/>
              <a:t>Unified Command</a:t>
            </a:r>
          </a:p>
          <a:p>
            <a:pPr lvl="0">
              <a:buFont typeface="Arial" pitchFamily="34" charset="0"/>
              <a:buChar char="•"/>
            </a:pPr>
            <a:r>
              <a:rPr lang="en-US" dirty="0"/>
              <a:t>Manageable span of control</a:t>
            </a:r>
          </a:p>
          <a:p>
            <a:pPr lvl="0">
              <a:buFont typeface="Arial" pitchFamily="34" charset="0"/>
              <a:buChar char="•"/>
            </a:pPr>
            <a:r>
              <a:rPr lang="en-US" dirty="0"/>
              <a:t>Common terminology</a:t>
            </a:r>
          </a:p>
          <a:p>
            <a:pPr lvl="0">
              <a:buFont typeface="Arial" pitchFamily="34" charset="0"/>
              <a:buChar char="•"/>
            </a:pPr>
            <a:r>
              <a:rPr lang="en-US" dirty="0"/>
              <a:t>Consolidated action plans</a:t>
            </a:r>
          </a:p>
          <a:p>
            <a:pPr lvl="0">
              <a:buFont typeface="Arial" pitchFamily="34" charset="0"/>
              <a:buChar char="•"/>
            </a:pPr>
            <a:r>
              <a:rPr lang="en-US" dirty="0"/>
              <a:t>Comprehensive resource management</a:t>
            </a:r>
          </a:p>
          <a:p>
            <a:pPr lvl="0">
              <a:buFont typeface="Arial" pitchFamily="34" charset="0"/>
              <a:buChar char="•"/>
            </a:pPr>
            <a:r>
              <a:rPr lang="en-US" dirty="0"/>
              <a:t>Integrated communications </a:t>
            </a:r>
          </a:p>
          <a:p>
            <a:pPr lvl="0">
              <a:buFont typeface="Arial" pitchFamily="34" charset="0"/>
              <a:buChar char="•"/>
            </a:pPr>
            <a:r>
              <a:rPr lang="en-US" dirty="0"/>
              <a:t>Pre-designated incident facilities – pre-planning to identify command post, staging areas etc.</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Slide 5:</a:t>
            </a:r>
          </a:p>
          <a:p>
            <a:endParaRPr lang="en-US" dirty="0"/>
          </a:p>
          <a:p>
            <a:r>
              <a:rPr lang="en-US" dirty="0"/>
              <a:t>This chart is simple, it shows Command and the 4 areas of needed to control an incident: operations, planning, logistics and finance.  Operation’s is the bear of these because it is where other agencies needed for the response fall.  These agencies include Fire, Police, EMS, tow trucks, garbage trucks to move debris etc. Operations is where everyone MUST work together to get the job done.</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our Assessment of ICS shows two extremes.</a:t>
            </a:r>
          </a:p>
          <a:p>
            <a:r>
              <a:rPr lang="en-US" dirty="0"/>
              <a:t> </a:t>
            </a:r>
          </a:p>
          <a:p>
            <a:r>
              <a:rPr lang="en-US" dirty="0"/>
              <a:t>First, Anderson and his </a:t>
            </a:r>
            <a:r>
              <a:rPr lang="en-US" dirty="0" err="1"/>
              <a:t>collegues</a:t>
            </a:r>
            <a:r>
              <a:rPr lang="en-US" dirty="0"/>
              <a:t> say…</a:t>
            </a:r>
          </a:p>
          <a:p>
            <a:endParaRPr lang="en-US" dirty="0"/>
          </a:p>
          <a:p>
            <a:r>
              <a:rPr lang="en-US" dirty="0"/>
              <a:t>Second, Moynihan says…</a:t>
            </a:r>
          </a:p>
          <a:p>
            <a:endParaRPr lang="en-US" dirty="0"/>
          </a:p>
          <a:p>
            <a:r>
              <a:rPr lang="en-US" dirty="0"/>
              <a:t>So which is correct or is the true assessment somewhere in the middle.</a:t>
            </a:r>
          </a:p>
          <a:p>
            <a:r>
              <a:rPr lang="en-US" dirty="0"/>
              <a:t>Now Al will discuss some of the specific issues we identified with Incident Command as a National Response System.</a:t>
            </a:r>
          </a:p>
          <a:p>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Buck and colleagues</a:t>
            </a:r>
            <a:r>
              <a:rPr lang="en-US" baseline="0" dirty="0" smtClean="0"/>
              <a:t> evaluated several different disaster responses in which ICS was used.</a:t>
            </a:r>
          </a:p>
          <a:p>
            <a:r>
              <a:rPr lang="en-US" baseline="0" dirty="0" smtClean="0"/>
              <a:t>Many were classified as very successful – the common traits in those were the points listed.</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8</a:t>
            </a:fld>
            <a:endParaRPr lang="en-US"/>
          </a:p>
        </p:txBody>
      </p:sp>
    </p:spTree>
    <p:extLst>
      <p:ext uri="{BB962C8B-B14F-4D97-AF65-F5344CB8AC3E}">
        <p14:creationId xmlns="" xmlns:p14="http://schemas.microsoft.com/office/powerpoint/2010/main" val="397713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in larger scale events ICS was less than successfully implemented</a:t>
            </a:r>
            <a:r>
              <a:rPr lang="en-US" baseline="0" dirty="0" smtClean="0"/>
              <a:t> and problems arose.</a:t>
            </a:r>
          </a:p>
          <a:p>
            <a:r>
              <a:rPr lang="en-US" baseline="0" dirty="0" smtClean="0"/>
              <a:t>Note the summary – the problems are not inherent to ICS, but with the implementation.</a:t>
            </a:r>
            <a:endParaRPr lang="en-US" dirty="0"/>
          </a:p>
        </p:txBody>
      </p:sp>
      <p:sp>
        <p:nvSpPr>
          <p:cNvPr id="4" name="Slide Number Placeholder 3"/>
          <p:cNvSpPr>
            <a:spLocks noGrp="1"/>
          </p:cNvSpPr>
          <p:nvPr>
            <p:ph type="sldNum" sz="quarter" idx="10"/>
          </p:nvPr>
        </p:nvSpPr>
        <p:spPr/>
        <p:txBody>
          <a:bodyPr/>
          <a:lstStyle/>
          <a:p>
            <a:fld id="{7D5E7315-4994-4E96-B23D-A7DDEBC27028}" type="slidenum">
              <a:rPr lang="en-US" smtClean="0"/>
              <a:pPr/>
              <a:t>9</a:t>
            </a:fld>
            <a:endParaRPr lang="en-US"/>
          </a:p>
        </p:txBody>
      </p:sp>
    </p:spTree>
    <p:extLst>
      <p:ext uri="{BB962C8B-B14F-4D97-AF65-F5344CB8AC3E}">
        <p14:creationId xmlns="" xmlns:p14="http://schemas.microsoft.com/office/powerpoint/2010/main" val="394433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 Assessment of the Incident Command System</a:t>
            </a:r>
            <a:endParaRPr lang="en-US" dirty="0"/>
          </a:p>
        </p:txBody>
      </p:sp>
      <p:sp>
        <p:nvSpPr>
          <p:cNvPr id="3" name="Subtitle 2"/>
          <p:cNvSpPr>
            <a:spLocks noGrp="1"/>
          </p:cNvSpPr>
          <p:nvPr>
            <p:ph type="subTitle" idx="1"/>
          </p:nvPr>
        </p:nvSpPr>
        <p:spPr>
          <a:xfrm>
            <a:off x="730249" y="4344988"/>
            <a:ext cx="7681913" cy="1293812"/>
          </a:xfrm>
        </p:spPr>
        <p:txBody>
          <a:bodyPr>
            <a:normAutofit/>
          </a:bodyPr>
          <a:lstStyle/>
          <a:p>
            <a:r>
              <a:rPr lang="en-US" dirty="0" smtClean="0"/>
              <a:t>Elizabeth Mrak</a:t>
            </a:r>
          </a:p>
          <a:p>
            <a:r>
              <a:rPr lang="en-US" dirty="0" smtClean="0"/>
              <a:t>Al Landry</a:t>
            </a:r>
          </a:p>
        </p:txBody>
      </p:sp>
      <p:pic>
        <p:nvPicPr>
          <p:cNvPr id="5" name="Picture 4" descr="NorthwesternState-Seal-WebSafe663399-copy.png"/>
          <p:cNvPicPr>
            <a:picLocks noChangeAspect="1"/>
          </p:cNvPicPr>
          <p:nvPr/>
        </p:nvPicPr>
        <p:blipFill>
          <a:blip r:embed="rId3" cstate="print"/>
          <a:stretch>
            <a:fillRect/>
          </a:stretch>
        </p:blipFill>
        <p:spPr>
          <a:xfrm>
            <a:off x="7848600" y="5562600"/>
            <a:ext cx="1047750" cy="104775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Bureaucracy</a:t>
            </a:r>
            <a:endParaRPr lang="en-US" dirty="0"/>
          </a:p>
        </p:txBody>
      </p:sp>
      <p:sp>
        <p:nvSpPr>
          <p:cNvPr id="3" name="Text Placeholder 2"/>
          <p:cNvSpPr>
            <a:spLocks noGrp="1"/>
          </p:cNvSpPr>
          <p:nvPr>
            <p:ph type="body" sz="quarter" idx="10"/>
          </p:nvPr>
        </p:nvSpPr>
        <p:spPr>
          <a:xfrm>
            <a:off x="381000" y="1411552"/>
            <a:ext cx="8382000" cy="5318379"/>
          </a:xfrm>
        </p:spPr>
        <p:txBody>
          <a:bodyPr/>
          <a:lstStyle/>
          <a:p>
            <a:r>
              <a:rPr lang="en-US" sz="2800" i="1" dirty="0" smtClean="0"/>
              <a:t>“Organizing for Homeland Security after Katrina: Is Adaptive Management What’s Missing?” </a:t>
            </a:r>
            <a:r>
              <a:rPr lang="en-US" sz="2400" dirty="0" smtClean="0"/>
              <a:t>Wise, C. R. - Public Administration Review</a:t>
            </a:r>
          </a:p>
          <a:p>
            <a:pPr lvl="1"/>
            <a:r>
              <a:rPr lang="en-US" dirty="0" smtClean="0"/>
              <a:t>“The NRP attempts to impose strict standards and structure to incidents that are diverse, complex and potentially very dynamic in nature”</a:t>
            </a:r>
          </a:p>
          <a:p>
            <a:pPr lvl="2"/>
            <a:r>
              <a:rPr lang="en-US" dirty="0" smtClean="0"/>
              <a:t>DHS established 43 individual initiatives to fulfill federal disaster management responsibilities</a:t>
            </a:r>
          </a:p>
          <a:p>
            <a:pPr lvl="2"/>
            <a:r>
              <a:rPr lang="en-US" dirty="0" smtClean="0"/>
              <a:t>DHS - lead agency over 37 federal departments</a:t>
            </a:r>
          </a:p>
          <a:p>
            <a:pPr lvl="2"/>
            <a:r>
              <a:rPr lang="en-US" dirty="0" smtClean="0"/>
              <a:t>12 initiatives involve multiple federal agencies</a:t>
            </a:r>
          </a:p>
          <a:p>
            <a:pPr lvl="2"/>
            <a:r>
              <a:rPr lang="en-US" dirty="0" smtClean="0"/>
              <a:t>GAO review of the system identified challenges in fulfilling the strategy across both mission areas and levels of government</a:t>
            </a:r>
          </a:p>
          <a:p>
            <a:pPr lvl="1"/>
            <a:endParaRPr lang="en-US" sz="20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Bureaucracy</a:t>
            </a:r>
          </a:p>
        </p:txBody>
      </p:sp>
      <p:sp>
        <p:nvSpPr>
          <p:cNvPr id="3" name="Text Placeholder 2"/>
          <p:cNvSpPr>
            <a:spLocks noGrp="1"/>
          </p:cNvSpPr>
          <p:nvPr>
            <p:ph type="body" sz="quarter" idx="10"/>
          </p:nvPr>
        </p:nvSpPr>
        <p:spPr>
          <a:xfrm>
            <a:off x="381000" y="990600"/>
            <a:ext cx="8534400" cy="3083921"/>
          </a:xfrm>
        </p:spPr>
        <p:txBody>
          <a:bodyPr/>
          <a:lstStyle/>
          <a:p>
            <a:r>
              <a:rPr lang="en-US" dirty="0" smtClean="0"/>
              <a:t>System test</a:t>
            </a:r>
          </a:p>
          <a:p>
            <a:pPr lvl="1"/>
            <a:r>
              <a:rPr lang="en-US" dirty="0" smtClean="0"/>
              <a:t>Hurricane Pam exercise in 2004 found:</a:t>
            </a:r>
          </a:p>
          <a:p>
            <a:pPr lvl="2"/>
            <a:r>
              <a:rPr lang="en-US" dirty="0" smtClean="0"/>
              <a:t>Issues identified across the board including</a:t>
            </a:r>
          </a:p>
          <a:p>
            <a:pPr lvl="3"/>
            <a:r>
              <a:rPr lang="en-US" u="sng" dirty="0" smtClean="0"/>
              <a:t>Problems with various government entity interactions</a:t>
            </a:r>
          </a:p>
          <a:p>
            <a:pPr lvl="3"/>
            <a:r>
              <a:rPr lang="en-US" dirty="0" smtClean="0"/>
              <a:t>Failure to understand and apply principles of the NRP</a:t>
            </a:r>
          </a:p>
          <a:p>
            <a:pPr lvl="3"/>
            <a:r>
              <a:rPr lang="en-US" dirty="0" smtClean="0"/>
              <a:t>Difficulty achieving unified command and control</a:t>
            </a:r>
          </a:p>
          <a:p>
            <a:endParaRPr lang="en-US" dirty="0"/>
          </a:p>
        </p:txBody>
      </p:sp>
      <p:pic>
        <p:nvPicPr>
          <p:cNvPr id="4" name="Picture 3" descr="Katrina_Laura Bush in dispatch.jpg"/>
          <p:cNvPicPr>
            <a:picLocks noChangeAspect="1"/>
          </p:cNvPicPr>
          <p:nvPr/>
        </p:nvPicPr>
        <p:blipFill>
          <a:blip r:embed="rId3" cstate="print"/>
          <a:stretch>
            <a:fillRect/>
          </a:stretch>
        </p:blipFill>
        <p:spPr>
          <a:xfrm>
            <a:off x="2895600" y="3886200"/>
            <a:ext cx="3962400" cy="2641600"/>
          </a:xfrm>
          <a:prstGeom prst="rect">
            <a:avLst/>
          </a:prstGeo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Predicting Effectiveness</a:t>
            </a:r>
            <a:endParaRPr lang="en-US" dirty="0"/>
          </a:p>
        </p:txBody>
      </p:sp>
      <p:sp>
        <p:nvSpPr>
          <p:cNvPr id="3" name="Text Placeholder 2"/>
          <p:cNvSpPr>
            <a:spLocks noGrp="1"/>
          </p:cNvSpPr>
          <p:nvPr>
            <p:ph type="body" sz="quarter" idx="10"/>
          </p:nvPr>
        </p:nvSpPr>
        <p:spPr>
          <a:xfrm>
            <a:off x="381000" y="1411552"/>
            <a:ext cx="8382000" cy="2191369"/>
          </a:xfrm>
        </p:spPr>
        <p:txBody>
          <a:bodyPr/>
          <a:lstStyle/>
          <a:p>
            <a:r>
              <a:rPr lang="en-US" i="1" dirty="0" smtClean="0"/>
              <a:t>“Incident Command System as a Response Model Within Emergency Operations Centers during Hurricane Rita”  </a:t>
            </a:r>
            <a:r>
              <a:rPr lang="en-US" sz="2800" dirty="0" smtClean="0"/>
              <a:t>Lutz, L.D., </a:t>
            </a:r>
            <a:r>
              <a:rPr lang="en-US" sz="2800" dirty="0" err="1" smtClean="0"/>
              <a:t>Lindell</a:t>
            </a:r>
            <a:r>
              <a:rPr lang="en-US" sz="2800" dirty="0" smtClean="0"/>
              <a:t>, M.K. – Journal of Contingencies and Crisis Management</a:t>
            </a:r>
          </a:p>
          <a:p>
            <a:pPr lvl="1"/>
            <a:endParaRPr lang="en-US" dirty="0"/>
          </a:p>
        </p:txBody>
      </p:sp>
      <p:graphicFrame>
        <p:nvGraphicFramePr>
          <p:cNvPr id="4" name="Table 3"/>
          <p:cNvGraphicFramePr>
            <a:graphicFrameLocks noGrp="1"/>
          </p:cNvGraphicFramePr>
          <p:nvPr/>
        </p:nvGraphicFramePr>
        <p:xfrm>
          <a:off x="1447800" y="4191000"/>
          <a:ext cx="6477000" cy="2123440"/>
        </p:xfrm>
        <a:graphic>
          <a:graphicData uri="http://schemas.openxmlformats.org/drawingml/2006/table">
            <a:tbl>
              <a:tblPr firstRow="1" bandRow="1">
                <a:tableStyleId>{6E25E649-3F16-4E02-A733-19D2CDBF48F0}</a:tableStyleId>
              </a:tblPr>
              <a:tblGrid>
                <a:gridCol w="2159000"/>
                <a:gridCol w="2159000"/>
                <a:gridCol w="2159000"/>
              </a:tblGrid>
              <a:tr h="370840">
                <a:tc>
                  <a:txBody>
                    <a:bodyPr/>
                    <a:lstStyle/>
                    <a:p>
                      <a:pPr algn="ctr"/>
                      <a:r>
                        <a:rPr lang="en-US" dirty="0" smtClean="0">
                          <a:solidFill>
                            <a:schemeClr val="bg1"/>
                          </a:solidFill>
                        </a:rPr>
                        <a:t>Response Organization</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bg1"/>
                          </a:solidFill>
                        </a:rPr>
                        <a:t>Tasks</a:t>
                      </a:r>
                    </a:p>
                    <a:p>
                      <a:pPr algn="ctr"/>
                      <a:r>
                        <a:rPr lang="en-US" dirty="0" smtClean="0">
                          <a:solidFill>
                            <a:schemeClr val="bg1"/>
                          </a:solidFill>
                        </a:rPr>
                        <a:t>Performed</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bg1"/>
                          </a:solidFill>
                        </a:rPr>
                        <a:t>Predicted</a:t>
                      </a:r>
                    </a:p>
                    <a:p>
                      <a:pPr algn="ctr"/>
                      <a:r>
                        <a:rPr lang="en-US" dirty="0" smtClean="0">
                          <a:solidFill>
                            <a:schemeClr val="bg1"/>
                          </a:solidFill>
                        </a:rPr>
                        <a:t>Effectiveness</a:t>
                      </a:r>
                      <a:endParaRPr lang="en-US"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Existing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Normal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Expanding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Normal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Extending</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Novel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t>Emergent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Novel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r>
                        <a:rPr lang="en-US" dirty="0" smtClean="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Effectiveness</a:t>
            </a:r>
          </a:p>
        </p:txBody>
      </p:sp>
      <p:sp>
        <p:nvSpPr>
          <p:cNvPr id="3" name="Text Placeholder 2"/>
          <p:cNvSpPr>
            <a:spLocks noGrp="1"/>
          </p:cNvSpPr>
          <p:nvPr>
            <p:ph type="body" sz="quarter" idx="10"/>
          </p:nvPr>
        </p:nvSpPr>
        <p:spPr>
          <a:xfrm>
            <a:off x="381000" y="1411552"/>
            <a:ext cx="8382000" cy="4524315"/>
          </a:xfrm>
        </p:spPr>
        <p:txBody>
          <a:bodyPr/>
          <a:lstStyle/>
          <a:p>
            <a:pPr lvl="1"/>
            <a:r>
              <a:rPr lang="en-US" dirty="0" smtClean="0"/>
              <a:t>“Organizations with </a:t>
            </a:r>
            <a:r>
              <a:rPr lang="en-US" u="sng" dirty="0" smtClean="0"/>
              <a:t>normal civilian structures such as public works and social services cannot operate effectively under such a structure</a:t>
            </a:r>
            <a:r>
              <a:rPr lang="en-US" dirty="0" smtClean="0"/>
              <a:t>”</a:t>
            </a:r>
          </a:p>
          <a:p>
            <a:pPr lvl="1"/>
            <a:r>
              <a:rPr lang="en-US" dirty="0" smtClean="0"/>
              <a:t>“Neglects volunteers and emergent organizations”</a:t>
            </a:r>
          </a:p>
          <a:p>
            <a:pPr lvl="1"/>
            <a:r>
              <a:rPr lang="en-US" dirty="0" smtClean="0"/>
              <a:t>Training -“transfer of training to the job must be based on a an effectively designed program of practice”</a:t>
            </a:r>
          </a:p>
          <a:p>
            <a:pPr lvl="1"/>
            <a:r>
              <a:rPr lang="en-US" dirty="0" smtClean="0"/>
              <a:t>“There needs to be further study of ICS application in emergencies other than structural and wild land fires, as well as </a:t>
            </a:r>
            <a:r>
              <a:rPr lang="en-US" u="sng" dirty="0" smtClean="0"/>
              <a:t>development of new ICS training materials for emergency relevant agencies</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Theory</a:t>
            </a:r>
            <a:endParaRPr lang="en-US" dirty="0"/>
          </a:p>
        </p:txBody>
      </p:sp>
      <p:sp>
        <p:nvSpPr>
          <p:cNvPr id="3" name="Text Placeholder 2"/>
          <p:cNvSpPr>
            <a:spLocks noGrp="1"/>
          </p:cNvSpPr>
          <p:nvPr>
            <p:ph type="body" sz="quarter" idx="10"/>
          </p:nvPr>
        </p:nvSpPr>
        <p:spPr>
          <a:xfrm>
            <a:off x="381000" y="1411552"/>
            <a:ext cx="8382000" cy="4235006"/>
          </a:xfrm>
        </p:spPr>
        <p:txBody>
          <a:bodyPr/>
          <a:lstStyle/>
          <a:p>
            <a:r>
              <a:rPr lang="en-US" sz="2800" i="1" dirty="0" smtClean="0"/>
              <a:t>“Combining Structural Forms in the Search for Policy Tools: Incident Command Systems in the U.S. Crisis Management”  </a:t>
            </a:r>
            <a:r>
              <a:rPr lang="en-US" sz="2400" dirty="0" smtClean="0"/>
              <a:t>Moynihan, D.P. – Governance</a:t>
            </a:r>
          </a:p>
          <a:p>
            <a:r>
              <a:rPr lang="en-US" sz="2800" i="1" dirty="0" smtClean="0"/>
              <a:t>“The Network Governance of Crisis Response: Case Studies of Incident Command Systems”  </a:t>
            </a:r>
            <a:r>
              <a:rPr lang="en-US" sz="2400" dirty="0" smtClean="0"/>
              <a:t>Moynihan, D.P. – Journal of Public Administration Research and Theory</a:t>
            </a:r>
          </a:p>
          <a:p>
            <a:r>
              <a:rPr lang="en-US" sz="2800" i="1" dirty="0" smtClean="0"/>
              <a:t>“What Makes Hierarchical Networks Succeed? Evidence from Hurricane Katrina”  </a:t>
            </a:r>
            <a:r>
              <a:rPr lang="en-US" sz="2400" dirty="0" smtClean="0"/>
              <a:t>Moynihan, D.P. </a:t>
            </a:r>
          </a:p>
          <a:p>
            <a:endParaRPr lang="en-US" sz="2800" dirty="0" smtClean="0"/>
          </a:p>
          <a:p>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Theory</a:t>
            </a:r>
          </a:p>
        </p:txBody>
      </p:sp>
      <p:sp>
        <p:nvSpPr>
          <p:cNvPr id="3" name="Text Placeholder 2"/>
          <p:cNvSpPr>
            <a:spLocks noGrp="1"/>
          </p:cNvSpPr>
          <p:nvPr>
            <p:ph type="body" sz="quarter" idx="10"/>
          </p:nvPr>
        </p:nvSpPr>
        <p:spPr>
          <a:xfrm>
            <a:off x="381000" y="1411552"/>
            <a:ext cx="8382000" cy="5250668"/>
          </a:xfrm>
        </p:spPr>
        <p:txBody>
          <a:bodyPr/>
          <a:lstStyle/>
          <a:p>
            <a:pPr lvl="1"/>
            <a:r>
              <a:rPr lang="en-US" dirty="0" smtClean="0"/>
              <a:t>Hierarchies</a:t>
            </a:r>
          </a:p>
          <a:p>
            <a:pPr lvl="2"/>
            <a:r>
              <a:rPr lang="en-US" dirty="0" smtClean="0"/>
              <a:t>Fundamental organizational structure of ICS</a:t>
            </a:r>
          </a:p>
          <a:p>
            <a:pPr lvl="2"/>
            <a:r>
              <a:rPr lang="en-US" dirty="0" smtClean="0"/>
              <a:t>Supports a rapid consistent response</a:t>
            </a:r>
          </a:p>
          <a:p>
            <a:pPr lvl="2"/>
            <a:r>
              <a:rPr lang="en-US" dirty="0" smtClean="0"/>
              <a:t>In large responses effectiveness is based on trust</a:t>
            </a:r>
          </a:p>
          <a:p>
            <a:pPr lvl="2"/>
            <a:r>
              <a:rPr lang="en-US" dirty="0" smtClean="0"/>
              <a:t>Trust is generated by previous experience</a:t>
            </a:r>
          </a:p>
          <a:p>
            <a:pPr lvl="1"/>
            <a:r>
              <a:rPr lang="en-US" dirty="0" smtClean="0"/>
              <a:t>Networks</a:t>
            </a:r>
          </a:p>
          <a:p>
            <a:pPr lvl="2"/>
            <a:r>
              <a:rPr lang="en-US" dirty="0" smtClean="0"/>
              <a:t>Not specifically addressed in ICS structure but will be necessary</a:t>
            </a:r>
          </a:p>
          <a:p>
            <a:pPr lvl="2"/>
            <a:r>
              <a:rPr lang="en-US" dirty="0" smtClean="0"/>
              <a:t>Allow utilization of a wider variety of experts</a:t>
            </a:r>
          </a:p>
          <a:p>
            <a:pPr lvl="2"/>
            <a:r>
              <a:rPr lang="en-US" dirty="0" smtClean="0"/>
              <a:t>Adversely affected by task size and scope</a:t>
            </a:r>
          </a:p>
          <a:p>
            <a:pPr lvl="2"/>
            <a:r>
              <a:rPr lang="en-US" dirty="0" smtClean="0"/>
              <a:t>Undermine the “chain of command” concept due to interactivity</a:t>
            </a:r>
          </a:p>
          <a:p>
            <a:pPr lvl="1"/>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Theory</a:t>
            </a:r>
          </a:p>
        </p:txBody>
      </p:sp>
      <p:sp>
        <p:nvSpPr>
          <p:cNvPr id="3" name="Text Placeholder 2"/>
          <p:cNvSpPr>
            <a:spLocks noGrp="1"/>
          </p:cNvSpPr>
          <p:nvPr>
            <p:ph type="body" sz="quarter" idx="10"/>
          </p:nvPr>
        </p:nvSpPr>
        <p:spPr>
          <a:xfrm>
            <a:off x="381000" y="1411552"/>
            <a:ext cx="8382000" cy="4001095"/>
          </a:xfrm>
        </p:spPr>
        <p:txBody>
          <a:bodyPr/>
          <a:lstStyle/>
          <a:p>
            <a:pPr lvl="1"/>
            <a:r>
              <a:rPr lang="en-US" dirty="0" smtClean="0"/>
              <a:t>Extends beyond a philosophical argument</a:t>
            </a:r>
          </a:p>
          <a:p>
            <a:pPr lvl="2"/>
            <a:r>
              <a:rPr lang="en-US" dirty="0" smtClean="0"/>
              <a:t>Exotic Newcastle Disease (END) – difficulty adjusting response when infected birds identified outside of commercial producers</a:t>
            </a:r>
          </a:p>
          <a:p>
            <a:pPr lvl="2"/>
            <a:r>
              <a:rPr lang="en-US" dirty="0" smtClean="0"/>
              <a:t>Hurricane Katrina – “Whereas the NRP was developed to allow local coordination and control with supplemental assistance provided by higher levels of government, no one was prepared for the total dysfunction experienced between municipal, state and federal entities.” - Senate Review of Katrina Response</a:t>
            </a:r>
          </a:p>
          <a:p>
            <a:pPr lvl="1"/>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Text Placeholder 2"/>
          <p:cNvSpPr>
            <a:spLocks noGrp="1"/>
          </p:cNvSpPr>
          <p:nvPr>
            <p:ph type="body" sz="quarter" idx="10"/>
          </p:nvPr>
        </p:nvSpPr>
        <p:spPr>
          <a:xfrm>
            <a:off x="381000" y="1411552"/>
            <a:ext cx="8382000" cy="4105739"/>
          </a:xfrm>
        </p:spPr>
        <p:txBody>
          <a:bodyPr/>
          <a:lstStyle/>
          <a:p>
            <a:r>
              <a:rPr lang="en-US" i="1" dirty="0" smtClean="0"/>
              <a:t>“The Incident Command System: A 25-Year Evaluation by California Practitioners”  </a:t>
            </a:r>
            <a:r>
              <a:rPr lang="en-US" sz="2800" dirty="0" smtClean="0"/>
              <a:t>Cole, D. – National Fire Academy</a:t>
            </a:r>
          </a:p>
          <a:p>
            <a:pPr lvl="2"/>
            <a:r>
              <a:rPr lang="en-US" dirty="0" smtClean="0"/>
              <a:t>16 item survey of over 200 ICS users (fire services) in 2000</a:t>
            </a:r>
          </a:p>
          <a:p>
            <a:pPr lvl="2"/>
            <a:r>
              <a:rPr lang="en-US" dirty="0" smtClean="0"/>
              <a:t>10 point scale (1 = maximum weakness, 10 = maximum strength)</a:t>
            </a:r>
          </a:p>
          <a:p>
            <a:pPr lvl="2"/>
            <a:r>
              <a:rPr lang="en-US" dirty="0" smtClean="0"/>
              <a:t>All 16 items received a mean score of greater than 5</a:t>
            </a:r>
          </a:p>
          <a:p>
            <a:pPr lvl="1"/>
            <a:endParaRPr lang="en-US" sz="2400" dirty="0" smtClean="0"/>
          </a:p>
          <a:p>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Text Placeholder 2"/>
          <p:cNvSpPr>
            <a:spLocks noGrp="1"/>
          </p:cNvSpPr>
          <p:nvPr>
            <p:ph type="body" sz="quarter" idx="10"/>
          </p:nvPr>
        </p:nvSpPr>
        <p:spPr>
          <a:xfrm>
            <a:off x="381000" y="1411552"/>
            <a:ext cx="8382000" cy="3958007"/>
          </a:xfrm>
        </p:spPr>
        <p:txBody>
          <a:bodyPr/>
          <a:lstStyle/>
          <a:p>
            <a:pPr lvl="1"/>
            <a:r>
              <a:rPr lang="en-US" dirty="0" smtClean="0"/>
              <a:t>Lowest scoring (Tier 3)</a:t>
            </a:r>
          </a:p>
          <a:p>
            <a:pPr lvl="2"/>
            <a:r>
              <a:rPr lang="en-US" dirty="0" smtClean="0"/>
              <a:t>Resource mobilization effectiveness - the efficient use of available resources</a:t>
            </a:r>
          </a:p>
          <a:p>
            <a:pPr lvl="2"/>
            <a:r>
              <a:rPr lang="en-US" dirty="0" smtClean="0"/>
              <a:t>Effectiveness of integrating non-fire government agencies</a:t>
            </a:r>
          </a:p>
          <a:p>
            <a:pPr lvl="2"/>
            <a:r>
              <a:rPr lang="en-US" dirty="0" smtClean="0"/>
              <a:t>Consistency of implementation among various agencies</a:t>
            </a:r>
          </a:p>
          <a:p>
            <a:pPr lvl="2"/>
            <a:r>
              <a:rPr lang="en-US" dirty="0" smtClean="0"/>
              <a:t>Effectiveness of integrating non-government organizations (e.g. relief agencies, businesses, citizens)</a:t>
            </a:r>
          </a:p>
          <a:p>
            <a:pPr lvl="2"/>
            <a:r>
              <a:rPr lang="en-US" dirty="0" smtClean="0"/>
              <a:t>Agreement among agencies about who has authority to modify the ICS “rules of the game”</a:t>
            </a: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Have We Learned?</a:t>
            </a:r>
            <a:endParaRPr lang="en-US" dirty="0"/>
          </a:p>
        </p:txBody>
      </p:sp>
      <p:sp>
        <p:nvSpPr>
          <p:cNvPr id="3" name="Text Placeholder 2"/>
          <p:cNvSpPr>
            <a:spLocks noGrp="1"/>
          </p:cNvSpPr>
          <p:nvPr>
            <p:ph type="body" sz="quarter" idx="10"/>
          </p:nvPr>
        </p:nvSpPr>
        <p:spPr>
          <a:xfrm>
            <a:off x="381000" y="1411552"/>
            <a:ext cx="8382000" cy="1969770"/>
          </a:xfrm>
        </p:spPr>
        <p:txBody>
          <a:bodyPr/>
          <a:lstStyle/>
          <a:p>
            <a:r>
              <a:rPr lang="en-US" dirty="0" smtClean="0"/>
              <a:t>Include all emergency relevant agencies </a:t>
            </a:r>
          </a:p>
          <a:p>
            <a:r>
              <a:rPr lang="en-US" dirty="0" smtClean="0"/>
              <a:t>Training on the local level strengthens sense of belonging (i.e. trust)</a:t>
            </a:r>
          </a:p>
          <a:p>
            <a:r>
              <a:rPr lang="en-US" dirty="0" smtClean="0"/>
              <a:t>Improve interactivity with practice, drills, etc.</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a:t>Homeland Security </a:t>
            </a:r>
            <a:r>
              <a:rPr lang="en-US" dirty="0" smtClean="0"/>
              <a:t>Mandate</a:t>
            </a:r>
            <a:endParaRPr lang="en-US" dirty="0"/>
          </a:p>
        </p:txBody>
      </p:sp>
      <p:sp>
        <p:nvSpPr>
          <p:cNvPr id="3" name="Text Placeholder 2"/>
          <p:cNvSpPr>
            <a:spLocks noGrp="1"/>
          </p:cNvSpPr>
          <p:nvPr>
            <p:ph type="body" sz="quarter" idx="10"/>
          </p:nvPr>
        </p:nvSpPr>
        <p:spPr>
          <a:xfrm>
            <a:off x="228600" y="990600"/>
            <a:ext cx="8382000" cy="3688753"/>
          </a:xfrm>
        </p:spPr>
        <p:txBody>
          <a:bodyPr/>
          <a:lstStyle/>
          <a:p>
            <a:r>
              <a:rPr lang="en-US" sz="3000" dirty="0" smtClean="0"/>
              <a:t>One of many actions following 9/11</a:t>
            </a:r>
          </a:p>
          <a:p>
            <a:pPr lvl="1"/>
            <a:r>
              <a:rPr lang="en-US" sz="2600" dirty="0" smtClean="0"/>
              <a:t>Homeland Security Presidential Directive 5 - (HSPD-5) – directed creation of a National Incident Management System (NIMS)</a:t>
            </a:r>
          </a:p>
          <a:p>
            <a:pPr lvl="1"/>
            <a:r>
              <a:rPr lang="en-US" sz="2600" dirty="0" smtClean="0"/>
              <a:t>NIMS adopted the Incident Command System (ICS) as a fundamental component of the National Response Plan</a:t>
            </a:r>
          </a:p>
          <a:p>
            <a:pPr lvl="1"/>
            <a:r>
              <a:rPr lang="en-US" sz="2600" dirty="0" smtClean="0"/>
              <a:t>Approximately one year later DHS mandated adoption of NIMS as a requirement to receive federal funding for disaster preparedness</a:t>
            </a:r>
          </a:p>
        </p:txBody>
      </p:sp>
      <p:pic>
        <p:nvPicPr>
          <p:cNvPr id="4" name="Picture 3" descr="WTC.jpg"/>
          <p:cNvPicPr>
            <a:picLocks noChangeAspect="1"/>
          </p:cNvPicPr>
          <p:nvPr/>
        </p:nvPicPr>
        <p:blipFill>
          <a:blip r:embed="rId3" cstate="print"/>
          <a:stretch>
            <a:fillRect/>
          </a:stretch>
        </p:blipFill>
        <p:spPr>
          <a:xfrm>
            <a:off x="4876800" y="4191000"/>
            <a:ext cx="3886200" cy="2549347"/>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Experiences</a:t>
            </a:r>
            <a:endParaRPr lang="en-US" dirty="0"/>
          </a:p>
        </p:txBody>
      </p:sp>
      <p:sp>
        <p:nvSpPr>
          <p:cNvPr id="3" name="Text Placeholder 2"/>
          <p:cNvSpPr>
            <a:spLocks noGrp="1"/>
          </p:cNvSpPr>
          <p:nvPr>
            <p:ph type="body" sz="quarter" idx="10"/>
          </p:nvPr>
        </p:nvSpPr>
        <p:spPr>
          <a:xfrm>
            <a:off x="381000" y="1411552"/>
            <a:ext cx="8382000" cy="2609945"/>
          </a:xfrm>
        </p:spPr>
        <p:txBody>
          <a:bodyPr/>
          <a:lstStyle/>
          <a:p>
            <a:r>
              <a:rPr lang="en-US" dirty="0" smtClean="0"/>
              <a:t>Hurricane Katrina</a:t>
            </a:r>
          </a:p>
          <a:p>
            <a:r>
              <a:rPr lang="en-US" dirty="0" smtClean="0"/>
              <a:t>Hurricane Rita</a:t>
            </a:r>
          </a:p>
          <a:p>
            <a:r>
              <a:rPr lang="en-US" dirty="0" smtClean="0"/>
              <a:t>Hurricane Ike</a:t>
            </a:r>
          </a:p>
          <a:p>
            <a:r>
              <a:rPr lang="en-US" dirty="0" smtClean="0"/>
              <a:t>Hurricane Gustav</a:t>
            </a:r>
          </a:p>
          <a:p>
            <a:r>
              <a:rPr lang="en-US" dirty="0" smtClean="0"/>
              <a:t>BP Oil Spill</a:t>
            </a:r>
            <a:endParaRPr lang="en-US" dirty="0"/>
          </a:p>
        </p:txBody>
      </p:sp>
      <p:pic>
        <p:nvPicPr>
          <p:cNvPr id="5" name="Picture 4" descr="Katrina_Ambulance in water_far.jpg"/>
          <p:cNvPicPr>
            <a:picLocks noChangeAspect="1"/>
          </p:cNvPicPr>
          <p:nvPr/>
        </p:nvPicPr>
        <p:blipFill>
          <a:blip r:embed="rId3" cstate="print"/>
          <a:stretch>
            <a:fillRect/>
          </a:stretch>
        </p:blipFill>
        <p:spPr>
          <a:xfrm>
            <a:off x="3810000" y="3200400"/>
            <a:ext cx="5158740" cy="3439160"/>
          </a:xfrm>
          <a:prstGeom prst="rect">
            <a:avLst/>
          </a:prstGeo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a:t>
            </a:r>
            <a:endParaRPr lang="en-US" dirty="0"/>
          </a:p>
        </p:txBody>
      </p:sp>
      <p:sp>
        <p:nvSpPr>
          <p:cNvPr id="3" name="Text Placeholder 2"/>
          <p:cNvSpPr>
            <a:spLocks noGrp="1"/>
          </p:cNvSpPr>
          <p:nvPr>
            <p:ph type="body" sz="quarter" idx="10"/>
          </p:nvPr>
        </p:nvSpPr>
        <p:spPr>
          <a:xfrm>
            <a:off x="381000" y="1411552"/>
            <a:ext cx="8382000" cy="3053144"/>
          </a:xfrm>
        </p:spPr>
        <p:txBody>
          <a:bodyPr/>
          <a:lstStyle/>
          <a:p>
            <a:r>
              <a:rPr lang="en-US" dirty="0" smtClean="0"/>
              <a:t>Local buy-in – GOHSEP</a:t>
            </a:r>
          </a:p>
          <a:p>
            <a:r>
              <a:rPr lang="en-US" dirty="0" smtClean="0"/>
              <a:t>Identify stakeholders </a:t>
            </a:r>
            <a:r>
              <a:rPr lang="en-US" dirty="0" smtClean="0"/>
              <a:t>( ALL respondent </a:t>
            </a:r>
            <a:r>
              <a:rPr lang="en-US" dirty="0" smtClean="0"/>
              <a:t>agencies)</a:t>
            </a:r>
          </a:p>
          <a:p>
            <a:r>
              <a:rPr lang="en-US" dirty="0" smtClean="0"/>
              <a:t>Survey needs and compile data</a:t>
            </a:r>
          </a:p>
          <a:p>
            <a:r>
              <a:rPr lang="en-US" dirty="0" smtClean="0"/>
              <a:t>Draft plan to address issues with training utilizing the state’s resources </a:t>
            </a:r>
          </a:p>
          <a:p>
            <a:pPr lvl="1"/>
            <a:r>
              <a:rPr lang="en-US" dirty="0" smtClean="0"/>
              <a:t>NSU – UPSA faculty and students???</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905000"/>
            <a:ext cx="6735763" cy="1523495"/>
          </a:xfrm>
        </p:spPr>
        <p:txBody>
          <a:bodyPr/>
          <a:lstStyle/>
          <a:p>
            <a:r>
              <a:rPr lang="en-US" dirty="0" smtClean="0"/>
              <a:t>Questions?</a:t>
            </a:r>
            <a:endParaRPr lang="en-US" dirty="0"/>
          </a:p>
        </p:txBody>
      </p:sp>
      <p:pic>
        <p:nvPicPr>
          <p:cNvPr id="4" name="Picture 3" descr="NorthwesternState-Seal-WebSafe663399-copy.png"/>
          <p:cNvPicPr>
            <a:picLocks noChangeAspect="1"/>
          </p:cNvPicPr>
          <p:nvPr/>
        </p:nvPicPr>
        <p:blipFill>
          <a:blip r:embed="rId2" cstate="print"/>
          <a:stretch>
            <a:fillRect/>
          </a:stretch>
        </p:blipFill>
        <p:spPr>
          <a:xfrm>
            <a:off x="7391400" y="5181600"/>
            <a:ext cx="1352550" cy="135255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ICS</a:t>
            </a:r>
            <a:endParaRPr lang="en-US" dirty="0"/>
          </a:p>
        </p:txBody>
      </p:sp>
      <p:sp>
        <p:nvSpPr>
          <p:cNvPr id="5" name="Content Placeholder 4"/>
          <p:cNvSpPr>
            <a:spLocks noGrp="1"/>
          </p:cNvSpPr>
          <p:nvPr>
            <p:ph sz="half" idx="2"/>
          </p:nvPr>
        </p:nvSpPr>
        <p:spPr>
          <a:xfrm>
            <a:off x="381000" y="1524000"/>
            <a:ext cx="8001000" cy="1312667"/>
          </a:xfrm>
        </p:spPr>
        <p:txBody>
          <a:bodyPr/>
          <a:lstStyle/>
          <a:p>
            <a:r>
              <a:rPr lang="en-US" sz="3000" dirty="0" smtClean="0"/>
              <a:t>Originated in fire service in the 1970’s</a:t>
            </a:r>
          </a:p>
          <a:p>
            <a:r>
              <a:rPr lang="en-US" sz="3000" dirty="0" smtClean="0"/>
              <a:t>Response to California wildfire experience</a:t>
            </a:r>
          </a:p>
          <a:p>
            <a:endParaRPr lang="en-US" dirty="0"/>
          </a:p>
        </p:txBody>
      </p:sp>
      <p:sp>
        <p:nvSpPr>
          <p:cNvPr id="7" name="Content Placeholder 6"/>
          <p:cNvSpPr>
            <a:spLocks noGrp="1"/>
          </p:cNvSpPr>
          <p:nvPr>
            <p:ph sz="quarter" idx="4"/>
          </p:nvPr>
        </p:nvSpPr>
        <p:spPr>
          <a:xfrm>
            <a:off x="381000" y="2667000"/>
            <a:ext cx="4343400" cy="2051331"/>
          </a:xfrm>
        </p:spPr>
        <p:txBody>
          <a:bodyPr/>
          <a:lstStyle/>
          <a:p>
            <a:r>
              <a:rPr lang="en-US" sz="3000" dirty="0" smtClean="0"/>
              <a:t>California firefighting organization (FIRESCOPE) credited with creation</a:t>
            </a:r>
          </a:p>
          <a:p>
            <a:endParaRPr lang="en-US" dirty="0"/>
          </a:p>
        </p:txBody>
      </p:sp>
      <p:pic>
        <p:nvPicPr>
          <p:cNvPr id="4" name="Picture 3" descr="s01 a.png"/>
          <p:cNvPicPr>
            <a:picLocks noChangeAspect="1"/>
          </p:cNvPicPr>
          <p:nvPr/>
        </p:nvPicPr>
        <p:blipFill>
          <a:blip r:embed="rId3" cstate="print"/>
          <a:stretch>
            <a:fillRect/>
          </a:stretch>
        </p:blipFill>
        <p:spPr>
          <a:xfrm>
            <a:off x="4876800" y="2819400"/>
            <a:ext cx="3733800" cy="2917031"/>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Text Placeholder 2"/>
          <p:cNvSpPr>
            <a:spLocks noGrp="1"/>
          </p:cNvSpPr>
          <p:nvPr>
            <p:ph type="body" sz="quarter" idx="10"/>
          </p:nvPr>
        </p:nvSpPr>
        <p:spPr>
          <a:xfrm>
            <a:off x="381000" y="1411552"/>
            <a:ext cx="8382000" cy="4216539"/>
          </a:xfrm>
        </p:spPr>
        <p:txBody>
          <a:bodyPr/>
          <a:lstStyle/>
          <a:p>
            <a:r>
              <a:rPr lang="en-US" dirty="0" smtClean="0"/>
              <a:t>Sought to correct 6 issues:</a:t>
            </a:r>
          </a:p>
          <a:p>
            <a:pPr lvl="1"/>
            <a:r>
              <a:rPr lang="en-US" dirty="0" smtClean="0"/>
              <a:t>Confusion due to the number of agencies involved</a:t>
            </a:r>
          </a:p>
          <a:p>
            <a:pPr lvl="1"/>
            <a:r>
              <a:rPr lang="en-US" dirty="0" smtClean="0"/>
              <a:t>Lack of a command structure</a:t>
            </a:r>
          </a:p>
          <a:p>
            <a:pPr lvl="1"/>
            <a:r>
              <a:rPr lang="en-US" dirty="0" smtClean="0"/>
              <a:t>Lack of unifying concepts and systems</a:t>
            </a:r>
          </a:p>
          <a:p>
            <a:pPr lvl="1"/>
            <a:r>
              <a:rPr lang="en-US" dirty="0" smtClean="0"/>
              <a:t>Lack of common terminology</a:t>
            </a:r>
          </a:p>
          <a:p>
            <a:pPr lvl="1"/>
            <a:r>
              <a:rPr lang="en-US" dirty="0" smtClean="0"/>
              <a:t>Lack of common radio frequencies to facilitate communication</a:t>
            </a:r>
          </a:p>
          <a:p>
            <a:pPr lvl="1"/>
            <a:r>
              <a:rPr lang="en-US" dirty="0" smtClean="0"/>
              <a:t>An overwhelming span of control</a:t>
            </a:r>
          </a:p>
          <a:p>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Concepts of ICS</a:t>
            </a:r>
            <a:endParaRPr lang="en-US" dirty="0"/>
          </a:p>
        </p:txBody>
      </p:sp>
      <p:sp>
        <p:nvSpPr>
          <p:cNvPr id="3" name="Text Placeholder 2"/>
          <p:cNvSpPr>
            <a:spLocks noGrp="1"/>
          </p:cNvSpPr>
          <p:nvPr>
            <p:ph type="body" sz="quarter" idx="10"/>
          </p:nvPr>
        </p:nvSpPr>
        <p:spPr>
          <a:xfrm>
            <a:off x="381000" y="1411552"/>
            <a:ext cx="8382000" cy="4247317"/>
          </a:xfrm>
        </p:spPr>
        <p:txBody>
          <a:bodyPr/>
          <a:lstStyle/>
          <a:p>
            <a:pPr lvl="1"/>
            <a:r>
              <a:rPr lang="en-US" dirty="0" smtClean="0"/>
              <a:t>Modular organization</a:t>
            </a:r>
          </a:p>
          <a:p>
            <a:pPr lvl="1"/>
            <a:r>
              <a:rPr lang="en-US" dirty="0" smtClean="0"/>
              <a:t>Unified command</a:t>
            </a:r>
          </a:p>
          <a:p>
            <a:pPr lvl="1"/>
            <a:r>
              <a:rPr lang="en-US" dirty="0" smtClean="0"/>
              <a:t>Manageable span of control</a:t>
            </a:r>
          </a:p>
          <a:p>
            <a:pPr lvl="1"/>
            <a:r>
              <a:rPr lang="en-US" dirty="0" smtClean="0"/>
              <a:t>Common terminology</a:t>
            </a:r>
          </a:p>
          <a:p>
            <a:pPr lvl="1"/>
            <a:r>
              <a:rPr lang="en-US" dirty="0" smtClean="0"/>
              <a:t>Consolidated action plans</a:t>
            </a:r>
          </a:p>
          <a:p>
            <a:pPr lvl="1"/>
            <a:r>
              <a:rPr lang="en-US" dirty="0" smtClean="0"/>
              <a:t>Comprehensive resource management</a:t>
            </a:r>
          </a:p>
          <a:p>
            <a:pPr lvl="1"/>
            <a:r>
              <a:rPr lang="en-US" dirty="0" smtClean="0"/>
              <a:t>Integrated communications</a:t>
            </a:r>
          </a:p>
          <a:p>
            <a:pPr lvl="1"/>
            <a:r>
              <a:rPr lang="en-US" dirty="0" smtClean="0"/>
              <a:t>Pre-designated incident facilities</a:t>
            </a:r>
          </a:p>
          <a:p>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Structure / Organization</a:t>
            </a:r>
            <a:endParaRPr lang="en-US" dirty="0"/>
          </a:p>
        </p:txBody>
      </p:sp>
      <p:graphicFrame>
        <p:nvGraphicFramePr>
          <p:cNvPr id="5" name="Diagram 4"/>
          <p:cNvGraphicFramePr/>
          <p:nvPr/>
        </p:nvGraphicFramePr>
        <p:xfrm>
          <a:off x="1219200" y="152400"/>
          <a:ext cx="67818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Assessments of ICS…</a:t>
            </a:r>
            <a:endParaRPr lang="en-US" dirty="0"/>
          </a:p>
        </p:txBody>
      </p:sp>
      <p:sp>
        <p:nvSpPr>
          <p:cNvPr id="3" name="Text Placeholder 2"/>
          <p:cNvSpPr>
            <a:spLocks noGrp="1"/>
          </p:cNvSpPr>
          <p:nvPr>
            <p:ph type="body" sz="quarter" idx="10"/>
          </p:nvPr>
        </p:nvSpPr>
        <p:spPr>
          <a:xfrm>
            <a:off x="381000" y="1411552"/>
            <a:ext cx="8382000" cy="2930033"/>
          </a:xfrm>
        </p:spPr>
        <p:txBody>
          <a:bodyPr/>
          <a:lstStyle/>
          <a:p>
            <a:r>
              <a:rPr lang="en-US" dirty="0" smtClean="0"/>
              <a:t>“…incorporates the best practices developed and proven by thousands of responders and authorities across America.” </a:t>
            </a:r>
            <a:r>
              <a:rPr lang="en-US" sz="2000" dirty="0" smtClean="0"/>
              <a:t>(Anderson, Compton, &amp; Mason, 2004)</a:t>
            </a:r>
          </a:p>
          <a:p>
            <a:endParaRPr lang="en-US" sz="2000" dirty="0" smtClean="0"/>
          </a:p>
          <a:p>
            <a:r>
              <a:rPr lang="en-US" dirty="0" smtClean="0"/>
              <a:t>“…quaintly antiquated and at odds with current trends.” </a:t>
            </a:r>
            <a:r>
              <a:rPr lang="en-US" sz="2000" dirty="0" smtClean="0"/>
              <a:t>(Moynihan D., 2008)</a:t>
            </a:r>
            <a:endParaRPr lang="en-US" sz="20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Hazards” Management</a:t>
            </a:r>
            <a:endParaRPr lang="en-US" dirty="0"/>
          </a:p>
        </p:txBody>
      </p:sp>
      <p:sp>
        <p:nvSpPr>
          <p:cNvPr id="3" name="Text Placeholder 2"/>
          <p:cNvSpPr>
            <a:spLocks noGrp="1"/>
          </p:cNvSpPr>
          <p:nvPr>
            <p:ph type="body" sz="quarter" idx="10"/>
          </p:nvPr>
        </p:nvSpPr>
        <p:spPr>
          <a:xfrm>
            <a:off x="381000" y="1411552"/>
            <a:ext cx="8382000" cy="5041380"/>
          </a:xfrm>
        </p:spPr>
        <p:txBody>
          <a:bodyPr/>
          <a:lstStyle/>
          <a:p>
            <a:r>
              <a:rPr lang="en-US" i="1" dirty="0" smtClean="0"/>
              <a:t>“A Critical Evaluation of the Incident Command System and NIMS”  </a:t>
            </a:r>
            <a:r>
              <a:rPr lang="en-US" sz="2800" dirty="0" smtClean="0"/>
              <a:t>Buck, D.A., </a:t>
            </a:r>
            <a:r>
              <a:rPr lang="en-US" sz="2800" dirty="0" err="1" smtClean="0"/>
              <a:t>Trainor</a:t>
            </a:r>
            <a:r>
              <a:rPr lang="en-US" sz="2800" dirty="0" smtClean="0"/>
              <a:t>, J.E., Aguirre, B.E. – Journal of Homeland Security and Emergency Management</a:t>
            </a:r>
          </a:p>
          <a:p>
            <a:pPr lvl="1"/>
            <a:r>
              <a:rPr lang="en-US" dirty="0" smtClean="0"/>
              <a:t>Effectiveness of ICS assumes:</a:t>
            </a:r>
          </a:p>
          <a:p>
            <a:pPr lvl="2"/>
            <a:r>
              <a:rPr lang="en-US" dirty="0" smtClean="0"/>
              <a:t>Demands coincide with the training of responders</a:t>
            </a:r>
          </a:p>
          <a:p>
            <a:pPr lvl="2"/>
            <a:r>
              <a:rPr lang="en-US" u="sng" dirty="0" smtClean="0"/>
              <a:t>A shared vision exists supported by training, practice and experience</a:t>
            </a:r>
          </a:p>
          <a:p>
            <a:pPr lvl="2"/>
            <a:r>
              <a:rPr lang="en-US" u="sng" dirty="0" smtClean="0"/>
              <a:t>Training at the local level</a:t>
            </a:r>
          </a:p>
          <a:p>
            <a:pPr lvl="2"/>
            <a:r>
              <a:rPr lang="en-US" dirty="0" smtClean="0"/>
              <a:t>Leaders are trusted</a:t>
            </a:r>
          </a:p>
          <a:p>
            <a:pPr lvl="1"/>
            <a:endParaRPr lang="en-US" sz="2400" dirty="0" smtClean="0"/>
          </a:p>
          <a:p>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Hazards” Management</a:t>
            </a:r>
          </a:p>
        </p:txBody>
      </p:sp>
      <p:sp>
        <p:nvSpPr>
          <p:cNvPr id="5" name="Content Placeholder 4"/>
          <p:cNvSpPr>
            <a:spLocks noGrp="1"/>
          </p:cNvSpPr>
          <p:nvPr>
            <p:ph sz="half" idx="2"/>
          </p:nvPr>
        </p:nvSpPr>
        <p:spPr>
          <a:xfrm>
            <a:off x="380998" y="1219200"/>
            <a:ext cx="4724402" cy="5553828"/>
          </a:xfrm>
        </p:spPr>
        <p:txBody>
          <a:bodyPr/>
          <a:lstStyle/>
          <a:p>
            <a:pPr lvl="1"/>
            <a:r>
              <a:rPr lang="en-US" sz="2800" dirty="0" smtClean="0"/>
              <a:t>The plan overlooks the social complexity of disaster</a:t>
            </a:r>
          </a:p>
          <a:p>
            <a:pPr lvl="1"/>
            <a:r>
              <a:rPr lang="en-US" sz="2800" dirty="0" smtClean="0"/>
              <a:t>ICS was “a set of practices designed to facilitate inter-organizational coordination” , it’s now a “full-fledged bureaucracy”</a:t>
            </a:r>
          </a:p>
          <a:p>
            <a:pPr lvl="1"/>
            <a:r>
              <a:rPr lang="en-US" sz="2800" dirty="0" smtClean="0"/>
              <a:t>Summary – </a:t>
            </a:r>
            <a:r>
              <a:rPr lang="en-US" sz="2800" u="sng" dirty="0" smtClean="0"/>
              <a:t>“the deficiencies are not inherent in ICS but rather are related to inadequate implementation”</a:t>
            </a:r>
          </a:p>
          <a:p>
            <a:pPr lvl="1"/>
            <a:endParaRPr lang="en-US" dirty="0" smtClean="0"/>
          </a:p>
          <a:p>
            <a:endParaRPr lang="en-US" dirty="0"/>
          </a:p>
        </p:txBody>
      </p:sp>
      <p:pic>
        <p:nvPicPr>
          <p:cNvPr id="8" name="Content Placeholder 7" descr="Katrina_Ambu Superdome.jpg"/>
          <p:cNvPicPr>
            <a:picLocks noGrp="1" noChangeAspect="1"/>
          </p:cNvPicPr>
          <p:nvPr>
            <p:ph sz="quarter" idx="4"/>
          </p:nvPr>
        </p:nvPicPr>
        <p:blipFill>
          <a:blip r:embed="rId3" cstate="print"/>
          <a:stretch>
            <a:fillRect/>
          </a:stretch>
        </p:blipFill>
        <p:spPr>
          <a:xfrm>
            <a:off x="5257800" y="2133600"/>
            <a:ext cx="3632203" cy="2724150"/>
          </a:xfr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Stipple PURPL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C9270F-6167-4482-A7FC-AECA6C7510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1_Stipple PURPLE Segoe</Template>
  <TotalTime>221</TotalTime>
  <Words>2115</Words>
  <Application>Microsoft Office PowerPoint</Application>
  <PresentationFormat>On-screen Show (4:3)</PresentationFormat>
  <Paragraphs>246</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1_Stipple PURPLE Segoe</vt:lpstr>
      <vt:lpstr>White with Courier font for code slides</vt:lpstr>
      <vt:lpstr>An Assessment of the Incident Command System</vt:lpstr>
      <vt:lpstr>Homeland Security Mandate</vt:lpstr>
      <vt:lpstr>History of ICS</vt:lpstr>
      <vt:lpstr>History</vt:lpstr>
      <vt:lpstr>Basic Concepts of ICS</vt:lpstr>
      <vt:lpstr>Command Structure / Organization</vt:lpstr>
      <vt:lpstr>Assessments of ICS…</vt:lpstr>
      <vt:lpstr>“All Hazards” Management</vt:lpstr>
      <vt:lpstr>“All Hazards” Management</vt:lpstr>
      <vt:lpstr>Bureaucracy</vt:lpstr>
      <vt:lpstr>Bureaucracy</vt:lpstr>
      <vt:lpstr>Predicting Effectiveness</vt:lpstr>
      <vt:lpstr>Predicting Effectiveness</vt:lpstr>
      <vt:lpstr>Management Theory</vt:lpstr>
      <vt:lpstr>Management Theory</vt:lpstr>
      <vt:lpstr>Management Theory</vt:lpstr>
      <vt:lpstr>Research</vt:lpstr>
      <vt:lpstr>Research</vt:lpstr>
      <vt:lpstr>What Have We Learned?</vt:lpstr>
      <vt:lpstr>Louisiana Experiences</vt:lpstr>
      <vt:lpstr>Strategy</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Al Landry</dc:creator>
  <cp:keywords/>
  <dc:description/>
  <cp:lastModifiedBy>Al Landry</cp:lastModifiedBy>
  <cp:revision>38</cp:revision>
  <cp:lastPrinted>2012-03-28T00:51:03Z</cp:lastPrinted>
  <dcterms:created xsi:type="dcterms:W3CDTF">2012-03-20T15:21:43Z</dcterms:created>
  <dcterms:modified xsi:type="dcterms:W3CDTF">2012-04-19T14:49:00Z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TC102867779990</vt:lpwstr>
  </property>
</Properties>
</file>