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9" r:id="rId2"/>
    <p:sldId id="353" r:id="rId3"/>
    <p:sldId id="321" r:id="rId4"/>
    <p:sldId id="334" r:id="rId5"/>
    <p:sldId id="352" r:id="rId6"/>
    <p:sldId id="342" r:id="rId7"/>
    <p:sldId id="355" r:id="rId8"/>
    <p:sldId id="328" r:id="rId9"/>
    <p:sldId id="357" r:id="rId10"/>
    <p:sldId id="344" r:id="rId11"/>
    <p:sldId id="358" r:id="rId12"/>
    <p:sldId id="356" r:id="rId13"/>
  </p:sldIdLst>
  <p:sldSz cx="9144000" cy="6858000" type="screen4x3"/>
  <p:notesSz cx="6858000" cy="9144000"/>
  <p:defaultTextStyle>
    <a:lvl1pPr marL="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521415D9-36F7-43E2-AB2F-B90AF26B5E84}">
      <p14:sectionLst xmlns:p14="http://schemas.microsoft.com/office/powerpoint/2010/main">
        <p14:section name="Default Section" id="{65737464-A098-45DD-A5F5-D820CEC1688A}">
          <p14:sldIdLst>
            <p14:sldId id="319"/>
            <p14:sldId id="353"/>
            <p14:sldId id="321"/>
            <p14:sldId id="334"/>
            <p14:sldId id="352"/>
            <p14:sldId id="342"/>
            <p14:sldId id="355"/>
            <p14:sldId id="328"/>
            <p14:sldId id="357"/>
            <p14:sldId id="344"/>
            <p14:sldId id="358"/>
            <p14:sldId id="3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046" autoAdjust="0"/>
  </p:normalViewPr>
  <p:slideViewPr>
    <p:cSldViewPr>
      <p:cViewPr varScale="1">
        <p:scale>
          <a:sx n="72" d="100"/>
          <a:sy n="72" d="100"/>
        </p:scale>
        <p:origin x="-13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68F88C59-319B-4332-9A1D-2A62CFCB00D8}" type="datetimeFigureOut">
              <a:rPr lang="es-ES" smtClean="0"/>
              <a:pPr/>
              <a:t>19/04/2012</a:t>
            </a:fld>
            <a:endParaRPr lang="es-E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B16A41B8-7DC3-4DB6-84E4-E105629EAA36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030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  <a:extLst/>
          </a:lstStyle>
          <a:p>
            <a:fld id="{968B300D-05F0-4B43-940D-46DED5A791AD}" type="datetimeFigureOut">
              <a:rPr/>
              <a:pPr/>
              <a:t>5/15/2009</a:t>
            </a:fld>
            <a:endParaRPr lang="es-E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  <a:extLst/>
          </a:lstStyle>
          <a:p>
            <a:endParaRPr lang="es-E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339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2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20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4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05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30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7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4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s-ES"/>
            </a:lvl1pPr>
            <a:extLst/>
          </a:lstStyle>
          <a:p>
            <a:r>
              <a:rPr kumimoji="0" lang="es-ES"/>
              <a:t>Haga clic para agregar el título del álbum de fotografías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ES"/>
            </a:pPr>
            <a:endParaRPr kumimoji="0" lang="es-ES" sz="3200" b="0" i="1" u="none" strike="noStrike" kern="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la fecha y otros detalles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s-E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es-ES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es-ES" sz="16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es-ES" sz="2400" baseline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es-ES" sz="1800" i="0"/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/>
              <a:pPr/>
              <a:t>5/15/2009</a:t>
            </a:fld>
            <a:endParaRPr kumimoji="0" lang="es-E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es-E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s-ES" i="0" dirty="0"/>
              <a:t>Haga clic en el icono</a:t>
            </a:r>
            <a:r>
              <a:rPr kumimoji="0" lang="es-ES" i="0" baseline="0" dirty="0"/>
              <a:t> para agregar </a:t>
            </a:r>
            <a:r>
              <a:rPr kumimoji="0" lang="es-ES" i="0" dirty="0"/>
              <a:t>una imagen a página completa</a:t>
            </a:r>
            <a:endParaRPr kumimoji="0" lang="es-ES" i="0" baseline="0" dirty="0"/>
          </a:p>
          <a:p>
            <a:pPr marL="0" marR="0" indent="0" algn="ctr">
              <a:buFontTx/>
              <a:buNone/>
            </a:pPr>
            <a:endParaRPr kumimoji="0" lang="es-ES" i="0" dirty="0"/>
          </a:p>
          <a:p>
            <a:pPr algn="ctr">
              <a:buFontTx/>
              <a:buNone/>
            </a:pPr>
            <a:endParaRPr kumimoji="0" lang="es-ES" i="0" dirty="0"/>
          </a:p>
          <a:p>
            <a:pPr algn="ctr">
              <a:buFontTx/>
              <a:buNone/>
            </a:pPr>
            <a:endParaRPr kumimoji="0" lang="es-E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es-ES" baseline="0"/>
            </a:lvl1pPr>
            <a:extLst/>
          </a:lstStyle>
          <a:p>
            <a:r>
              <a:rPr kumimoji="0" lang="es-ES"/>
              <a:t>Haga clic para agregar el título de la sección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es-ES" sz="1800"/>
            </a:lvl1pPr>
            <a:extLst/>
          </a:lstStyle>
          <a:p>
            <a:pPr lvl="0"/>
            <a:r>
              <a:rPr kumimoji="0" lang="es-ES"/>
              <a:t>Haga clic para agregar subtítulo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s-ES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es-ES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s-ES"/>
              <a:t>Haga clic para agregar el título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s-E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s-ES" sz="1200">
                <a:solidFill>
                  <a:schemeClr val="tx2"/>
                </a:solidFill>
              </a:rPr>
              <a:pPr/>
              <a:t>19/04/2012</a:t>
            </a:fld>
            <a:endParaRPr kumimoji="0" lang="es-E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s-E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es-ES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s-ES" sz="1200">
                <a:solidFill>
                  <a:schemeClr val="tx2"/>
                </a:solidFill>
              </a:rPr>
              <a:pPr algn="r"/>
              <a:t>‹#›</a:t>
            </a:fld>
            <a:endParaRPr kumimoji="0" lang="es-E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s-ES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es-ES">
          <a:solidFill>
            <a:schemeClr val="tx2"/>
          </a:solidFill>
        </a:defRPr>
      </a:lvl2pPr>
      <a:lvl3pPr eaLnBrk="1" latinLnBrk="0" hangingPunct="1">
        <a:defRPr kumimoji="0" lang="es-ES">
          <a:solidFill>
            <a:schemeClr val="tx2"/>
          </a:solidFill>
        </a:defRPr>
      </a:lvl3pPr>
      <a:lvl4pPr eaLnBrk="1" latinLnBrk="0" hangingPunct="1">
        <a:defRPr kumimoji="0" lang="es-ES">
          <a:solidFill>
            <a:schemeClr val="tx2"/>
          </a:solidFill>
        </a:defRPr>
      </a:lvl4pPr>
      <a:lvl5pPr eaLnBrk="1" latinLnBrk="0" hangingPunct="1">
        <a:defRPr kumimoji="0" lang="es-ES">
          <a:solidFill>
            <a:schemeClr val="tx2"/>
          </a:solidFill>
        </a:defRPr>
      </a:lvl5pPr>
      <a:lvl6pPr eaLnBrk="1" latinLnBrk="0" hangingPunct="1">
        <a:defRPr kumimoji="0" lang="es-ES">
          <a:solidFill>
            <a:schemeClr val="tx2"/>
          </a:solidFill>
        </a:defRPr>
      </a:lvl6pPr>
      <a:lvl7pPr eaLnBrk="1" latinLnBrk="0" hangingPunct="1">
        <a:defRPr kumimoji="0" lang="es-ES">
          <a:solidFill>
            <a:schemeClr val="tx2"/>
          </a:solidFill>
        </a:defRPr>
      </a:lvl7pPr>
      <a:lvl8pPr eaLnBrk="1" latinLnBrk="0" hangingPunct="1">
        <a:defRPr kumimoji="0" lang="es-ES">
          <a:solidFill>
            <a:schemeClr val="tx2"/>
          </a:solidFill>
        </a:defRPr>
      </a:lvl8pPr>
      <a:lvl9pPr eaLnBrk="1" latinLnBrk="0" hangingPunct="1">
        <a:defRPr kumimoji="0" lang="es-ES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es-ES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es-ES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es-ES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es-ES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es-ES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10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 </a:t>
            </a:r>
            <a:r>
              <a:rPr lang="en-US" sz="6000" dirty="0" smtClean="0"/>
              <a:t>Novel </a:t>
            </a:r>
            <a:r>
              <a:rPr lang="en-US" sz="6000" dirty="0"/>
              <a:t>M</a:t>
            </a:r>
            <a:r>
              <a:rPr lang="en-US" sz="6000" dirty="0" smtClean="0"/>
              <a:t>echanism </a:t>
            </a:r>
            <a:r>
              <a:rPr lang="en-US" sz="6000" dirty="0"/>
              <a:t>for </a:t>
            </a:r>
            <a:r>
              <a:rPr lang="en-US" sz="6000" dirty="0" smtClean="0"/>
              <a:t>Regulating </a:t>
            </a:r>
            <a:r>
              <a:rPr lang="en-US" sz="6000" dirty="0"/>
              <a:t>G</a:t>
            </a:r>
            <a:r>
              <a:rPr lang="en-US" sz="6000" dirty="0" smtClean="0"/>
              <a:t>lycolysis </a:t>
            </a:r>
            <a:r>
              <a:rPr lang="en-US" sz="6000" dirty="0"/>
              <a:t>and </a:t>
            </a:r>
            <a:r>
              <a:rPr lang="en-US" sz="6000" dirty="0" smtClean="0"/>
              <a:t>Glutaminolysis </a:t>
            </a:r>
            <a:r>
              <a:rPr lang="en-US" sz="6000" dirty="0"/>
              <a:t>D</a:t>
            </a:r>
            <a:r>
              <a:rPr lang="en-US" sz="6000" dirty="0" smtClean="0"/>
              <a:t>uring </a:t>
            </a:r>
            <a:r>
              <a:rPr lang="en-US" sz="6000" dirty="0"/>
              <a:t>the </a:t>
            </a:r>
            <a:r>
              <a:rPr lang="en-US" sz="6000" dirty="0" smtClean="0"/>
              <a:t>Cell </a:t>
            </a:r>
            <a:r>
              <a:rPr lang="en-US" sz="6000" dirty="0"/>
              <a:t>C</a:t>
            </a:r>
            <a:r>
              <a:rPr lang="en-US" sz="6000" dirty="0" smtClean="0"/>
              <a:t>ycle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876800"/>
            <a:ext cx="4305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Saul </a:t>
            </a:r>
            <a:r>
              <a:rPr lang="en-US" sz="2000" dirty="0" err="1" smtClean="0"/>
              <a:t>Carcamo</a:t>
            </a: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University College of London</a:t>
            </a:r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Professor Sir Salvador </a:t>
            </a:r>
            <a:r>
              <a:rPr lang="en-US" sz="2000" dirty="0" err="1" smtClean="0"/>
              <a:t>Moncada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2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APC/C-Cdh1 and SFC: </a:t>
            </a:r>
            <a:r>
              <a:rPr lang="en-US" sz="2800" dirty="0"/>
              <a:t>linking glycolysis </a:t>
            </a:r>
            <a:r>
              <a:rPr lang="en-US" sz="2800" dirty="0" smtClean="0"/>
              <a:t>and glutaminolysis to cell </a:t>
            </a:r>
            <a:r>
              <a:rPr lang="en-US" sz="2800" dirty="0"/>
              <a:t>proliferation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5" y="1600200"/>
            <a:ext cx="7319963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4297018"/>
            <a:ext cx="74295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125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762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APC/C-Cdh1 and SFC: </a:t>
            </a:r>
            <a:r>
              <a:rPr lang="en-US" sz="2800" dirty="0"/>
              <a:t>linking glycolysis </a:t>
            </a:r>
            <a:r>
              <a:rPr lang="en-US" sz="2800" dirty="0" smtClean="0"/>
              <a:t>and glutaminolysis to cell </a:t>
            </a:r>
            <a:r>
              <a:rPr lang="en-US" sz="2800" dirty="0"/>
              <a:t>proliferation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15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4" y="4267200"/>
            <a:ext cx="71532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74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4630" y="258417"/>
            <a:ext cx="7782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Conclusion and Impact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32183" y="990600"/>
            <a:ext cx="7086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accelerated utilization of </a:t>
            </a:r>
            <a:r>
              <a:rPr lang="en-US" dirty="0" smtClean="0"/>
              <a:t>glucose and glutamine is regulated by PFKFB3 and GLS1 respectively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This metabolic programming contributes to the rapid production of biosynthetic precursors, such as nucleotides, carbohydrates, amino acids, and fatty acids, which are required for cell </a:t>
            </a:r>
            <a:r>
              <a:rPr lang="en-US" dirty="0" smtClean="0"/>
              <a:t>proliferation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Given </a:t>
            </a:r>
            <a:r>
              <a:rPr lang="en-US" dirty="0"/>
              <a:t>their timely and selective targeting of substrates, </a:t>
            </a:r>
            <a:r>
              <a:rPr lang="en-US" dirty="0" smtClean="0"/>
              <a:t>APC/CCdh1 and </a:t>
            </a:r>
            <a:r>
              <a:rPr lang="en-US" dirty="0"/>
              <a:t>SCF coordinate global metabolism networks with the cell cycle.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will be interesting to determine whether nonmalignant cells </a:t>
            </a:r>
            <a:r>
              <a:rPr lang="en-US" dirty="0" smtClean="0"/>
              <a:t>also use </a:t>
            </a:r>
            <a:r>
              <a:rPr lang="en-US" dirty="0"/>
              <a:t>these mechanisms to regulate energy production and macromolecular precursor biosynthesis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/>
              <a:t>investigation will provide important information about the contribution of metabolic pathways to cell growth and malignancy, as well as the speciﬁc metabolic features used by tumor cells.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202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dicecreations.com/ul_img/9743hela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467600" cy="5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199" y="40419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Production of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519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111" y="685799"/>
            <a:ext cx="6236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Cells are able to upregulate glycolysis due to the activity </a:t>
            </a:r>
          </a:p>
          <a:p>
            <a:r>
              <a:rPr lang="en-US" dirty="0"/>
              <a:t>o</a:t>
            </a:r>
            <a:r>
              <a:rPr lang="en-US" dirty="0" smtClean="0"/>
              <a:t>f glycolysis-promoting enzyme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PFKFB3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92538"/>
            <a:ext cx="3486150" cy="475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385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021798"/>
            <a:ext cx="6657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334000" y="5366266"/>
            <a:ext cx="685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33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ls1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7713" y="304800"/>
            <a:ext cx="6830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Cells are able to upregulate glutaminolysis due to the activity </a:t>
            </a:r>
          </a:p>
          <a:p>
            <a:r>
              <a:rPr lang="en-US" dirty="0"/>
              <a:t>o</a:t>
            </a:r>
            <a:r>
              <a:rPr lang="en-US" dirty="0" smtClean="0"/>
              <a:t>f the promoting enzyme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GLS1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026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iosis-and-mitosis.pbworks.com/f/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" y="1018783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40419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Cell Division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7008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906" y="211540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Cell cycle.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143000"/>
            <a:ext cx="664941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91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_erdqt4ZRIo0/S0mx0bgPVtI/AAAAAAAAAKY/TCCMShdMtVo/S768/Ubiquityl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65" y="1600200"/>
            <a:ext cx="73152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165" y="404191"/>
            <a:ext cx="685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Ubiquination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06757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ul\Presentation\a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3200400" cy="42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381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APC/C </a:t>
            </a:r>
            <a:r>
              <a:rPr lang="en-US" dirty="0" smtClean="0"/>
              <a:t>and SFC play </a:t>
            </a:r>
            <a:r>
              <a:rPr lang="en-US" dirty="0"/>
              <a:t>an essential role in mitosis through the </a:t>
            </a:r>
            <a:r>
              <a:rPr lang="en-US" dirty="0" smtClean="0"/>
              <a:t>degradation </a:t>
            </a:r>
            <a:r>
              <a:rPr lang="en-US" dirty="0"/>
              <a:t>of cell cycle proteins. </a:t>
            </a:r>
          </a:p>
        </p:txBody>
      </p:sp>
      <p:pic>
        <p:nvPicPr>
          <p:cNvPr id="19458" name="Picture 2" descr="http://upload.wikimedia.org/wikipedia/commons/8/8e/SCF_Morg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904999"/>
            <a:ext cx="3219450" cy="4343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0397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6781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Methods</a:t>
            </a:r>
          </a:p>
          <a:p>
            <a:endParaRPr lang="en-US" sz="2400" dirty="0"/>
          </a:p>
          <a:p>
            <a:r>
              <a:rPr lang="en-US" dirty="0" smtClean="0"/>
              <a:t>Cell Synchronization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2" y="2133600"/>
            <a:ext cx="822626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360619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lbum de fotos clásico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</Words>
  <Application>Microsoft Office PowerPoint</Application>
  <PresentationFormat>On-screen Show (4:3)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Álbum de fotos clásico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2011-07-13T10:58:03Z</dcterms:created>
  <dcterms:modified xsi:type="dcterms:W3CDTF">2012-04-20T01:59:57Z</dcterms:modified>
</cp:coreProperties>
</file>