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8"/>
  </p:notesMasterIdLst>
  <p:sldIdLst>
    <p:sldId id="256" r:id="rId2"/>
    <p:sldId id="259" r:id="rId3"/>
    <p:sldId id="260" r:id="rId4"/>
    <p:sldId id="261" r:id="rId5"/>
    <p:sldId id="257" r:id="rId6"/>
    <p:sldId id="258" r:id="rId7"/>
    <p:sldId id="262" r:id="rId8"/>
    <p:sldId id="281" r:id="rId9"/>
    <p:sldId id="263" r:id="rId10"/>
    <p:sldId id="268" r:id="rId11"/>
    <p:sldId id="264" r:id="rId12"/>
    <p:sldId id="269" r:id="rId13"/>
    <p:sldId id="265" r:id="rId14"/>
    <p:sldId id="270" r:id="rId15"/>
    <p:sldId id="266" r:id="rId16"/>
    <p:sldId id="267" r:id="rId17"/>
    <p:sldId id="271" r:id="rId18"/>
    <p:sldId id="272" r:id="rId19"/>
    <p:sldId id="273" r:id="rId20"/>
    <p:sldId id="274" r:id="rId21"/>
    <p:sldId id="275" r:id="rId22"/>
    <p:sldId id="276" r:id="rId23"/>
    <p:sldId id="279" r:id="rId24"/>
    <p:sldId id="278" r:id="rId25"/>
    <p:sldId id="282"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67" autoAdjust="0"/>
  </p:normalViewPr>
  <p:slideViewPr>
    <p:cSldViewPr>
      <p:cViewPr>
        <p:scale>
          <a:sx n="50" d="100"/>
          <a:sy n="50" d="100"/>
        </p:scale>
        <p:origin x="-1650"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507BA-0C88-4A34-98ED-9EFA01EB9E5E}" type="datetimeFigureOut">
              <a:rPr lang="en-US" smtClean="0"/>
              <a:pPr/>
              <a:t>4/19/2012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FAABC-7029-46FB-BE21-3BA48C4BBE70}" type="slidenum">
              <a:rPr lang="en-US" smtClean="0"/>
              <a:pPr/>
              <a:t>‹#›</a:t>
            </a:fld>
            <a:endParaRPr lang="en-US"/>
          </a:p>
        </p:txBody>
      </p:sp>
    </p:spTree>
    <p:extLst>
      <p:ext uri="{BB962C8B-B14F-4D97-AF65-F5344CB8AC3E}">
        <p14:creationId xmlns:p14="http://schemas.microsoft.com/office/powerpoint/2010/main" xmlns="" val="34505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station is , wound</a:t>
            </a:r>
            <a:r>
              <a:rPr lang="en-US" baseline="0" dirty="0" smtClean="0"/>
              <a:t> prevention station.  In this station, we show them the graphic images, and the real, life-size replica of </a:t>
            </a:r>
            <a:r>
              <a:rPr lang="en-US" baseline="0" dirty="0" err="1" smtClean="0"/>
              <a:t>decubitus</a:t>
            </a:r>
            <a:r>
              <a:rPr lang="en-US" baseline="0" dirty="0" smtClean="0"/>
              <a:t> wound care model, diabetic foot, and the different stages of wound healing. We also teach them how simple things like turning them every 2 hours or floating the foot with a pillow or putting a barrier cream over red spot can prevent pressure ulcer. I believe these information are mostly very important to the CNAs they are the ones who get to see any potential problem in their body while bathing them everyday. If we can train them to identify these early sign and symptoms, we could prevent it from getting worse.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station is</a:t>
            </a:r>
            <a:r>
              <a:rPr lang="en-US" baseline="0" dirty="0" smtClean="0"/>
              <a:t> Empathy Lungs C.O.P.D (chronic obstructive lung disease) station. In this station, we have this truss like garment that the participants can put it on. After you apply this garment around your upper body, it decreases the capacity of lung to expand which mimics the conditions such as C.O.P.D or asthma. We measure their lung capacity before putting on the garment and after putting on the garment. This activity really allows them to observe and experience how drastically their breathing is affected when we have conditions like COPD or asthma.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last station is the physical limitation station. In this station we have these yellow suits which after you put it on allows you to experience various physical limitations experienced by the elderly people with arthritis or chronic back pain.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putting on the suit we usually make them to tie their shoe laces, or pick up something that is dropped on the floor. And the braces on these suits really makes it difficult to complete those simple task that we do in split of a second. Likewise the gloves </a:t>
            </a:r>
            <a:r>
              <a:rPr lang="en-US" baseline="0" dirty="0" err="1" smtClean="0"/>
              <a:t>mimicks</a:t>
            </a:r>
            <a:r>
              <a:rPr lang="en-US" baseline="0" dirty="0" smtClean="0"/>
              <a:t> the decreased sense of touch of the hands and the glasses decreases the peripheral vision.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end,</a:t>
            </a:r>
            <a:r>
              <a:rPr lang="en-US" baseline="0" dirty="0" smtClean="0"/>
              <a:t> we show them a short movie “ see me” which is a ….. </a:t>
            </a:r>
            <a:r>
              <a:rPr lang="en-US" dirty="0" smtClean="0"/>
              <a:t>By</a:t>
            </a:r>
            <a:r>
              <a:rPr lang="en-US" baseline="0" dirty="0" smtClean="0"/>
              <a:t> showing this video at the end of the in-service, it really allows the participants to reflect on all those difficulties that elderly people face on day to day basis and make them really think how they differently they should carry out their care activities.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For this qualitative study</a:t>
            </a:r>
            <a:r>
              <a:rPr lang="en-US" baseline="0" dirty="0" smtClean="0"/>
              <a:t>, we used student journals to study the results of the project. We analyzed their journals line by line and we were able to identify four major themes from them. They were : </a:t>
            </a:r>
          </a:p>
          <a:p>
            <a:pPr lvl="1"/>
            <a:r>
              <a:rPr lang="en-US" sz="3200" dirty="0" smtClean="0"/>
              <a:t>Nervous/ Anxious</a:t>
            </a:r>
          </a:p>
          <a:p>
            <a:pPr lvl="1"/>
            <a:r>
              <a:rPr lang="en-US" sz="3200" dirty="0" smtClean="0"/>
              <a:t>Fun</a:t>
            </a:r>
          </a:p>
          <a:p>
            <a:pPr lvl="1"/>
            <a:r>
              <a:rPr lang="en-US" sz="3200" dirty="0" smtClean="0"/>
              <a:t>Teacher/ Educating</a:t>
            </a:r>
          </a:p>
          <a:p>
            <a:pPr lvl="1"/>
            <a:r>
              <a:rPr lang="en-US" sz="3200" dirty="0" smtClean="0"/>
              <a:t>Empathy</a:t>
            </a:r>
            <a:endParaRPr lang="en-US" dirty="0" smtClean="0"/>
          </a:p>
          <a:p>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participants were</a:t>
            </a:r>
            <a:r>
              <a:rPr lang="en-US" baseline="0" dirty="0" smtClean="0"/>
              <a:t> anxious about teaching the group of people were already an expert in their field.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it was a interactive in-service,</a:t>
            </a:r>
            <a:r>
              <a:rPr lang="en-US" baseline="0" dirty="0" smtClean="0"/>
              <a:t> participants had fun while they were trying those garments which is also evidenced by the pictures we saw earlier.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senior level nursing students were really able to utilize this</a:t>
            </a:r>
            <a:r>
              <a:rPr lang="en-US" baseline="0" dirty="0" smtClean="0"/>
              <a:t> project as the opportunity to perform the role of a teacher. They felt that this experience served as a great teaching tool by which they were able to bring the change on the mindset of people taking care of older adults.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most important theme that we were able</a:t>
            </a:r>
            <a:r>
              <a:rPr lang="en-US" baseline="0" dirty="0" smtClean="0"/>
              <a:t> to identify was empathy. The feeling of empathy was evident all over the students journals. The students commented how educational and eye-opening this experience was. She said that she couldn’t  help but feel remorseful for anytime that she did not take time to really offer some assistance to any older adult. My another colleague wrote, one of the CNAs who participated in the in-service mentioned, I can’t imagine not being able to flat iron my hair because I do that every day. The CNA was able to realize the frustration that older adults feel for not being to groom themselves everyday. </a:t>
            </a:r>
            <a:r>
              <a:rPr lang="en-US" dirty="0" smtClean="0"/>
              <a:t>Likewise,</a:t>
            </a:r>
            <a:r>
              <a:rPr lang="en-US" baseline="0" dirty="0" smtClean="0"/>
              <a:t> another mentioned how she would never rush any elder patient through seemingly simple task because she now realized they are doing as fast as they can. </a:t>
            </a:r>
            <a:endParaRPr lang="en-US" dirty="0" smtClean="0"/>
          </a:p>
          <a:p>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I explain you about the project I want to give you some background. Let me all ask you a question. How many of us have father mother, grandfather, grandmother, or any relatives over the age of 65? Yea, people of these age group are the major part of each our lives. It has been estimated that by the year 2030 their population is going to double from 40 million to over 70 million. We also know that these individuals are the major consumers of health care services. They represent 35%...... Likewise, nurses have reported that older adults comprise majority of their patient loads.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 believe that this service learning tool really has the ability </a:t>
            </a:r>
            <a:r>
              <a:rPr lang="en-US" baseline="0" smtClean="0"/>
              <a:t>to reinforce </a:t>
            </a:r>
            <a:r>
              <a:rPr lang="en-US" baseline="0" dirty="0" smtClean="0"/>
              <a:t>the feeling of empathy in the participating health care employees and the students nurses which is evidenced by the excerpts from the students journals. This project has the ability to deliver the message subtly but profoundly. Since the participants are able to get the hands-on experience it allows them to really think over or possibly change their usual care practices. And, I think that is what makes this project unique from other simulation projects. I think in the future, this project really has the ability to be established as the leading program to allow health care workers learn about the importance of empathy towards older adults. </a:t>
            </a:r>
            <a:endParaRPr lang="en-US" dirty="0" smtClean="0"/>
          </a:p>
          <a:p>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Likewise,</a:t>
            </a:r>
            <a:r>
              <a:rPr lang="en-US" baseline="0" dirty="0" smtClean="0"/>
              <a:t> the future leaders of health care world, the student nurses….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 I would like all these wonderful people who helped me to</a:t>
            </a:r>
            <a:r>
              <a:rPr lang="en-US" baseline="0" dirty="0" smtClean="0"/>
              <a:t> prepare this project by providing their student journals. I want to thank my mentor, </a:t>
            </a:r>
            <a:r>
              <a:rPr lang="en-US" baseline="0" dirty="0" err="1" smtClean="0"/>
              <a:t>Dr.Amanda</a:t>
            </a:r>
            <a:r>
              <a:rPr lang="en-US" baseline="0" dirty="0" smtClean="0"/>
              <a:t> </a:t>
            </a:r>
            <a:r>
              <a:rPr lang="en-US" baseline="0" dirty="0" err="1" smtClean="0"/>
              <a:t>Eymard</a:t>
            </a:r>
            <a:r>
              <a:rPr lang="en-US" baseline="0" dirty="0" smtClean="0"/>
              <a:t> for providing me the opportunity to be involved this project.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all aware that there are many stereotypes associated with older adults in our society and sadly, also in the medical community. These negative attitudes create a barrier in forming effective, therapeutic relationship with older adults. This especially very important in the medical field because we are the ones to take care of them in their most vulnerable times of their life. If we have pre-conceived notions about them then we won’t be able to build </a:t>
            </a:r>
            <a:r>
              <a:rPr lang="en-US" baseline="0" dirty="0" err="1" smtClean="0"/>
              <a:t>repor</a:t>
            </a:r>
            <a:r>
              <a:rPr lang="en-US" baseline="0" dirty="0" smtClean="0"/>
              <a:t> with them with might affect their healing as they might be unlikely to be compliant with the treatment.  </a:t>
            </a:r>
          </a:p>
          <a:p>
            <a:endParaRPr lang="en-US" baseline="0" dirty="0" smtClean="0"/>
          </a:p>
          <a:p>
            <a:r>
              <a:rPr lang="en-US" baseline="0" dirty="0" smtClean="0"/>
              <a:t>So, to address this issue, the strategic plan that is set forth by </a:t>
            </a:r>
            <a:r>
              <a:rPr lang="en-US" baseline="0" dirty="0" err="1" smtClean="0"/>
              <a:t>NiNR</a:t>
            </a:r>
            <a:r>
              <a:rPr lang="en-US" baseline="0" dirty="0" smtClean="0"/>
              <a:t> is to emphasize research towards developing interventions to improve the quality of </a:t>
            </a:r>
            <a:r>
              <a:rPr lang="en-US" baseline="0" dirty="0" err="1" smtClean="0"/>
              <a:t>caregiving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aseline="0" dirty="0" smtClean="0"/>
              <a:t>studies have found that re-designing the </a:t>
            </a:r>
            <a:r>
              <a:rPr lang="en-US" baseline="0" dirty="0" err="1" smtClean="0"/>
              <a:t>curiculum</a:t>
            </a:r>
            <a:r>
              <a:rPr lang="en-US" baseline="0" dirty="0" smtClean="0"/>
              <a:t> and clinical experience related to older adults are the keys to promote positive attitudes towards older adults. From past 30 years, interactive games such as role—playing and board games have been used as way to allow participants to experience age related </a:t>
            </a:r>
            <a:r>
              <a:rPr lang="en-US" baseline="0" dirty="0" err="1" smtClean="0"/>
              <a:t>changes.They</a:t>
            </a:r>
            <a:r>
              <a:rPr lang="en-US" baseline="0" dirty="0" smtClean="0"/>
              <a:t> have been especially used in medical school.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program, Take a walk in my shoes,</a:t>
            </a:r>
            <a:r>
              <a:rPr lang="en-US" baseline="0" dirty="0" smtClean="0"/>
              <a:t> as the name suggests, is the interactive educational program that allows the participants to experience of things that older adults go through. This service learning project has been designed by the faculty for Senior level nursing level students. We, the senior level nursing students provide, in-service to the health care employees of local hospitals and nursing homes of our area, to teach them about different ailments that elderly population suffer from. </a:t>
            </a:r>
            <a:endParaRPr lang="en-US" dirty="0" smtClean="0"/>
          </a:p>
          <a:p>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goal is to educate and encourage</a:t>
            </a:r>
            <a:r>
              <a:rPr lang="en-US" baseline="0" dirty="0" smtClean="0"/>
              <a:t> the positive attitudes to these group of people who are taking care of geriatric population.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the question is how we do this? We teach them about various ailments associated with elderly populations through the use of simulation equipments. Faculty recruits 15 students and train them to use these equipments and we go the hospitals and provide them the in-service.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typical design of in-service</a:t>
            </a:r>
            <a:r>
              <a:rPr lang="en-US" baseline="0" dirty="0" smtClean="0"/>
              <a:t> is we have four stations: Hearing/ Vision station, Wound Prevention station, Empathy Lung C.O.P.D station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And Physical Limitation station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 end we show them a short movie called “see me.” </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hearing</a:t>
            </a:r>
            <a:r>
              <a:rPr lang="en-US" baseline="0" dirty="0" smtClean="0"/>
              <a:t> and vision stations, participants are able to experience different vision challenges such as glaucoma, cataract, macular degeneration through the use of glasses like these. We make the participants to read the newspaper and the labels of medicine bottles with those glasses on. Also, we have ear plugs and we would make them to participate in conversation with the ear plugs on.</a:t>
            </a:r>
            <a:endParaRPr lang="en-US" dirty="0"/>
          </a:p>
        </p:txBody>
      </p:sp>
      <p:sp>
        <p:nvSpPr>
          <p:cNvPr id="4" name="Slide Number Placeholder 3"/>
          <p:cNvSpPr>
            <a:spLocks noGrp="1"/>
          </p:cNvSpPr>
          <p:nvPr>
            <p:ph type="sldNum" sz="quarter" idx="10"/>
          </p:nvPr>
        </p:nvSpPr>
        <p:spPr/>
        <p:txBody>
          <a:bodyPr/>
          <a:lstStyle/>
          <a:p>
            <a:fld id="{736FAABC-7029-46FB-BE21-3BA48C4BBE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2B4D511-7B0F-451E-B944-63B8D1700225}" type="datetimeFigureOut">
              <a:rPr lang="en-US" smtClean="0"/>
              <a:pPr/>
              <a:t>4/19/2012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763729A-EA3E-4B79-8CD3-45DD4B770A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4D511-7B0F-451E-B944-63B8D1700225}"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3729A-EA3E-4B79-8CD3-45DD4B770A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4D511-7B0F-451E-B944-63B8D1700225}"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3729A-EA3E-4B79-8CD3-45DD4B770A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4D511-7B0F-451E-B944-63B8D1700225}"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3729A-EA3E-4B79-8CD3-45DD4B770A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B4D511-7B0F-451E-B944-63B8D1700225}"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3729A-EA3E-4B79-8CD3-45DD4B770A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B4D511-7B0F-451E-B944-63B8D1700225}"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3729A-EA3E-4B79-8CD3-45DD4B770A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2B4D511-7B0F-451E-B944-63B8D1700225}" type="datetimeFigureOut">
              <a:rPr lang="en-US" smtClean="0"/>
              <a:pPr/>
              <a:t>4/19/2012</a:t>
            </a:fld>
            <a:endParaRPr lang="en-US"/>
          </a:p>
        </p:txBody>
      </p:sp>
      <p:sp>
        <p:nvSpPr>
          <p:cNvPr id="27" name="Slide Number Placeholder 26"/>
          <p:cNvSpPr>
            <a:spLocks noGrp="1"/>
          </p:cNvSpPr>
          <p:nvPr>
            <p:ph type="sldNum" sz="quarter" idx="11"/>
          </p:nvPr>
        </p:nvSpPr>
        <p:spPr/>
        <p:txBody>
          <a:bodyPr rtlCol="0"/>
          <a:lstStyle/>
          <a:p>
            <a:fld id="{8763729A-EA3E-4B79-8CD3-45DD4B770A22}"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2B4D511-7B0F-451E-B944-63B8D1700225}" type="datetimeFigureOut">
              <a:rPr lang="en-US" smtClean="0"/>
              <a:pPr/>
              <a:t>4/19/2012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763729A-EA3E-4B79-8CD3-45DD4B770A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4D511-7B0F-451E-B944-63B8D1700225}" type="datetimeFigureOut">
              <a:rPr lang="en-US" smtClean="0"/>
              <a:pPr/>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3729A-EA3E-4B79-8CD3-45DD4B770A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B4D511-7B0F-451E-B944-63B8D1700225}"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3729A-EA3E-4B79-8CD3-45DD4B770A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B4D511-7B0F-451E-B944-63B8D1700225}"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3729A-EA3E-4B79-8CD3-45DD4B770A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2B4D511-7B0F-451E-B944-63B8D1700225}" type="datetimeFigureOut">
              <a:rPr lang="en-US" smtClean="0"/>
              <a:pPr/>
              <a:t>4/19/2012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763729A-EA3E-4B79-8CD3-45DD4B770A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inr.nih.gov/NR/rdonlyres/9021E5EB-B2BA-47EA-B5D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8153400" cy="2438400"/>
          </a:xfrm>
        </p:spPr>
        <p:txBody>
          <a:bodyPr>
            <a:noAutofit/>
          </a:bodyPr>
          <a:lstStyle/>
          <a:p>
            <a:r>
              <a:rPr lang="en-US" sz="5000" dirty="0" smtClean="0"/>
              <a:t>“Take a Walk in my Shoes”:</a:t>
            </a:r>
            <a:r>
              <a:rPr lang="en-US" sz="4800" dirty="0" smtClean="0"/>
              <a:t/>
            </a:r>
            <a:br>
              <a:rPr lang="en-US" sz="4800" dirty="0" smtClean="0"/>
            </a:br>
            <a:r>
              <a:rPr lang="en-US" sz="4800" dirty="0" smtClean="0"/>
              <a:t> A Qualitative Analysis of Participant Impressions</a:t>
            </a:r>
            <a:endParaRPr lang="en-US" sz="4800" dirty="0"/>
          </a:p>
        </p:txBody>
      </p:sp>
      <p:sp>
        <p:nvSpPr>
          <p:cNvPr id="3" name="Subtitle 2"/>
          <p:cNvSpPr>
            <a:spLocks noGrp="1"/>
          </p:cNvSpPr>
          <p:nvPr>
            <p:ph type="subTitle" idx="1"/>
          </p:nvPr>
        </p:nvSpPr>
        <p:spPr>
          <a:xfrm>
            <a:off x="914400" y="4267200"/>
            <a:ext cx="6400800" cy="1752600"/>
          </a:xfrm>
        </p:spPr>
        <p:txBody>
          <a:bodyPr/>
          <a:lstStyle/>
          <a:p>
            <a:r>
              <a:rPr lang="en-US" dirty="0" err="1" smtClean="0"/>
              <a:t>Binita</a:t>
            </a:r>
            <a:r>
              <a:rPr lang="en-US" dirty="0" smtClean="0"/>
              <a:t> </a:t>
            </a:r>
            <a:r>
              <a:rPr lang="en-US" dirty="0" err="1" smtClean="0"/>
              <a:t>Adhikari</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Binita\Desktop\hall of fame\DSC05622.JPG"/>
          <p:cNvPicPr>
            <a:picLocks noChangeAspect="1" noChangeArrowheads="1"/>
          </p:cNvPicPr>
          <p:nvPr/>
        </p:nvPicPr>
        <p:blipFill>
          <a:blip r:embed="rId2" cstate="print"/>
          <a:srcRect/>
          <a:stretch>
            <a:fillRect/>
          </a:stretch>
        </p:blipFill>
        <p:spPr bwMode="auto">
          <a:xfrm rot="5400000">
            <a:off x="1882775" y="1774825"/>
            <a:ext cx="5054600" cy="379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F:\Take a walk\pics\SSPX0010.jpg"/>
          <p:cNvPicPr>
            <a:picLocks noChangeAspect="1" noChangeArrowheads="1"/>
          </p:cNvPicPr>
          <p:nvPr/>
        </p:nvPicPr>
        <p:blipFill>
          <a:blip r:embed="rId3" cstate="print"/>
          <a:srcRect/>
          <a:stretch>
            <a:fillRect/>
          </a:stretch>
        </p:blipFill>
        <p:spPr bwMode="auto">
          <a:xfrm rot="5400000">
            <a:off x="542925" y="1971675"/>
            <a:ext cx="4800600" cy="360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F:\Take a walk\pics\SSPX0008.jpg"/>
          <p:cNvPicPr>
            <a:picLocks noChangeAspect="1" noChangeArrowheads="1"/>
          </p:cNvPicPr>
          <p:nvPr/>
        </p:nvPicPr>
        <p:blipFill>
          <a:blip r:embed="rId4" cstate="print"/>
          <a:srcRect/>
          <a:stretch>
            <a:fillRect/>
          </a:stretch>
        </p:blipFill>
        <p:spPr bwMode="auto">
          <a:xfrm>
            <a:off x="3962400" y="609600"/>
            <a:ext cx="41148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Prevention Station</a:t>
            </a:r>
            <a:endParaRPr lang="en-US" dirty="0"/>
          </a:p>
        </p:txBody>
      </p:sp>
      <p:sp>
        <p:nvSpPr>
          <p:cNvPr id="3" name="Content Placeholder 2"/>
          <p:cNvSpPr>
            <a:spLocks noGrp="1"/>
          </p:cNvSpPr>
          <p:nvPr>
            <p:ph idx="1"/>
          </p:nvPr>
        </p:nvSpPr>
        <p:spPr>
          <a:xfrm>
            <a:off x="457200" y="2249424"/>
            <a:ext cx="3962400" cy="4325112"/>
          </a:xfrm>
        </p:spPr>
        <p:txBody>
          <a:bodyPr>
            <a:normAutofit/>
          </a:bodyPr>
          <a:lstStyle/>
          <a:p>
            <a:pPr>
              <a:buFont typeface="Arial" pitchFamily="34" charset="0"/>
              <a:buChar char="•"/>
            </a:pPr>
            <a:r>
              <a:rPr lang="en-US" dirty="0" smtClean="0"/>
              <a:t>The Decubitus Wound Care Model</a:t>
            </a:r>
          </a:p>
          <a:p>
            <a:pPr>
              <a:buFont typeface="Arial" pitchFamily="34" charset="0"/>
              <a:buChar char="•"/>
            </a:pPr>
            <a:r>
              <a:rPr lang="en-US" dirty="0" smtClean="0"/>
              <a:t>The Life/form Unhealthy Foot Model</a:t>
            </a:r>
          </a:p>
          <a:p>
            <a:pPr>
              <a:buFont typeface="Arial" pitchFamily="34" charset="0"/>
              <a:buChar char="•"/>
            </a:pPr>
            <a:r>
              <a:rPr lang="en-US" dirty="0" smtClean="0"/>
              <a:t>The Life/form Wound Healing Display</a:t>
            </a:r>
            <a:endParaRPr lang="en-US" dirty="0"/>
          </a:p>
        </p:txBody>
      </p:sp>
      <p:pic>
        <p:nvPicPr>
          <p:cNvPr id="4" name="Picture 16" descr="E:\Take a walk\pics\SSPX00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1867" y="2362200"/>
            <a:ext cx="4463533" cy="3347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Binita\Desktop\hall of fame\DSC05619.JPG"/>
          <p:cNvPicPr>
            <a:picLocks noChangeAspect="1" noChangeArrowheads="1"/>
          </p:cNvPicPr>
          <p:nvPr/>
        </p:nvPicPr>
        <p:blipFill>
          <a:blip r:embed="rId2" cstate="print"/>
          <a:srcRect/>
          <a:stretch>
            <a:fillRect/>
          </a:stretch>
        </p:blipFill>
        <p:spPr bwMode="auto">
          <a:xfrm>
            <a:off x="1600200" y="1657350"/>
            <a:ext cx="6045200" cy="4533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Binita\Desktop\hall of fame\DSC05617.JPG"/>
          <p:cNvPicPr>
            <a:picLocks noChangeAspect="1" noChangeArrowheads="1"/>
          </p:cNvPicPr>
          <p:nvPr/>
        </p:nvPicPr>
        <p:blipFill>
          <a:blip r:embed="rId3" cstate="print"/>
          <a:srcRect b="15287"/>
          <a:stretch>
            <a:fillRect/>
          </a:stretch>
        </p:blipFill>
        <p:spPr bwMode="auto">
          <a:xfrm>
            <a:off x="2667000" y="2209800"/>
            <a:ext cx="5664200" cy="3598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F:\Take a walk\pics\SSPX0005.jpg"/>
          <p:cNvPicPr>
            <a:picLocks noChangeAspect="1" noChangeArrowheads="1"/>
          </p:cNvPicPr>
          <p:nvPr/>
        </p:nvPicPr>
        <p:blipFill>
          <a:blip r:embed="rId4" cstate="print"/>
          <a:srcRect/>
          <a:stretch>
            <a:fillRect/>
          </a:stretch>
        </p:blipFill>
        <p:spPr bwMode="auto">
          <a:xfrm>
            <a:off x="1295400" y="1600200"/>
            <a:ext cx="5943600" cy="445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Lungs C.O.P.D Station</a:t>
            </a:r>
            <a:endParaRPr lang="en-US" dirty="0"/>
          </a:p>
        </p:txBody>
      </p:sp>
      <p:sp>
        <p:nvSpPr>
          <p:cNvPr id="3" name="Content Placeholder 2"/>
          <p:cNvSpPr>
            <a:spLocks noGrp="1"/>
          </p:cNvSpPr>
          <p:nvPr>
            <p:ph idx="1"/>
          </p:nvPr>
        </p:nvSpPr>
        <p:spPr>
          <a:xfrm>
            <a:off x="457200" y="2249424"/>
            <a:ext cx="3886200" cy="3998976"/>
          </a:xfrm>
        </p:spPr>
        <p:txBody>
          <a:bodyPr>
            <a:normAutofit/>
          </a:bodyPr>
          <a:lstStyle/>
          <a:p>
            <a:r>
              <a:rPr lang="en-US" dirty="0" smtClean="0"/>
              <a:t>truss-like garment weighted and worn around the torso</a:t>
            </a:r>
          </a:p>
          <a:p>
            <a:r>
              <a:rPr lang="en-US" dirty="0" smtClean="0"/>
              <a:t>customized airway mask</a:t>
            </a:r>
            <a:endParaRPr lang="en-US" dirty="0"/>
          </a:p>
        </p:txBody>
      </p:sp>
      <p:pic>
        <p:nvPicPr>
          <p:cNvPr id="3074" name="Picture 2" descr="C:\Users\Binita\Desktop\hall of fame\DSC05624.JPG"/>
          <p:cNvPicPr>
            <a:picLocks noChangeAspect="1" noChangeArrowheads="1"/>
          </p:cNvPicPr>
          <p:nvPr/>
        </p:nvPicPr>
        <p:blipFill>
          <a:blip r:embed="rId3" cstate="print"/>
          <a:srcRect/>
          <a:stretch>
            <a:fillRect/>
          </a:stretch>
        </p:blipFill>
        <p:spPr bwMode="auto">
          <a:xfrm rot="5400000">
            <a:off x="4654550" y="2660650"/>
            <a:ext cx="4216400" cy="316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Binita\Desktop\hall of fame\DSC05621.JPG"/>
          <p:cNvPicPr>
            <a:picLocks noChangeAspect="1" noChangeArrowheads="1"/>
          </p:cNvPicPr>
          <p:nvPr/>
        </p:nvPicPr>
        <p:blipFill>
          <a:blip r:embed="rId2" cstate="print"/>
          <a:srcRect/>
          <a:stretch>
            <a:fillRect/>
          </a:stretch>
        </p:blipFill>
        <p:spPr bwMode="auto">
          <a:xfrm>
            <a:off x="1143000" y="1371600"/>
            <a:ext cx="6172200" cy="462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E:\Take a walk\pics\SSPX000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130" t="1870" r="10297" b="-1"/>
          <a:stretch/>
        </p:blipFill>
        <p:spPr bwMode="auto">
          <a:xfrm>
            <a:off x="2514600" y="1371600"/>
            <a:ext cx="4008741" cy="4449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 name="Picture 4" descr="E:\Take a walk\pics\SSPX0024.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0" y="1524000"/>
            <a:ext cx="3591098" cy="4784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Limitation Station</a:t>
            </a:r>
            <a:endParaRPr lang="en-US" dirty="0"/>
          </a:p>
        </p:txBody>
      </p:sp>
      <p:sp>
        <p:nvSpPr>
          <p:cNvPr id="3" name="Content Placeholder 2"/>
          <p:cNvSpPr>
            <a:spLocks noGrp="1"/>
          </p:cNvSpPr>
          <p:nvPr>
            <p:ph idx="1"/>
          </p:nvPr>
        </p:nvSpPr>
        <p:spPr>
          <a:xfrm>
            <a:off x="457200" y="2249424"/>
            <a:ext cx="4267200" cy="4325112"/>
          </a:xfrm>
        </p:spPr>
        <p:txBody>
          <a:bodyPr>
            <a:normAutofit/>
          </a:bodyPr>
          <a:lstStyle/>
          <a:p>
            <a:r>
              <a:rPr lang="en-US" dirty="0" smtClean="0"/>
              <a:t>vision changes</a:t>
            </a:r>
          </a:p>
          <a:p>
            <a:r>
              <a:rPr lang="en-US" dirty="0" smtClean="0"/>
              <a:t>limited movement</a:t>
            </a:r>
          </a:p>
          <a:p>
            <a:r>
              <a:rPr lang="en-US" dirty="0" smtClean="0"/>
              <a:t>dull sense of touch</a:t>
            </a:r>
          </a:p>
          <a:p>
            <a:r>
              <a:rPr lang="en-US" dirty="0" smtClean="0"/>
              <a:t>stiffening of joints</a:t>
            </a:r>
          </a:p>
          <a:p>
            <a:r>
              <a:rPr lang="en-US" dirty="0"/>
              <a:t>n</a:t>
            </a:r>
            <a:r>
              <a:rPr lang="en-US" dirty="0" smtClean="0"/>
              <a:t>umbness</a:t>
            </a:r>
          </a:p>
          <a:p>
            <a:r>
              <a:rPr lang="en-US" dirty="0" smtClean="0"/>
              <a:t> difficulty with raising arms and legs</a:t>
            </a: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2365" y="2362200"/>
            <a:ext cx="4020635" cy="2613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E:\Take a walk\pics\SSPX002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455" r="11853"/>
          <a:stretch/>
        </p:blipFill>
        <p:spPr bwMode="auto">
          <a:xfrm>
            <a:off x="2743200" y="852692"/>
            <a:ext cx="3269713" cy="4800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6" name="Picture 2" descr="C:\Users\Binita\Desktop\hall of fame\DSC05627.JPG"/>
          <p:cNvPicPr>
            <a:picLocks noChangeAspect="1" noChangeArrowheads="1"/>
          </p:cNvPicPr>
          <p:nvPr/>
        </p:nvPicPr>
        <p:blipFill>
          <a:blip r:embed="rId4" cstate="print"/>
          <a:srcRect t="9774" b="12030"/>
          <a:stretch>
            <a:fillRect/>
          </a:stretch>
        </p:blipFill>
        <p:spPr bwMode="auto">
          <a:xfrm rot="5400000">
            <a:off x="2457450" y="2190750"/>
            <a:ext cx="5067299"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Binita\Desktop\hall of fame\DSC05628.JPG"/>
          <p:cNvPicPr>
            <a:picLocks noChangeAspect="1" noChangeArrowheads="1"/>
          </p:cNvPicPr>
          <p:nvPr/>
        </p:nvPicPr>
        <p:blipFill>
          <a:blip r:embed="rId5" cstate="print"/>
          <a:srcRect/>
          <a:stretch>
            <a:fillRect/>
          </a:stretch>
        </p:blipFill>
        <p:spPr bwMode="auto">
          <a:xfrm>
            <a:off x="990600" y="1371600"/>
            <a:ext cx="6832600" cy="512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me” </a:t>
            </a:r>
            <a:endParaRPr lang="en-US" dirty="0"/>
          </a:p>
        </p:txBody>
      </p:sp>
      <p:sp>
        <p:nvSpPr>
          <p:cNvPr id="3" name="Content Placeholder 2"/>
          <p:cNvSpPr>
            <a:spLocks noGrp="1"/>
          </p:cNvSpPr>
          <p:nvPr>
            <p:ph idx="1"/>
          </p:nvPr>
        </p:nvSpPr>
        <p:spPr>
          <a:xfrm>
            <a:off x="457200" y="2249424"/>
            <a:ext cx="5257800" cy="4325112"/>
          </a:xfrm>
        </p:spPr>
        <p:txBody>
          <a:bodyPr>
            <a:normAutofit lnSpcReduction="10000"/>
          </a:bodyPr>
          <a:lstStyle/>
          <a:p>
            <a:r>
              <a:rPr lang="en-US" dirty="0" smtClean="0"/>
              <a:t>It is a short movie by Sasha </a:t>
            </a:r>
            <a:r>
              <a:rPr lang="en-US" dirty="0" err="1" smtClean="0"/>
              <a:t>Oster</a:t>
            </a:r>
            <a:r>
              <a:rPr lang="en-US" dirty="0" smtClean="0"/>
              <a:t>, inspired by a poem written by an anonymous nursing home resident, depicting an older woman reflecting on her life while appealing to a nurse to look beyond her old age and truly “see” her as a valued individual (</a:t>
            </a:r>
            <a:r>
              <a:rPr lang="en-US" dirty="0" err="1" smtClean="0"/>
              <a:t>Eymard</a:t>
            </a:r>
            <a:r>
              <a:rPr lang="en-US" dirty="0" smtClean="0"/>
              <a:t> et al., 2010). </a:t>
            </a:r>
          </a:p>
          <a:p>
            <a:endParaRPr lang="en-US" dirty="0"/>
          </a:p>
        </p:txBody>
      </p:sp>
      <p:pic>
        <p:nvPicPr>
          <p:cNvPr id="4" name="Picture 6" descr="E:\Take a walk\see m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701802"/>
            <a:ext cx="3352800" cy="4470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After analyzing the qualitative data from the student journals, 4 themes emerged within the data.</a:t>
            </a:r>
          </a:p>
          <a:p>
            <a:pPr lvl="1"/>
            <a:r>
              <a:rPr lang="en-US" sz="3200" dirty="0" smtClean="0"/>
              <a:t>Nervous/ Anxious</a:t>
            </a:r>
          </a:p>
          <a:p>
            <a:pPr lvl="1"/>
            <a:r>
              <a:rPr lang="en-US" sz="3200" dirty="0" smtClean="0"/>
              <a:t>Fun</a:t>
            </a:r>
          </a:p>
          <a:p>
            <a:pPr lvl="1"/>
            <a:r>
              <a:rPr lang="en-US" sz="3200" dirty="0" smtClean="0"/>
              <a:t>Teacher/ Educating</a:t>
            </a:r>
          </a:p>
          <a:p>
            <a:pPr lvl="1"/>
            <a:r>
              <a:rPr lang="en-US" sz="3200" dirty="0" smtClean="0"/>
              <a:t>Empathy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Anxious</a:t>
            </a:r>
            <a:endParaRPr lang="en-US" dirty="0"/>
          </a:p>
        </p:txBody>
      </p:sp>
      <p:sp>
        <p:nvSpPr>
          <p:cNvPr id="3" name="Content Placeholder 2"/>
          <p:cNvSpPr>
            <a:spLocks noGrp="1"/>
          </p:cNvSpPr>
          <p:nvPr>
            <p:ph idx="1"/>
          </p:nvPr>
        </p:nvSpPr>
        <p:spPr/>
        <p:txBody>
          <a:bodyPr/>
          <a:lstStyle/>
          <a:p>
            <a:r>
              <a:rPr lang="en-US" dirty="0" smtClean="0"/>
              <a:t>“I was a little nervous about teaching people who have been in the hospital longer than I have.”</a:t>
            </a:r>
          </a:p>
          <a:p>
            <a:r>
              <a:rPr lang="en-US" dirty="0" smtClean="0"/>
              <a:t>“…am honored to be a part of.  It gives me as a student, the opportunity to change lives and that speaks wonders.  I did not know exactly what to expect, but I was sure ready to take on this responsibility.”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lgn="just">
              <a:buFont typeface="Wingdings" pitchFamily="2" charset="2"/>
              <a:buChar char="§"/>
            </a:pPr>
            <a:r>
              <a:rPr lang="en-US" dirty="0" smtClean="0"/>
              <a:t>More than 13% that is over 40 million of U.S. populations are over the age of 65 (U.S. Census Bureau, 2010). </a:t>
            </a:r>
          </a:p>
          <a:p>
            <a:pPr marL="342900" indent="-342900" algn="just">
              <a:buFont typeface="Wingdings" pitchFamily="2" charset="2"/>
              <a:buChar char="§"/>
            </a:pPr>
            <a:r>
              <a:rPr lang="en-US" dirty="0" smtClean="0"/>
              <a:t>The populations of older adults will increase approximately 20% by the year 2030 (FIFARS, 2004). </a:t>
            </a:r>
          </a:p>
          <a:p>
            <a:pPr marL="342900" indent="-342900" algn="just">
              <a:buFont typeface="Wingdings" pitchFamily="2" charset="2"/>
              <a:buChar char="§"/>
            </a:pPr>
            <a:r>
              <a:rPr lang="en-US" dirty="0" smtClean="0"/>
              <a:t>Individuals older than 65 represent 35% of hospital stays, 73% of all ambulatory adult primary care visits, 34% of all prescriptions, and 90% of nursing home residency (IOM, 2008). </a:t>
            </a:r>
          </a:p>
          <a:p>
            <a:pPr marL="342900" indent="-342900" algn="just">
              <a:buFont typeface="Wingdings" pitchFamily="2" charset="2"/>
              <a:buChar char="§"/>
            </a:pPr>
            <a:r>
              <a:rPr lang="en-US" dirty="0" smtClean="0"/>
              <a:t>63% of newly licensed nurses report that older adults comprise a majority of their patient loads.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“We had fun laughing at each other try to perform simple tasks of daily living.”</a:t>
            </a:r>
          </a:p>
          <a:p>
            <a:r>
              <a:rPr lang="en-US" dirty="0" smtClean="0"/>
              <a:t>“As the groups were in progress I noticed the CNAs who were earlier grumbling, now laughing and enjoying trying on  the old age suit, empathy lungs and eye glasses.”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Educating</a:t>
            </a:r>
            <a:endParaRPr lang="en-US" dirty="0"/>
          </a:p>
        </p:txBody>
      </p:sp>
      <p:sp>
        <p:nvSpPr>
          <p:cNvPr id="3" name="Content Placeholder 2"/>
          <p:cNvSpPr>
            <a:spLocks noGrp="1"/>
          </p:cNvSpPr>
          <p:nvPr>
            <p:ph idx="1"/>
          </p:nvPr>
        </p:nvSpPr>
        <p:spPr/>
        <p:txBody>
          <a:bodyPr/>
          <a:lstStyle/>
          <a:p>
            <a:r>
              <a:rPr lang="en-US" dirty="0" smtClean="0"/>
              <a:t>“It was a fun experience and at the same time a great teaching tool. I felt after such an experience, the nurses will now have a different mindset and also a positive attitude in the care of the older adults to best meet their individual needs.”</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CNA said, “I can’t imagine not being able to flat iron my hair because I do that every day.” She had actually put on the limitation suit and could clearly understand how difficult it is to carry out basic functions like combing the hair.”</a:t>
            </a:r>
          </a:p>
          <a:p>
            <a:r>
              <a:rPr lang="en-US" dirty="0" smtClean="0"/>
              <a:t>“… was very educational and eye-opening. I can’t help but feel remorseful for any time that I did not take the time to really offer my assistance to any older adult…”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Conclusion</a:t>
            </a:r>
            <a:endParaRPr lang="en-US" dirty="0"/>
          </a:p>
        </p:txBody>
      </p:sp>
      <p:sp>
        <p:nvSpPr>
          <p:cNvPr id="3" name="Content Placeholder 2"/>
          <p:cNvSpPr>
            <a:spLocks noGrp="1"/>
          </p:cNvSpPr>
          <p:nvPr>
            <p:ph idx="1"/>
          </p:nvPr>
        </p:nvSpPr>
        <p:spPr/>
        <p:txBody>
          <a:bodyPr>
            <a:normAutofit/>
          </a:bodyPr>
          <a:lstStyle/>
          <a:p>
            <a:pPr marL="342900" lvl="0" indent="-342900" algn="just">
              <a:buFont typeface="Wingdings" pitchFamily="2" charset="2"/>
              <a:buChar char="§"/>
            </a:pPr>
            <a:r>
              <a:rPr lang="en-US" dirty="0" smtClean="0"/>
              <a:t>The in-service served to reinforce the feeling of empathy in the student nurses and the participants as evidenced by the excerpts from the student journals.  </a:t>
            </a:r>
          </a:p>
          <a:p>
            <a:pPr marL="342900" lvl="0" indent="-342900" algn="just">
              <a:buFont typeface="Wingdings" pitchFamily="2" charset="2"/>
              <a:buChar char="§"/>
            </a:pPr>
            <a:r>
              <a:rPr lang="en-US" dirty="0" smtClean="0"/>
              <a:t>In the future, this project has the potential to be established as a leading program to allow health care workers to learn about the importance of empathy towards older adults.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Conclusion</a:t>
            </a:r>
            <a:endParaRPr lang="en-US" dirty="0"/>
          </a:p>
        </p:txBody>
      </p:sp>
      <p:sp>
        <p:nvSpPr>
          <p:cNvPr id="3" name="Content Placeholder 2"/>
          <p:cNvSpPr>
            <a:spLocks noGrp="1"/>
          </p:cNvSpPr>
          <p:nvPr>
            <p:ph idx="1"/>
          </p:nvPr>
        </p:nvSpPr>
        <p:spPr/>
        <p:txBody>
          <a:bodyPr>
            <a:normAutofit lnSpcReduction="10000"/>
          </a:bodyPr>
          <a:lstStyle/>
          <a:p>
            <a:pPr marL="342900" lvl="0" indent="-342900" algn="just">
              <a:buFont typeface="Wingdings" pitchFamily="2" charset="2"/>
              <a:buChar char="§"/>
            </a:pPr>
            <a:r>
              <a:rPr lang="en-US" sz="2400" dirty="0" smtClean="0"/>
              <a:t>The students: </a:t>
            </a:r>
          </a:p>
          <a:p>
            <a:pPr marL="800100" lvl="1" indent="-342900" algn="just">
              <a:buFont typeface="Wingdings" pitchFamily="2" charset="2"/>
              <a:buChar char="§"/>
            </a:pPr>
            <a:r>
              <a:rPr lang="en-US" sz="2400" dirty="0" smtClean="0"/>
              <a:t>were able to serve as teachers and leaders while teaching the participants about ailments associated with older adults. </a:t>
            </a:r>
          </a:p>
          <a:p>
            <a:pPr marL="800100" lvl="1" indent="-342900" algn="just">
              <a:buFont typeface="Wingdings" pitchFamily="2" charset="2"/>
              <a:buChar char="§"/>
            </a:pPr>
            <a:r>
              <a:rPr lang="en-US" sz="2400" dirty="0" smtClean="0"/>
              <a:t>had an opportunity to give back to the community by providing the in-services to local agencies.</a:t>
            </a:r>
          </a:p>
          <a:p>
            <a:pPr marL="800100" lvl="1" indent="-342900" algn="just">
              <a:buFont typeface="Wingdings" pitchFamily="2" charset="2"/>
              <a:buChar char="§"/>
            </a:pPr>
            <a:r>
              <a:rPr lang="en-US" sz="2400" dirty="0" smtClean="0"/>
              <a:t>were able to interact with healthcare providers already in the field in similar and conjoined disciplines. </a:t>
            </a:r>
          </a:p>
          <a:p>
            <a:pPr marL="800100" lvl="1" indent="-342900" algn="just">
              <a:buFont typeface="Wingdings" pitchFamily="2" charset="2"/>
              <a:buChar char="§"/>
            </a:pPr>
            <a:r>
              <a:rPr lang="en-US" sz="2400" dirty="0" smtClean="0"/>
              <a:t>were able to look within themselves as healthcare providers and reflect on their perceptions of aging and caring for the geriatric population.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2050" name="Picture 2" descr="C:\Users\Binita\Desktop\hall of fame\DSC05631.JPG"/>
          <p:cNvPicPr>
            <a:picLocks noChangeAspect="1" noChangeArrowheads="1"/>
          </p:cNvPicPr>
          <p:nvPr/>
        </p:nvPicPr>
        <p:blipFill>
          <a:blip r:embed="rId3" cstate="print"/>
          <a:srcRect t="21739"/>
          <a:stretch>
            <a:fillRect/>
          </a:stretch>
        </p:blipFill>
        <p:spPr bwMode="auto">
          <a:xfrm>
            <a:off x="1219200" y="2286000"/>
            <a:ext cx="70104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457200" marR="0" indent="-457200">
              <a:lnSpc>
                <a:spcPct val="115000"/>
              </a:lnSpc>
              <a:spcBef>
                <a:spcPts val="0"/>
              </a:spcBef>
              <a:spcAft>
                <a:spcPts val="1000"/>
              </a:spcAft>
            </a:pPr>
            <a:r>
              <a:rPr lang="en-US" dirty="0" err="1" smtClean="0">
                <a:ea typeface="Calibri"/>
                <a:cs typeface="Times New Roman"/>
              </a:rPr>
              <a:t>Eymard</a:t>
            </a:r>
            <a:r>
              <a:rPr lang="en-US" dirty="0" smtClean="0">
                <a:ea typeface="Calibri"/>
                <a:cs typeface="Times New Roman"/>
              </a:rPr>
              <a:t>, E.S., Crawford, B., &amp; Keller, K.M. (2010). “Take a walk in my shoes”: Nursing students take a 	walk in older adults’ shoes to increase knowledge and empathy. </a:t>
            </a:r>
            <a:r>
              <a:rPr lang="en-US" i="1" dirty="0" smtClean="0">
                <a:ea typeface="Calibri"/>
                <a:cs typeface="Times New Roman"/>
              </a:rPr>
              <a:t>National </a:t>
            </a:r>
            <a:r>
              <a:rPr lang="en-US" i="1" dirty="0" err="1" smtClean="0">
                <a:ea typeface="Calibri"/>
                <a:cs typeface="Times New Roman"/>
              </a:rPr>
              <a:t>Gerontological</a:t>
            </a:r>
            <a:r>
              <a:rPr lang="en-US" i="1" dirty="0" smtClean="0">
                <a:ea typeface="Calibri"/>
                <a:cs typeface="Times New Roman"/>
              </a:rPr>
              <a:t> Nursing 	Association 27</a:t>
            </a:r>
            <a:r>
              <a:rPr lang="en-US" dirty="0" smtClean="0">
                <a:ea typeface="Calibri"/>
                <a:cs typeface="Times New Roman"/>
              </a:rPr>
              <a:t>(2), 137-141.</a:t>
            </a:r>
          </a:p>
          <a:p>
            <a:pPr marL="457200" marR="0" indent="-457200">
              <a:lnSpc>
                <a:spcPct val="115000"/>
              </a:lnSpc>
              <a:spcBef>
                <a:spcPts val="0"/>
              </a:spcBef>
              <a:spcAft>
                <a:spcPts val="1000"/>
              </a:spcAft>
            </a:pPr>
            <a:r>
              <a:rPr lang="en-US" dirty="0" smtClean="0">
                <a:ea typeface="Calibri"/>
                <a:cs typeface="Times New Roman"/>
              </a:rPr>
              <a:t>Institute of Medicine. (2008). </a:t>
            </a:r>
            <a:r>
              <a:rPr lang="en-US" i="1" dirty="0" smtClean="0">
                <a:ea typeface="Calibri"/>
                <a:cs typeface="Times New Roman"/>
              </a:rPr>
              <a:t>Retooling for an aging America: Building the health care workforce.</a:t>
            </a:r>
            <a:r>
              <a:rPr lang="en-US" dirty="0" smtClean="0">
                <a:ea typeface="Calibri"/>
                <a:cs typeface="Times New Roman"/>
              </a:rPr>
              <a:t> 	Retrieved from the National Academics Press website: 	http://www.nap.edu/catalog.php?record_id=12089</a:t>
            </a:r>
          </a:p>
          <a:p>
            <a:pPr marL="457200" marR="0" indent="-457200">
              <a:lnSpc>
                <a:spcPct val="115000"/>
              </a:lnSpc>
              <a:spcBef>
                <a:spcPts val="0"/>
              </a:spcBef>
              <a:spcAft>
                <a:spcPts val="1000"/>
              </a:spcAft>
            </a:pPr>
            <a:r>
              <a:rPr lang="en-US" dirty="0" err="1" smtClean="0">
                <a:ea typeface="Calibri"/>
                <a:cs typeface="Times New Roman"/>
              </a:rPr>
              <a:t>Koren</a:t>
            </a:r>
            <a:r>
              <a:rPr lang="en-US" dirty="0" smtClean="0">
                <a:ea typeface="Calibri"/>
                <a:cs typeface="Times New Roman"/>
              </a:rPr>
              <a:t>, M.E., Hertz, J., Munroe, D., Rossetti, J., Robertson, J., </a:t>
            </a:r>
            <a:r>
              <a:rPr lang="en-US" dirty="0" err="1" smtClean="0">
                <a:ea typeface="Calibri"/>
                <a:cs typeface="Times New Roman"/>
              </a:rPr>
              <a:t>Plonczynski</a:t>
            </a:r>
            <a:r>
              <a:rPr lang="en-US" dirty="0" smtClean="0">
                <a:ea typeface="Calibri"/>
                <a:cs typeface="Times New Roman"/>
              </a:rPr>
              <a:t>, D.,…Ehrlich Jones, L. 	(2008). Assessing students’ learning needs and attitudes: Considerations for gerontology 	curriculum planning. </a:t>
            </a:r>
            <a:r>
              <a:rPr lang="en-US" i="1" dirty="0" smtClean="0">
                <a:ea typeface="Calibri"/>
                <a:cs typeface="Times New Roman"/>
              </a:rPr>
              <a:t>Gerontology &amp; Geriatrics Education, 28</a:t>
            </a:r>
            <a:r>
              <a:rPr lang="en-US" dirty="0" smtClean="0">
                <a:ea typeface="Calibri"/>
                <a:cs typeface="Times New Roman"/>
              </a:rPr>
              <a:t>(4), 39-56. 	Doi:10.1080/02701960801963029</a:t>
            </a:r>
          </a:p>
          <a:p>
            <a:pPr marL="457200" marR="0" indent="-457200">
              <a:lnSpc>
                <a:spcPct val="115000"/>
              </a:lnSpc>
              <a:spcBef>
                <a:spcPts val="0"/>
              </a:spcBef>
              <a:spcAft>
                <a:spcPts val="1000"/>
              </a:spcAft>
            </a:pPr>
            <a:r>
              <a:rPr lang="en-US" dirty="0" err="1" smtClean="0">
                <a:ea typeface="Calibri"/>
                <a:cs typeface="Times New Roman"/>
              </a:rPr>
              <a:t>Krout</a:t>
            </a:r>
            <a:r>
              <a:rPr lang="en-US" dirty="0" smtClean="0">
                <a:ea typeface="Calibri"/>
                <a:cs typeface="Times New Roman"/>
              </a:rPr>
              <a:t>, J.A., &amp; </a:t>
            </a:r>
            <a:r>
              <a:rPr lang="en-US" dirty="0" err="1" smtClean="0">
                <a:ea typeface="Calibri"/>
                <a:cs typeface="Times New Roman"/>
              </a:rPr>
              <a:t>McKernan</a:t>
            </a:r>
            <a:r>
              <a:rPr lang="en-US" dirty="0" smtClean="0">
                <a:ea typeface="Calibri"/>
                <a:cs typeface="Times New Roman"/>
              </a:rPr>
              <a:t>, P. (2007). The impact of gerontology inclusion on 12</a:t>
            </a:r>
            <a:r>
              <a:rPr lang="en-US" baseline="30000" dirty="0" smtClean="0">
                <a:ea typeface="Calibri"/>
                <a:cs typeface="Times New Roman"/>
              </a:rPr>
              <a:t>th</a:t>
            </a:r>
            <a:r>
              <a:rPr lang="en-US" dirty="0" smtClean="0">
                <a:ea typeface="Calibri"/>
                <a:cs typeface="Times New Roman"/>
              </a:rPr>
              <a:t> grade student 	perceptions of aging, older adults and working with elders. </a:t>
            </a:r>
            <a:r>
              <a:rPr lang="en-US" i="1" dirty="0" smtClean="0">
                <a:ea typeface="Calibri"/>
                <a:cs typeface="Times New Roman"/>
              </a:rPr>
              <a:t>Gerontology &amp; Geriatrics Education, 	27</a:t>
            </a:r>
            <a:r>
              <a:rPr lang="en-US" dirty="0" smtClean="0">
                <a:ea typeface="Calibri"/>
                <a:cs typeface="Times New Roman"/>
              </a:rPr>
              <a:t>(4), 23-40. Doi:10.1300/J021v27n04_02</a:t>
            </a:r>
          </a:p>
          <a:p>
            <a:pPr marL="457200" indent="-457200">
              <a:lnSpc>
                <a:spcPct val="115000"/>
              </a:lnSpc>
              <a:spcBef>
                <a:spcPts val="0"/>
              </a:spcBef>
              <a:spcAft>
                <a:spcPts val="1000"/>
              </a:spcAft>
            </a:pPr>
            <a:r>
              <a:rPr lang="en-US" dirty="0" smtClean="0">
                <a:ea typeface="Calibri"/>
                <a:cs typeface="Times New Roman"/>
              </a:rPr>
              <a:t>National Institute of Nursing Research. (2006). Changing practice, changing lives: NINR strategic plan. 	Retrieved from </a:t>
            </a:r>
            <a:r>
              <a:rPr lang="en-US" dirty="0" smtClean="0">
                <a:ea typeface="Calibri"/>
                <a:cs typeface="Times New Roman"/>
                <a:hlinkClick r:id="rId2"/>
              </a:rPr>
              <a:t>http://www.ninr.nih.gov/NR/rdonlyres/9021E5EB-B2BA-47EA-B5DB-</a:t>
            </a:r>
            <a:r>
              <a:rPr lang="en-US" dirty="0" smtClean="0">
                <a:ea typeface="Calibri"/>
                <a:cs typeface="Times New Roman"/>
              </a:rPr>
              <a:t>	1E4DB11B1289/4894/NINR_StrategicPlanWebsite.pdf</a:t>
            </a:r>
            <a:endParaRPr lang="en-US" sz="2400" dirty="0" smtClean="0">
              <a:ea typeface="Calibri"/>
              <a:cs typeface="Times New Roman"/>
            </a:endParaRPr>
          </a:p>
          <a:p>
            <a:pPr marL="457200" marR="0" indent="-457200">
              <a:lnSpc>
                <a:spcPct val="115000"/>
              </a:lnSpc>
              <a:spcBef>
                <a:spcPts val="0"/>
              </a:spcBef>
              <a:spcAft>
                <a:spcPts val="1000"/>
              </a:spcAft>
            </a:pPr>
            <a:r>
              <a:rPr lang="en-US" dirty="0" smtClean="0">
                <a:ea typeface="Calibri"/>
                <a:cs typeface="Times New Roman"/>
              </a:rPr>
              <a:t>United States Census Bureau (2010). </a:t>
            </a:r>
            <a:r>
              <a:rPr lang="en-US" i="1" dirty="0" smtClean="0">
                <a:ea typeface="Calibri"/>
                <a:cs typeface="Times New Roman"/>
              </a:rPr>
              <a:t>Age and sex composition</a:t>
            </a:r>
            <a:r>
              <a:rPr lang="en-US" dirty="0" smtClean="0">
                <a:ea typeface="Calibri"/>
                <a:cs typeface="Times New Roman"/>
              </a:rPr>
              <a:t>. Retrieved March 5, 2012 from 	http://www.census.gov/prod/cen2010/briefs/c2010br-03.pdf</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lstStyle/>
          <a:p>
            <a:r>
              <a:rPr lang="en-US" dirty="0" smtClean="0"/>
              <a:t>Contd. Background</a:t>
            </a:r>
            <a:endParaRPr lang="en-US" dirty="0"/>
          </a:p>
        </p:txBody>
      </p:sp>
      <p:sp>
        <p:nvSpPr>
          <p:cNvPr id="3" name="Content Placeholder 2"/>
          <p:cNvSpPr>
            <a:spLocks noGrp="1"/>
          </p:cNvSpPr>
          <p:nvPr>
            <p:ph idx="1"/>
          </p:nvPr>
        </p:nvSpPr>
        <p:spPr>
          <a:xfrm>
            <a:off x="457200" y="1828800"/>
            <a:ext cx="8229600" cy="4745736"/>
          </a:xfrm>
        </p:spPr>
        <p:txBody>
          <a:bodyPr>
            <a:noAutofit/>
          </a:bodyPr>
          <a:lstStyle/>
          <a:p>
            <a:pPr marL="342900" indent="-342900" algn="just">
              <a:buFont typeface="Wingdings" pitchFamily="2" charset="2"/>
              <a:buChar char="§"/>
            </a:pPr>
            <a:r>
              <a:rPr lang="en-US" dirty="0" smtClean="0"/>
              <a:t>According to the IOM (2008), negative attitudes regarding older adults persist in our society and in the medical community . </a:t>
            </a:r>
          </a:p>
          <a:p>
            <a:pPr marL="342900" indent="-342900" algn="just">
              <a:buFont typeface="Wingdings" pitchFamily="2" charset="2"/>
              <a:buChar char="§"/>
            </a:pPr>
            <a:r>
              <a:rPr lang="en-US" dirty="0" smtClean="0"/>
              <a:t>These negative stereotypical attitudes also serve as barriers to forming effective, therapeutic relationships with older adults (</a:t>
            </a:r>
            <a:r>
              <a:rPr lang="en-US" dirty="0" err="1" smtClean="0"/>
              <a:t>Krout</a:t>
            </a:r>
            <a:r>
              <a:rPr lang="en-US" dirty="0" smtClean="0"/>
              <a:t> &amp; </a:t>
            </a:r>
            <a:r>
              <a:rPr lang="en-US" dirty="0" err="1" smtClean="0"/>
              <a:t>McKernan</a:t>
            </a:r>
            <a:r>
              <a:rPr lang="en-US" dirty="0" smtClean="0"/>
              <a:t>, 2007). </a:t>
            </a:r>
          </a:p>
          <a:p>
            <a:pPr marL="342900" indent="-342900" algn="just">
              <a:buFont typeface="Wingdings" pitchFamily="2" charset="2"/>
              <a:buChar char="§"/>
            </a:pPr>
            <a:r>
              <a:rPr lang="en-US" dirty="0" smtClean="0"/>
              <a:t>National Institute of Nursing Research (2006) is emphasizing research towards developing interventions to improve the quality of caregiving.</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 Background</a:t>
            </a:r>
            <a:endParaRPr lang="en-US" dirty="0"/>
          </a:p>
        </p:txBody>
      </p:sp>
      <p:sp>
        <p:nvSpPr>
          <p:cNvPr id="3" name="Content Placeholder 2"/>
          <p:cNvSpPr>
            <a:spLocks noGrp="1"/>
          </p:cNvSpPr>
          <p:nvPr>
            <p:ph idx="1"/>
          </p:nvPr>
        </p:nvSpPr>
        <p:spPr/>
        <p:txBody>
          <a:bodyPr>
            <a:normAutofit lnSpcReduction="10000"/>
          </a:bodyPr>
          <a:lstStyle/>
          <a:p>
            <a:pPr marL="342900" indent="-342900" algn="just">
              <a:buFont typeface="Wingdings" pitchFamily="2" charset="2"/>
              <a:buChar char="§"/>
            </a:pPr>
            <a:r>
              <a:rPr lang="en-US" dirty="0" err="1" smtClean="0"/>
              <a:t>Koren</a:t>
            </a:r>
            <a:r>
              <a:rPr lang="en-US" dirty="0" smtClean="0"/>
              <a:t> et al. (2008) concluded that well-designed curricula and clinical experiences regarding older adults are keys to promoting positive attitudes toward older adults. </a:t>
            </a:r>
          </a:p>
          <a:p>
            <a:pPr marL="342900" indent="-342900" algn="just">
              <a:buFont typeface="Wingdings" pitchFamily="2" charset="2"/>
              <a:buChar char="§"/>
            </a:pPr>
            <a:r>
              <a:rPr lang="en-US" dirty="0" smtClean="0"/>
              <a:t>Over the past 30 years, interactive games such as role-playing and board games have been used as ways in which to allow participants to experience the many normal age changes that occur and to endure common experiences in aging (</a:t>
            </a:r>
            <a:r>
              <a:rPr lang="en-US" dirty="0" err="1" smtClean="0"/>
              <a:t>Eymard</a:t>
            </a:r>
            <a:r>
              <a:rPr lang="en-US" dirty="0" smtClean="0"/>
              <a:t> et al., 2010).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To incorporate nursing students in the interactive, educational program designed to in-service health care employees at local hospitals and nursing homes about our growing population, the elderly.</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Goal</a:t>
            </a:r>
            <a:endParaRPr lang="en-US" dirty="0"/>
          </a:p>
        </p:txBody>
      </p:sp>
      <p:sp>
        <p:nvSpPr>
          <p:cNvPr id="3" name="Content Placeholder 2"/>
          <p:cNvSpPr>
            <a:spLocks noGrp="1"/>
          </p:cNvSpPr>
          <p:nvPr>
            <p:ph idx="1"/>
          </p:nvPr>
        </p:nvSpPr>
        <p:spPr>
          <a:xfrm>
            <a:off x="457200" y="1600200"/>
            <a:ext cx="8077200" cy="4325112"/>
          </a:xfrm>
        </p:spPr>
        <p:txBody>
          <a:bodyPr/>
          <a:lstStyle/>
          <a:p>
            <a:r>
              <a:rPr lang="en-US" dirty="0" smtClean="0"/>
              <a:t>To educate and encourage the positive attitude of empathy in health care workers when interacting with the geriatric population. </a:t>
            </a:r>
          </a:p>
          <a:p>
            <a:endParaRPr lang="en-US" dirty="0"/>
          </a:p>
        </p:txBody>
      </p:sp>
      <p:pic>
        <p:nvPicPr>
          <p:cNvPr id="4" name="Picture 5" descr="elderly hands"/>
          <p:cNvPicPr>
            <a:picLocks noChangeAspect="1" noChangeArrowheads="1"/>
          </p:cNvPicPr>
          <p:nvPr/>
        </p:nvPicPr>
        <p:blipFill>
          <a:blip r:embed="rId3" cstate="print"/>
          <a:srcRect/>
          <a:stretch>
            <a:fillRect/>
          </a:stretch>
        </p:blipFill>
        <p:spPr>
          <a:xfrm>
            <a:off x="2133600" y="3048000"/>
            <a:ext cx="5111750" cy="3409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Faculty recruited senior level baccalaureate nursing students. </a:t>
            </a:r>
          </a:p>
          <a:p>
            <a:pPr lvl="1"/>
            <a:r>
              <a:rPr lang="en-US" sz="2800" dirty="0" smtClean="0"/>
              <a:t>A total of 115 senior level baccalaureate students have contributed to the program over the last 6 academic years.  This semester, a total of 15 students is involved in the program.</a:t>
            </a:r>
            <a:endParaRPr lang="en-US" dirty="0" smtClean="0"/>
          </a:p>
          <a:p>
            <a:r>
              <a:rPr lang="en-US" dirty="0" smtClean="0"/>
              <a:t>Faculty oriented the students to the equipment.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In-service Design	</a:t>
            </a:r>
            <a:endParaRPr lang="en-US" dirty="0"/>
          </a:p>
        </p:txBody>
      </p:sp>
      <p:sp>
        <p:nvSpPr>
          <p:cNvPr id="3" name="Content Placeholder 2"/>
          <p:cNvSpPr>
            <a:spLocks noGrp="1"/>
          </p:cNvSpPr>
          <p:nvPr>
            <p:ph idx="1"/>
          </p:nvPr>
        </p:nvSpPr>
        <p:spPr/>
        <p:txBody>
          <a:bodyPr/>
          <a:lstStyle/>
          <a:p>
            <a:pPr marL="365760" lvl="1" indent="-256032">
              <a:buClr>
                <a:schemeClr val="accent3"/>
              </a:buClr>
              <a:buFont typeface="Georgia"/>
              <a:buChar char="•"/>
            </a:pPr>
            <a:r>
              <a:rPr lang="en-US" sz="2800" dirty="0" smtClean="0">
                <a:solidFill>
                  <a:srgbClr val="000000"/>
                </a:solidFill>
              </a:rPr>
              <a:t>The health care workers visited four different stations designed to simulate “old age.”</a:t>
            </a:r>
          </a:p>
          <a:p>
            <a:pPr lvl="1">
              <a:buClr>
                <a:srgbClr val="438086"/>
              </a:buClr>
            </a:pPr>
            <a:r>
              <a:rPr lang="en-US" sz="2800" dirty="0" smtClean="0">
                <a:solidFill>
                  <a:srgbClr val="438086"/>
                </a:solidFill>
              </a:rPr>
              <a:t>Hearing/ Vision station</a:t>
            </a:r>
          </a:p>
          <a:p>
            <a:pPr lvl="1">
              <a:buClr>
                <a:srgbClr val="438086"/>
              </a:buClr>
            </a:pPr>
            <a:r>
              <a:rPr lang="en-US" sz="2800" dirty="0" smtClean="0">
                <a:solidFill>
                  <a:srgbClr val="438086"/>
                </a:solidFill>
              </a:rPr>
              <a:t>Wound Prevention station</a:t>
            </a:r>
          </a:p>
          <a:p>
            <a:pPr lvl="1">
              <a:buClr>
                <a:srgbClr val="438086"/>
              </a:buClr>
            </a:pPr>
            <a:r>
              <a:rPr lang="en-US" sz="2800" dirty="0" smtClean="0">
                <a:solidFill>
                  <a:srgbClr val="438086"/>
                </a:solidFill>
              </a:rPr>
              <a:t>Empathy Lung C.O.P.D station</a:t>
            </a:r>
          </a:p>
          <a:p>
            <a:pPr lvl="1">
              <a:buClr>
                <a:srgbClr val="438086"/>
              </a:buClr>
            </a:pPr>
            <a:r>
              <a:rPr lang="en-US" sz="2800" dirty="0" smtClean="0">
                <a:solidFill>
                  <a:srgbClr val="438086"/>
                </a:solidFill>
              </a:rPr>
              <a:t>Physical Limitation station</a:t>
            </a:r>
          </a:p>
          <a:p>
            <a:pPr marL="365760" lvl="1" indent="-256032">
              <a:buClr>
                <a:srgbClr val="A04DA3"/>
              </a:buClr>
              <a:buFont typeface="Georgia"/>
              <a:buChar char="•"/>
            </a:pPr>
            <a:r>
              <a:rPr lang="en-US" sz="2800" dirty="0" smtClean="0">
                <a:solidFill>
                  <a:srgbClr val="000000"/>
                </a:solidFill>
              </a:rPr>
              <a:t>Viewed “See me” DVD </a:t>
            </a:r>
          </a:p>
          <a:p>
            <a:pPr lvl="1">
              <a:buClr>
                <a:srgbClr val="438086"/>
              </a:buClr>
            </a:pPr>
            <a:endParaRPr lang="en-US" sz="2800" dirty="0" smtClean="0">
              <a:solidFill>
                <a:srgbClr val="438086"/>
              </a:solidFill>
            </a:endParaRPr>
          </a:p>
          <a:p>
            <a:pPr lvl="1">
              <a:buClr>
                <a:srgbClr val="438086"/>
              </a:buClr>
              <a:buNone/>
            </a:pPr>
            <a:endParaRPr lang="en-US" sz="2000" dirty="0" smtClean="0">
              <a:solidFill>
                <a:srgbClr val="000000"/>
              </a:solidFill>
            </a:endParaRPr>
          </a:p>
          <a:p>
            <a:pPr marL="630936" lvl="2" indent="-256032">
              <a:buClr>
                <a:schemeClr val="accent3"/>
              </a:buClr>
              <a:buNone/>
            </a:pPr>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Hearing/Vision Station</a:t>
            </a:r>
            <a:endParaRPr lang="en-US" dirty="0"/>
          </a:p>
        </p:txBody>
      </p:sp>
      <p:sp>
        <p:nvSpPr>
          <p:cNvPr id="3" name="Content Placeholder 2"/>
          <p:cNvSpPr>
            <a:spLocks noGrp="1"/>
          </p:cNvSpPr>
          <p:nvPr>
            <p:ph idx="1"/>
          </p:nvPr>
        </p:nvSpPr>
        <p:spPr>
          <a:xfrm>
            <a:off x="457200" y="2249424"/>
            <a:ext cx="3886200" cy="4325112"/>
          </a:xfrm>
        </p:spPr>
        <p:txBody>
          <a:bodyPr/>
          <a:lstStyle/>
          <a:p>
            <a:pPr lvl="0"/>
            <a:r>
              <a:rPr lang="en-US" dirty="0">
                <a:solidFill>
                  <a:srgbClr val="000000"/>
                </a:solidFill>
              </a:rPr>
              <a:t>c</a:t>
            </a:r>
            <a:r>
              <a:rPr lang="en-US" dirty="0" smtClean="0">
                <a:solidFill>
                  <a:srgbClr val="000000"/>
                </a:solidFill>
              </a:rPr>
              <a:t>ataracts</a:t>
            </a:r>
          </a:p>
          <a:p>
            <a:pPr lvl="0"/>
            <a:r>
              <a:rPr lang="en-US" dirty="0">
                <a:solidFill>
                  <a:srgbClr val="000000"/>
                </a:solidFill>
              </a:rPr>
              <a:t>g</a:t>
            </a:r>
            <a:r>
              <a:rPr lang="en-US" dirty="0" smtClean="0">
                <a:solidFill>
                  <a:srgbClr val="000000"/>
                </a:solidFill>
              </a:rPr>
              <a:t>laucoma</a:t>
            </a:r>
          </a:p>
          <a:p>
            <a:pPr lvl="0"/>
            <a:r>
              <a:rPr lang="en-US" dirty="0" smtClean="0">
                <a:solidFill>
                  <a:srgbClr val="000000"/>
                </a:solidFill>
              </a:rPr>
              <a:t>macular degeneration</a:t>
            </a:r>
          </a:p>
          <a:p>
            <a:pPr lvl="0"/>
            <a:r>
              <a:rPr lang="en-US" dirty="0">
                <a:solidFill>
                  <a:srgbClr val="000000"/>
                </a:solidFill>
              </a:rPr>
              <a:t>r</a:t>
            </a:r>
            <a:r>
              <a:rPr lang="en-US" dirty="0" smtClean="0">
                <a:solidFill>
                  <a:srgbClr val="000000"/>
                </a:solidFill>
              </a:rPr>
              <a:t>etinopathy</a:t>
            </a:r>
          </a:p>
          <a:p>
            <a:pPr lvl="0"/>
            <a:r>
              <a:rPr lang="en-US" dirty="0" err="1">
                <a:solidFill>
                  <a:srgbClr val="000000"/>
                </a:solidFill>
              </a:rPr>
              <a:t>h</a:t>
            </a:r>
            <a:r>
              <a:rPr lang="en-US" dirty="0" err="1" smtClean="0">
                <a:solidFill>
                  <a:srgbClr val="000000"/>
                </a:solidFill>
              </a:rPr>
              <a:t>emianopsia</a:t>
            </a:r>
            <a:endParaRPr lang="en-US" dirty="0" smtClean="0">
              <a:solidFill>
                <a:srgbClr val="000000"/>
              </a:solidFill>
            </a:endParaRPr>
          </a:p>
          <a:p>
            <a:pPr lvl="0"/>
            <a:r>
              <a:rPr lang="en-US" dirty="0" smtClean="0">
                <a:solidFill>
                  <a:srgbClr val="000000"/>
                </a:solidFill>
              </a:rPr>
              <a:t>detached retina</a:t>
            </a:r>
          </a:p>
          <a:p>
            <a:pPr>
              <a:buNone/>
            </a:pPr>
            <a:endParaRPr lang="en-US" dirty="0"/>
          </a:p>
        </p:txBody>
      </p:sp>
      <p:pic>
        <p:nvPicPr>
          <p:cNvPr id="4" name="Picture 2" descr="E:\Take a walk\pics\SSPX00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2419350"/>
            <a:ext cx="4378126" cy="3283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830</TotalTime>
  <Words>2437</Words>
  <Application>Microsoft Office PowerPoint</Application>
  <PresentationFormat>On-screen Show (4:3)</PresentationFormat>
  <Paragraphs>139</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“Take a Walk in my Shoes”:  A Qualitative Analysis of Participant Impressions</vt:lpstr>
      <vt:lpstr>Background</vt:lpstr>
      <vt:lpstr>Contd. Background</vt:lpstr>
      <vt:lpstr>Contd. Background</vt:lpstr>
      <vt:lpstr>Purpose</vt:lpstr>
      <vt:lpstr>Goal</vt:lpstr>
      <vt:lpstr>Methods</vt:lpstr>
      <vt:lpstr>In-service Design </vt:lpstr>
      <vt:lpstr>Hearing/Vision Station</vt:lpstr>
      <vt:lpstr>Slide 10</vt:lpstr>
      <vt:lpstr>Wound Prevention Station</vt:lpstr>
      <vt:lpstr>Slide 12</vt:lpstr>
      <vt:lpstr>Empathy Lungs C.O.P.D Station</vt:lpstr>
      <vt:lpstr>Slide 14</vt:lpstr>
      <vt:lpstr>Physical Limitation Station</vt:lpstr>
      <vt:lpstr>Slide 16</vt:lpstr>
      <vt:lpstr>“See me” </vt:lpstr>
      <vt:lpstr>Results</vt:lpstr>
      <vt:lpstr>Nervous/ Anxious</vt:lpstr>
      <vt:lpstr>Fun</vt:lpstr>
      <vt:lpstr>Teacher/ Educating</vt:lpstr>
      <vt:lpstr>Empathy</vt:lpstr>
      <vt:lpstr>Discussion/ Conclusion</vt:lpstr>
      <vt:lpstr>Discussion/ Conclusion</vt:lpstr>
      <vt:lpstr>Thank you!!!</vt:lpstr>
      <vt:lpstr>References</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a Walk in my Shoes”:  A Qualitative Analysis of Participant Impressions</dc:title>
  <dc:creator>Binita</dc:creator>
  <cp:lastModifiedBy>Binita</cp:lastModifiedBy>
  <cp:revision>19</cp:revision>
  <dcterms:created xsi:type="dcterms:W3CDTF">2012-04-10T13:43:51Z</dcterms:created>
  <dcterms:modified xsi:type="dcterms:W3CDTF">2012-04-19T15:23:38Z</dcterms:modified>
</cp:coreProperties>
</file>