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1" r:id="rId3"/>
    <p:sldId id="269" r:id="rId4"/>
    <p:sldId id="270" r:id="rId5"/>
    <p:sldId id="263" r:id="rId6"/>
    <p:sldId id="262" r:id="rId7"/>
    <p:sldId id="271" r:id="rId8"/>
    <p:sldId id="258" r:id="rId9"/>
    <p:sldId id="272" r:id="rId10"/>
    <p:sldId id="259" r:id="rId11"/>
    <p:sldId id="268"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4" autoAdjust="0"/>
    <p:restoredTop sz="96980" autoAdjust="0"/>
  </p:normalViewPr>
  <p:slideViewPr>
    <p:cSldViewPr>
      <p:cViewPr varScale="1">
        <p:scale>
          <a:sx n="71" d="100"/>
          <a:sy n="71" d="100"/>
        </p:scale>
        <p:origin x="-132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954ED9-443F-4640-B540-C0E9BF38AD30}" type="datetimeFigureOut">
              <a:rPr lang="en-US" smtClean="0"/>
              <a:t>4/10/2013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29FED-5568-425C-ADB6-152462DF58AA}" type="slidenum">
              <a:rPr lang="en-US" smtClean="0"/>
              <a:t>‹#›</a:t>
            </a:fld>
            <a:endParaRPr lang="en-US"/>
          </a:p>
        </p:txBody>
      </p:sp>
    </p:spTree>
    <p:extLst>
      <p:ext uri="{BB962C8B-B14F-4D97-AF65-F5344CB8AC3E}">
        <p14:creationId xmlns:p14="http://schemas.microsoft.com/office/powerpoint/2010/main" val="112443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 with intro to you…  </a:t>
            </a:r>
          </a:p>
          <a:p>
            <a:endParaRPr lang="en-US" dirty="0" smtClean="0"/>
          </a:p>
          <a:p>
            <a:r>
              <a:rPr lang="en-US" dirty="0" smtClean="0"/>
              <a:t>Name</a:t>
            </a:r>
          </a:p>
          <a:p>
            <a:endParaRPr lang="en-US" dirty="0" smtClean="0"/>
          </a:p>
          <a:p>
            <a:r>
              <a:rPr lang="en-US" dirty="0" smtClean="0"/>
              <a:t>School</a:t>
            </a:r>
          </a:p>
          <a:p>
            <a:endParaRPr lang="en-US" dirty="0" smtClean="0"/>
          </a:p>
          <a:p>
            <a:r>
              <a:rPr lang="en-US" dirty="0" smtClean="0"/>
              <a:t>Major</a:t>
            </a:r>
          </a:p>
          <a:p>
            <a:endParaRPr lang="en-US" dirty="0" smtClean="0"/>
          </a:p>
          <a:p>
            <a:r>
              <a:rPr lang="en-US" dirty="0" smtClean="0"/>
              <a:t>My</a:t>
            </a:r>
            <a:r>
              <a:rPr lang="en-US" baseline="0" dirty="0" smtClean="0"/>
              <a:t> senior projects community partner </a:t>
            </a:r>
            <a:r>
              <a:rPr lang="en-US" dirty="0" smtClean="0"/>
              <a:t>My </a:t>
            </a:r>
            <a:r>
              <a:rPr lang="en-US" dirty="0" smtClean="0"/>
              <a:t>senior presentation is sponsored by the Natchitoches </a:t>
            </a:r>
            <a:r>
              <a:rPr lang="en-US" dirty="0" smtClean="0"/>
              <a:t>Historic </a:t>
            </a:r>
            <a:r>
              <a:rPr lang="en-US" dirty="0" smtClean="0"/>
              <a:t>Districts so in this presentation I will give specific information relating to historic structures. The</a:t>
            </a:r>
            <a:r>
              <a:rPr lang="en-US" baseline="0" dirty="0" smtClean="0"/>
              <a:t> Natchitoches Historic District consist of historic homes, museums, bed and breakfasts, restaurant, libraries, and churches. </a:t>
            </a:r>
            <a:r>
              <a:rPr lang="en-US" dirty="0" smtClean="0"/>
              <a:t>Most of our cities in  Louisiana have historic buildings that we cherish and value … as a result, this information applies to not only Natchitoches’ Historic Districts but to any historic buildings and structures in other areas.  Today I would also like to give you some background information on lead paint and how it relates to the common everyday citizen and our communities. </a:t>
            </a:r>
            <a:endParaRPr lang="en-US" dirty="0" smtClean="0"/>
          </a:p>
          <a:p>
            <a:r>
              <a:rPr lang="en-US" dirty="0" smtClean="0"/>
              <a:t>This</a:t>
            </a:r>
            <a:r>
              <a:rPr lang="en-US" baseline="0" dirty="0" smtClean="0"/>
              <a:t> is not only pertains to the Historic </a:t>
            </a:r>
            <a:r>
              <a:rPr lang="en-US" baseline="0" dirty="0" err="1" smtClean="0"/>
              <a:t>Districs</a:t>
            </a:r>
            <a:r>
              <a:rPr lang="en-US" baseline="0" dirty="0" smtClean="0"/>
              <a:t> but to the everyday life of a citizen….</a:t>
            </a:r>
            <a:endParaRPr lang="en-US" dirty="0"/>
          </a:p>
        </p:txBody>
      </p:sp>
      <p:sp>
        <p:nvSpPr>
          <p:cNvPr id="4" name="Slide Number Placeholder 3"/>
          <p:cNvSpPr>
            <a:spLocks noGrp="1"/>
          </p:cNvSpPr>
          <p:nvPr>
            <p:ph type="sldNum" sz="quarter" idx="10"/>
          </p:nvPr>
        </p:nvSpPr>
        <p:spPr/>
        <p:txBody>
          <a:bodyPr/>
          <a:lstStyle/>
          <a:p>
            <a:fld id="{1EC29FED-5568-425C-ADB6-152462DF58AA}" type="slidenum">
              <a:rPr lang="en-US" smtClean="0"/>
              <a:t>1</a:t>
            </a:fld>
            <a:endParaRPr lang="en-US"/>
          </a:p>
        </p:txBody>
      </p:sp>
    </p:spTree>
    <p:extLst>
      <p:ext uri="{BB962C8B-B14F-4D97-AF65-F5344CB8AC3E}">
        <p14:creationId xmlns:p14="http://schemas.microsoft.com/office/powerpoint/2010/main" val="575374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Before and After picture of large-scale historic rehabilitation project incorporated in a sensitive lead-hazard reduction measure that will not take none of the historical buildings character away. </a:t>
            </a:r>
          </a:p>
          <a:p>
            <a:endParaRPr lang="en-US" dirty="0" smtClean="0"/>
          </a:p>
          <a:p>
            <a:r>
              <a:rPr lang="en-US" dirty="0" smtClean="0"/>
              <a:t>Housing = Renovate and Remodel        Historic</a:t>
            </a:r>
            <a:r>
              <a:rPr lang="en-US" baseline="0" dirty="0" smtClean="0"/>
              <a:t> Structures = Repair, Restore, and Preserve</a:t>
            </a:r>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1EC29FED-5568-425C-ADB6-152462DF58AA}" type="slidenum">
              <a:rPr lang="en-US" smtClean="0"/>
              <a:t>10</a:t>
            </a:fld>
            <a:endParaRPr lang="en-US"/>
          </a:p>
        </p:txBody>
      </p:sp>
    </p:spTree>
    <p:extLst>
      <p:ext uri="{BB962C8B-B14F-4D97-AF65-F5344CB8AC3E}">
        <p14:creationId xmlns:p14="http://schemas.microsoft.com/office/powerpoint/2010/main" val="3795582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can you do to present Lead Poison</a:t>
            </a:r>
            <a:r>
              <a:rPr lang="en-US" baseline="0" dirty="0" smtClean="0"/>
              <a:t> because it is everywhere….. </a:t>
            </a:r>
            <a:r>
              <a:rPr lang="en-US" baseline="0" dirty="0" smtClean="0"/>
              <a:t>So you must be educated on it and be aware of the safety hazards and risk that it can present….</a:t>
            </a:r>
            <a:endParaRPr lang="en-US" dirty="0"/>
          </a:p>
        </p:txBody>
      </p:sp>
      <p:sp>
        <p:nvSpPr>
          <p:cNvPr id="4" name="Slide Number Placeholder 3"/>
          <p:cNvSpPr>
            <a:spLocks noGrp="1"/>
          </p:cNvSpPr>
          <p:nvPr>
            <p:ph type="sldNum" sz="quarter" idx="10"/>
          </p:nvPr>
        </p:nvSpPr>
        <p:spPr/>
        <p:txBody>
          <a:bodyPr/>
          <a:lstStyle/>
          <a:p>
            <a:fld id="{1EC29FED-5568-425C-ADB6-152462DF58AA}" type="slidenum">
              <a:rPr lang="en-US" smtClean="0"/>
              <a:t>11</a:t>
            </a:fld>
            <a:endParaRPr lang="en-US"/>
          </a:p>
        </p:txBody>
      </p:sp>
    </p:spTree>
    <p:extLst>
      <p:ext uri="{BB962C8B-B14F-4D97-AF65-F5344CB8AC3E}">
        <p14:creationId xmlns:p14="http://schemas.microsoft.com/office/powerpoint/2010/main" val="257149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reaso</a:t>
            </a:r>
            <a:r>
              <a:rPr lang="en-US" baseline="0" dirty="0" smtClean="0"/>
              <a:t>n why I am asking this question is because most House paint before 1978 </a:t>
            </a:r>
            <a:r>
              <a:rPr lang="en-US" baseline="0" dirty="0" smtClean="0"/>
              <a:t>were often painted with lead paint. </a:t>
            </a:r>
            <a:r>
              <a:rPr lang="en-US" baseline="0" dirty="0" smtClean="0"/>
              <a:t>Lead paint presents many hazards and risks to those living in homes that were built before 1978. </a:t>
            </a:r>
            <a:endParaRPr lang="en-US" dirty="0"/>
          </a:p>
        </p:txBody>
      </p:sp>
      <p:sp>
        <p:nvSpPr>
          <p:cNvPr id="4" name="Slide Number Placeholder 3"/>
          <p:cNvSpPr>
            <a:spLocks noGrp="1"/>
          </p:cNvSpPr>
          <p:nvPr>
            <p:ph type="sldNum" sz="quarter" idx="10"/>
          </p:nvPr>
        </p:nvSpPr>
        <p:spPr/>
        <p:txBody>
          <a:bodyPr/>
          <a:lstStyle/>
          <a:p>
            <a:fld id="{1EC29FED-5568-425C-ADB6-152462DF58AA}" type="slidenum">
              <a:rPr lang="en-US" smtClean="0"/>
              <a:t>2</a:t>
            </a:fld>
            <a:endParaRPr lang="en-US"/>
          </a:p>
        </p:txBody>
      </p:sp>
    </p:spTree>
    <p:extLst>
      <p:ext uri="{BB962C8B-B14F-4D97-AF65-F5344CB8AC3E}">
        <p14:creationId xmlns:p14="http://schemas.microsoft.com/office/powerpoint/2010/main" val="4154422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can see the likelihood of whether your house may contain lead based paint or not…. As you can see the houses between 1960-1977 have so </a:t>
            </a:r>
            <a:r>
              <a:rPr lang="en-US" baseline="0" dirty="0" err="1" smtClean="0"/>
              <a:t>so</a:t>
            </a:r>
            <a:r>
              <a:rPr lang="en-US" baseline="0" dirty="0" smtClean="0"/>
              <a:t> percentage houses between 1940-1959  has percentage and houses before 1940 has percentage are likely to have lead paint…..  </a:t>
            </a:r>
            <a:endParaRPr lang="en-US" baseline="0" dirty="0" smtClean="0"/>
          </a:p>
          <a:p>
            <a:endParaRPr lang="en-US" baseline="0" dirty="0" smtClean="0"/>
          </a:p>
          <a:p>
            <a:r>
              <a:rPr lang="en-US" baseline="0" dirty="0" smtClean="0"/>
              <a:t>These house might have lead paint in them but if the lead paint is not in bad shape it is probably not harmful….. </a:t>
            </a:r>
            <a:endParaRPr lang="en-US" dirty="0"/>
          </a:p>
        </p:txBody>
      </p:sp>
      <p:sp>
        <p:nvSpPr>
          <p:cNvPr id="4" name="Slide Number Placeholder 3"/>
          <p:cNvSpPr>
            <a:spLocks noGrp="1"/>
          </p:cNvSpPr>
          <p:nvPr>
            <p:ph type="sldNum" sz="quarter" idx="10"/>
          </p:nvPr>
        </p:nvSpPr>
        <p:spPr/>
        <p:txBody>
          <a:bodyPr/>
          <a:lstStyle/>
          <a:p>
            <a:fld id="{1EC29FED-5568-425C-ADB6-152462DF58AA}" type="slidenum">
              <a:rPr lang="en-US" smtClean="0"/>
              <a:t>3</a:t>
            </a:fld>
            <a:endParaRPr lang="en-US"/>
          </a:p>
        </p:txBody>
      </p:sp>
    </p:spTree>
    <p:extLst>
      <p:ext uri="{BB962C8B-B14F-4D97-AF65-F5344CB8AC3E}">
        <p14:creationId xmlns:p14="http://schemas.microsoft.com/office/powerpoint/2010/main" val="3356458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Lead-based paint Is commonly found:  was used extensively on wooden exteriors and interior </a:t>
            </a:r>
            <a:r>
              <a:rPr lang="en-US" dirty="0" err="1" smtClean="0"/>
              <a:t>trimwork</a:t>
            </a:r>
            <a:r>
              <a:rPr lang="en-US" dirty="0" smtClean="0"/>
              <a:t>, window sash, window frames, baseboards, wainscoting, doors, frames, and high gloss wall surfaces such as those found in kitchens and bathrooms. Almost all painted metals were primed with red lead or painted with </a:t>
            </a:r>
            <a:r>
              <a:rPr lang="en-US" dirty="0" err="1" smtClean="0"/>
              <a:t>leadbased</a:t>
            </a:r>
            <a:r>
              <a:rPr lang="en-US" dirty="0" smtClean="0"/>
              <a:t> paints. Even milk (casein) and water-based paints (distemper and calcimines) could contain some lead, usually in the form of hiding agents or pigments. Varnishes sometimes contained lead. Lead compounds were also used as driers in paint and window glazing putty.</a:t>
            </a:r>
          </a:p>
          <a:p>
            <a:r>
              <a:rPr lang="en-US" dirty="0" smtClean="0"/>
              <a:t>Did you know that lead paint can be found in the soil around your home…. </a:t>
            </a:r>
          </a:p>
          <a:p>
            <a:r>
              <a:rPr lang="en-US" dirty="0" smtClean="0"/>
              <a:t>Eyelevel… </a:t>
            </a:r>
          </a:p>
          <a:p>
            <a:r>
              <a:rPr lang="en-US" dirty="0" smtClean="0"/>
              <a:t>Mouth</a:t>
            </a:r>
            <a:r>
              <a:rPr lang="en-US" baseline="0" dirty="0" smtClean="0"/>
              <a:t> the window at there height.. </a:t>
            </a:r>
          </a:p>
          <a:p>
            <a:r>
              <a:rPr lang="en-US" baseline="0" dirty="0" smtClean="0"/>
              <a:t>Pull up on it and get dust from the window seals or baseboards which causes them to ingest the lead paint </a:t>
            </a:r>
            <a:r>
              <a:rPr lang="en-US" baseline="0" dirty="0" smtClean="0"/>
              <a:t>which </a:t>
            </a:r>
            <a:r>
              <a:rPr lang="en-US" baseline="0" dirty="0" smtClean="0"/>
              <a:t>can cause the symptoms…… </a:t>
            </a:r>
          </a:p>
          <a:p>
            <a:r>
              <a:rPr lang="en-US" baseline="0" dirty="0" smtClean="0"/>
              <a:t>As you can see Lead paint can affect everyone in your family but children are at the highest risk…. Lead has a sweat flavor which explains why children chew on lead painted surfaces…. </a:t>
            </a:r>
          </a:p>
          <a:p>
            <a:endParaRPr lang="en-US" dirty="0" smtClean="0"/>
          </a:p>
          <a:p>
            <a:r>
              <a:rPr lang="en-US" dirty="0" smtClean="0"/>
              <a:t>Lead paint is a poison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EC29FED-5568-425C-ADB6-152462DF58AA}" type="slidenum">
              <a:rPr lang="en-US" smtClean="0"/>
              <a:t>4</a:t>
            </a:fld>
            <a:endParaRPr lang="en-US"/>
          </a:p>
        </p:txBody>
      </p:sp>
    </p:spTree>
    <p:extLst>
      <p:ext uri="{BB962C8B-B14F-4D97-AF65-F5344CB8AC3E}">
        <p14:creationId xmlns:p14="http://schemas.microsoft.com/office/powerpoint/2010/main" val="4290134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ever seen a house or a historic building look like this…. Your house or families members house might not be flaking to this extent…. Any cracking peeling, and flaking creates a risk of lead hazard…..This is harmful to human beings in many ways…..   This pictures shows or depicts the chipping and flaking of lead paint.  Lead in the soil surrounding your home, caused by flaking lead paint on its exterior, since it is a risk to children playing outdoors and a prime spot to be track inside by shoes. In urban areas, even fully lead-safe houses can be re-contaminated within a year from lead or dirt outside the immediate property. </a:t>
            </a:r>
            <a:endParaRPr lang="en-US" baseline="0" dirty="0" smtClean="0"/>
          </a:p>
          <a:p>
            <a:r>
              <a:rPr lang="en-US" baseline="0" dirty="0" smtClean="0"/>
              <a:t>Deteriorating lead-based paint (peeling, chipping, chalking, cracking, damaged, or damp) is a hazard and needs immediate attention.  •It may also be a hazard when found on surfaces that children can chew or that get a lot of wear-and-tear, such as:  ◦Windows and window sills, ◦Doors and door frames, ◦Stairs, railings, banisters, and porches</a:t>
            </a:r>
          </a:p>
          <a:p>
            <a:r>
              <a:rPr lang="en-US" baseline="0" dirty="0" smtClean="0"/>
              <a:t>There is a Lead blood test for children…..</a:t>
            </a:r>
            <a:endParaRPr lang="en-US" dirty="0"/>
          </a:p>
        </p:txBody>
      </p:sp>
      <p:sp>
        <p:nvSpPr>
          <p:cNvPr id="4" name="Slide Number Placeholder 3"/>
          <p:cNvSpPr>
            <a:spLocks noGrp="1"/>
          </p:cNvSpPr>
          <p:nvPr>
            <p:ph type="sldNum" sz="quarter" idx="10"/>
          </p:nvPr>
        </p:nvSpPr>
        <p:spPr/>
        <p:txBody>
          <a:bodyPr/>
          <a:lstStyle/>
          <a:p>
            <a:fld id="{1EC29FED-5568-425C-ADB6-152462DF58AA}" type="slidenum">
              <a:rPr lang="en-US" smtClean="0"/>
              <a:t>5</a:t>
            </a:fld>
            <a:endParaRPr lang="en-US"/>
          </a:p>
        </p:txBody>
      </p:sp>
    </p:spTree>
    <p:extLst>
      <p:ext uri="{BB962C8B-B14F-4D97-AF65-F5344CB8AC3E}">
        <p14:creationId xmlns:p14="http://schemas.microsoft.com/office/powerpoint/2010/main" val="235228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symptoms and how they can affect you</a:t>
            </a:r>
            <a:r>
              <a:rPr lang="en-US" baseline="0" dirty="0" smtClean="0"/>
              <a:t> as individual and your family…. </a:t>
            </a:r>
            <a:r>
              <a:rPr lang="en-US" baseline="0" dirty="0" smtClean="0"/>
              <a:t>So if you have some of these symptoms you should check into how old your house and maybe lead paint is causing your headaches or hearing problems…. </a:t>
            </a:r>
            <a:endParaRPr lang="en-US" dirty="0" smtClean="0"/>
          </a:p>
          <a:p>
            <a:r>
              <a:rPr lang="en-US" dirty="0" smtClean="0"/>
              <a:t>How lead</a:t>
            </a:r>
            <a:r>
              <a:rPr lang="en-US" baseline="0" dirty="0" smtClean="0"/>
              <a:t> paint affects your children…. </a:t>
            </a:r>
            <a:endParaRPr lang="en-US" dirty="0" smtClean="0"/>
          </a:p>
          <a:p>
            <a:r>
              <a:rPr lang="en-US" dirty="0" smtClean="0"/>
              <a:t>•Damage to the brain and nervous system</a:t>
            </a:r>
          </a:p>
          <a:p>
            <a:r>
              <a:rPr lang="en-US" dirty="0" smtClean="0"/>
              <a:t>•Reduction in I.Q. levels</a:t>
            </a:r>
          </a:p>
          <a:p>
            <a:r>
              <a:rPr lang="en-US" dirty="0" smtClean="0"/>
              <a:t>•Learning disorders</a:t>
            </a:r>
          </a:p>
          <a:p>
            <a:r>
              <a:rPr lang="en-US" dirty="0" smtClean="0"/>
              <a:t>•Behavioral problems</a:t>
            </a:r>
          </a:p>
          <a:p>
            <a:r>
              <a:rPr lang="en-US" dirty="0" smtClean="0"/>
              <a:t>•Slowed growth</a:t>
            </a:r>
          </a:p>
          <a:p>
            <a:r>
              <a:rPr lang="en-US" dirty="0" smtClean="0"/>
              <a:t>Lead can enter the bloodstream by ingesting contaminated dust, eating paint chips, or breathing fumes or dust from sanding or torching. </a:t>
            </a:r>
          </a:p>
          <a:p>
            <a:endParaRPr lang="en-US" dirty="0"/>
          </a:p>
        </p:txBody>
      </p:sp>
      <p:sp>
        <p:nvSpPr>
          <p:cNvPr id="4" name="Slide Number Placeholder 3"/>
          <p:cNvSpPr>
            <a:spLocks noGrp="1"/>
          </p:cNvSpPr>
          <p:nvPr>
            <p:ph type="sldNum" sz="quarter" idx="10"/>
          </p:nvPr>
        </p:nvSpPr>
        <p:spPr/>
        <p:txBody>
          <a:bodyPr/>
          <a:lstStyle/>
          <a:p>
            <a:fld id="{1EC29FED-5568-425C-ADB6-152462DF58AA}" type="slidenum">
              <a:rPr lang="en-US" smtClean="0"/>
              <a:t>6</a:t>
            </a:fld>
            <a:endParaRPr lang="en-US"/>
          </a:p>
        </p:txBody>
      </p:sp>
    </p:spTree>
    <p:extLst>
      <p:ext uri="{BB962C8B-B14F-4D97-AF65-F5344CB8AC3E}">
        <p14:creationId xmlns:p14="http://schemas.microsoft.com/office/powerpoint/2010/main" val="558971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if you see</a:t>
            </a:r>
            <a:r>
              <a:rPr lang="en-US" baseline="0" dirty="0" smtClean="0"/>
              <a:t> one or more of these problems in your child, there is a blood test for children that tests specifically for lead.  Contact your child’s doctor or nearest health care center.  </a:t>
            </a:r>
            <a:endParaRPr lang="en-US" dirty="0"/>
          </a:p>
        </p:txBody>
      </p:sp>
      <p:sp>
        <p:nvSpPr>
          <p:cNvPr id="4" name="Slide Number Placeholder 3"/>
          <p:cNvSpPr>
            <a:spLocks noGrp="1"/>
          </p:cNvSpPr>
          <p:nvPr>
            <p:ph type="sldNum" sz="quarter" idx="10"/>
          </p:nvPr>
        </p:nvSpPr>
        <p:spPr/>
        <p:txBody>
          <a:bodyPr/>
          <a:lstStyle/>
          <a:p>
            <a:fld id="{1EC29FED-5568-425C-ADB6-152462DF58AA}" type="slidenum">
              <a:rPr lang="en-US" smtClean="0"/>
              <a:t>7</a:t>
            </a:fld>
            <a:endParaRPr lang="en-US"/>
          </a:p>
        </p:txBody>
      </p:sp>
    </p:spTree>
    <p:extLst>
      <p:ext uri="{BB962C8B-B14F-4D97-AF65-F5344CB8AC3E}">
        <p14:creationId xmlns:p14="http://schemas.microsoft.com/office/powerpoint/2010/main" val="920795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LeadCheck</a:t>
            </a:r>
            <a:r>
              <a:rPr lang="en-US" dirty="0" smtClean="0"/>
              <a:t> is easy to use: You just crush the ends of the </a:t>
            </a:r>
            <a:r>
              <a:rPr lang="en-US" dirty="0" err="1" smtClean="0"/>
              <a:t>LeadCheck</a:t>
            </a:r>
            <a:r>
              <a:rPr lang="en-US" dirty="0" smtClean="0"/>
              <a:t> swab like a Bright Glow Stick so the chemicals inside mix, and then you dab the end of the swab to the material you want to test. If the end of the swab turns pink or red, the surface contains lead</a:t>
            </a:r>
            <a:r>
              <a:rPr lang="en-US" dirty="0" smtClean="0"/>
              <a:t>.</a:t>
            </a:r>
          </a:p>
          <a:p>
            <a:endParaRPr lang="en-US" dirty="0" smtClean="0"/>
          </a:p>
          <a:p>
            <a:r>
              <a:rPr lang="en-US" dirty="0" smtClean="0"/>
              <a:t>If lead paint is not</a:t>
            </a:r>
            <a:r>
              <a:rPr lang="en-US" baseline="0" dirty="0" smtClean="0"/>
              <a:t> handled properly it can increase the danger…. </a:t>
            </a:r>
          </a:p>
          <a:p>
            <a:r>
              <a:rPr lang="en-US" dirty="0" smtClean="0"/>
              <a:t>A portable x-ray fluorescence (XRF) machine. u Lab tests of paint samples. u Surface dust tests. Home test kits for lead </a:t>
            </a:r>
            <a:endParaRPr lang="en-US" dirty="0" smtClean="0"/>
          </a:p>
          <a:p>
            <a:endParaRPr lang="en-US" dirty="0" smtClean="0"/>
          </a:p>
          <a:p>
            <a:r>
              <a:rPr lang="en-US" dirty="0" smtClean="0"/>
              <a:t>One way to</a:t>
            </a:r>
            <a:r>
              <a:rPr lang="en-US" baseline="0" dirty="0" smtClean="0"/>
              <a:t> </a:t>
            </a:r>
            <a:r>
              <a:rPr lang="en-US" dirty="0" smtClean="0"/>
              <a:t>accurately determine the amount of lead present in older</a:t>
            </a:r>
            <a:r>
              <a:rPr lang="en-US" baseline="0" dirty="0" smtClean="0"/>
              <a:t> </a:t>
            </a:r>
            <a:r>
              <a:rPr lang="en-US" dirty="0" smtClean="0"/>
              <a:t>paint is by the instant lead tester</a:t>
            </a:r>
          </a:p>
          <a:p>
            <a:r>
              <a:rPr lang="en-US" dirty="0" smtClean="0"/>
              <a:t/>
            </a:r>
            <a:br>
              <a:rPr lang="en-US" dirty="0" smtClean="0"/>
            </a:br>
            <a:r>
              <a:rPr lang="en-US" dirty="0" smtClean="0"/>
              <a:t>CT 26 HEPA VAC and RO125 Sander</a:t>
            </a:r>
          </a:p>
          <a:p>
            <a:endParaRPr lang="en-US" dirty="0" smtClean="0"/>
          </a:p>
          <a:p>
            <a:endParaRPr lang="en-US" dirty="0" smtClean="0"/>
          </a:p>
          <a:p>
            <a:r>
              <a:rPr lang="en-US" dirty="0" smtClean="0"/>
              <a:t>So</a:t>
            </a:r>
            <a:r>
              <a:rPr lang="en-US" baseline="0" dirty="0" smtClean="0"/>
              <a:t> how are we protected from lead health hazards… Must follow EPA </a:t>
            </a:r>
            <a:r>
              <a:rPr lang="en-US" baseline="0" dirty="0" err="1" smtClean="0"/>
              <a:t>guildlines</a:t>
            </a:r>
            <a:r>
              <a:rPr lang="en-US" baseline="0" dirty="0" smtClean="0"/>
              <a:t> to remodel a home</a:t>
            </a:r>
            <a:endParaRPr lang="en-US" dirty="0" smtClean="0"/>
          </a:p>
        </p:txBody>
      </p:sp>
      <p:sp>
        <p:nvSpPr>
          <p:cNvPr id="4" name="Slide Number Placeholder 3"/>
          <p:cNvSpPr>
            <a:spLocks noGrp="1"/>
          </p:cNvSpPr>
          <p:nvPr>
            <p:ph type="sldNum" sz="quarter" idx="10"/>
          </p:nvPr>
        </p:nvSpPr>
        <p:spPr/>
        <p:txBody>
          <a:bodyPr/>
          <a:lstStyle/>
          <a:p>
            <a:fld id="{1EC29FED-5568-425C-ADB6-152462DF58AA}" type="slidenum">
              <a:rPr lang="en-US" smtClean="0"/>
              <a:t>8</a:t>
            </a:fld>
            <a:endParaRPr lang="en-US"/>
          </a:p>
        </p:txBody>
      </p:sp>
    </p:spTree>
    <p:extLst>
      <p:ext uri="{BB962C8B-B14F-4D97-AF65-F5344CB8AC3E}">
        <p14:creationId xmlns:p14="http://schemas.microsoft.com/office/powerpoint/2010/main" val="1165829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Interim </a:t>
            </a:r>
            <a:r>
              <a:rPr lang="en-US" dirty="0" smtClean="0"/>
              <a:t>controls</a:t>
            </a:r>
            <a:r>
              <a:rPr lang="en-US" baseline="0" dirty="0" smtClean="0"/>
              <a:t>: Short </a:t>
            </a:r>
            <a:r>
              <a:rPr lang="en-US" baseline="0" dirty="0" smtClean="0"/>
              <a:t>term solutions include thorough dust removal; thorough wash-down and clean-up of exposed surfaces; paint film stabilization and repainting; covering of lead-contaminated soil</a:t>
            </a:r>
          </a:p>
          <a:p>
            <a:r>
              <a:rPr lang="en-US" baseline="0" dirty="0" smtClean="0"/>
              <a:t>Hazard Abatement: Long term involve permanent removal of hazardous paint through chemicals, heat guns or controlled sanding/ abrasive methods; permanent removal of deteriorated painted features through replacement; the removal or permanent covering of contaminated soil</a:t>
            </a:r>
            <a:endParaRPr lang="en-US" dirty="0"/>
          </a:p>
        </p:txBody>
      </p:sp>
      <p:sp>
        <p:nvSpPr>
          <p:cNvPr id="4" name="Slide Number Placeholder 3"/>
          <p:cNvSpPr>
            <a:spLocks noGrp="1"/>
          </p:cNvSpPr>
          <p:nvPr>
            <p:ph type="sldNum" sz="quarter" idx="10"/>
          </p:nvPr>
        </p:nvSpPr>
        <p:spPr/>
        <p:txBody>
          <a:bodyPr/>
          <a:lstStyle/>
          <a:p>
            <a:fld id="{1EC29FED-5568-425C-ADB6-152462DF58AA}" type="slidenum">
              <a:rPr lang="en-US" smtClean="0"/>
              <a:t>9</a:t>
            </a:fld>
            <a:endParaRPr lang="en-US"/>
          </a:p>
        </p:txBody>
      </p:sp>
    </p:spTree>
    <p:extLst>
      <p:ext uri="{BB962C8B-B14F-4D97-AF65-F5344CB8AC3E}">
        <p14:creationId xmlns:p14="http://schemas.microsoft.com/office/powerpoint/2010/main" val="77743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94F4EA-4968-4A76-A024-F02DC3253FA3}"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2817109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4F4EA-4968-4A76-A024-F02DC3253FA3}"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2097002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4F4EA-4968-4A76-A024-F02DC3253FA3}"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1484695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94F4EA-4968-4A76-A024-F02DC3253FA3}"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4279064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4F4EA-4968-4A76-A024-F02DC3253FA3}" type="datetimeFigureOut">
              <a:rPr lang="en-US" smtClean="0"/>
              <a:t>4/10/2013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3991462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94F4EA-4968-4A76-A024-F02DC3253FA3}"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998280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94F4EA-4968-4A76-A024-F02DC3253FA3}" type="datetimeFigureOut">
              <a:rPr lang="en-US" smtClean="0"/>
              <a:t>4/10/2013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191906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94F4EA-4968-4A76-A024-F02DC3253FA3}" type="datetimeFigureOut">
              <a:rPr lang="en-US" smtClean="0"/>
              <a:t>4/10/2013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312907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4F4EA-4968-4A76-A024-F02DC3253FA3}" type="datetimeFigureOut">
              <a:rPr lang="en-US" smtClean="0"/>
              <a:t>4/10/2013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1930699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4F4EA-4968-4A76-A024-F02DC3253FA3}"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164354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4F4EA-4968-4A76-A024-F02DC3253FA3}" type="datetimeFigureOut">
              <a:rPr lang="en-US" smtClean="0"/>
              <a:t>4/10/2013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0885CD-9117-4A5F-9F77-CD82E975D33B}" type="slidenum">
              <a:rPr lang="en-US" smtClean="0"/>
              <a:t>‹#›</a:t>
            </a:fld>
            <a:endParaRPr lang="en-US"/>
          </a:p>
        </p:txBody>
      </p:sp>
    </p:spTree>
    <p:extLst>
      <p:ext uri="{BB962C8B-B14F-4D97-AF65-F5344CB8AC3E}">
        <p14:creationId xmlns:p14="http://schemas.microsoft.com/office/powerpoint/2010/main" val="3361068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4F4EA-4968-4A76-A024-F02DC3253FA3}" type="datetimeFigureOut">
              <a:rPr lang="en-US" smtClean="0"/>
              <a:t>4/10/2013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0885CD-9117-4A5F-9F77-CD82E975D33B}" type="slidenum">
              <a:rPr lang="en-US" smtClean="0"/>
              <a:t>‹#›</a:t>
            </a:fld>
            <a:endParaRPr lang="en-US"/>
          </a:p>
        </p:txBody>
      </p:sp>
    </p:spTree>
    <p:extLst>
      <p:ext uri="{BB962C8B-B14F-4D97-AF65-F5344CB8AC3E}">
        <p14:creationId xmlns:p14="http://schemas.microsoft.com/office/powerpoint/2010/main" val="51400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hyperlink" Target="http://www.flickr.com/photos/kevystew/4727559238/"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0382" y="609600"/>
            <a:ext cx="7772400" cy="1470025"/>
          </a:xfrm>
        </p:spPr>
        <p:txBody>
          <a:bodyPr>
            <a:noAutofit/>
          </a:bodyPr>
          <a:lstStyle/>
          <a:p>
            <a:r>
              <a:rPr lang="en-US" dirty="0" smtClean="0"/>
              <a:t>The Safety Hazards of Lead Paint </a:t>
            </a:r>
            <a:br>
              <a:rPr lang="en-US" dirty="0" smtClean="0"/>
            </a:br>
            <a:r>
              <a:rPr lang="en-US" dirty="0" smtClean="0"/>
              <a:t>in the Natchitoches Historic District</a:t>
            </a:r>
            <a:endParaRPr lang="en-US"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7495" y="2743200"/>
            <a:ext cx="5718175"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659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RESTORATION</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1670" y="1601369"/>
            <a:ext cx="7620660"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098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514600"/>
            <a:ext cx="6934200" cy="1189038"/>
          </a:xfrm>
        </p:spPr>
        <p:txBody>
          <a:bodyPr/>
          <a:lstStyle/>
          <a:p>
            <a:r>
              <a:rPr lang="en-US" dirty="0" smtClean="0"/>
              <a:t>Lead is everywhere…. </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52400"/>
            <a:ext cx="39243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http://l.yimg.com/g/images/spaceout.gif">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3363" y="-5791200"/>
            <a:ext cx="4610100" cy="61341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456709"/>
            <a:ext cx="4038600"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8413" y="3456709"/>
            <a:ext cx="3886200" cy="3242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8413" y="152400"/>
            <a:ext cx="38862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509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endParaRPr lang="en-US" dirty="0"/>
          </a:p>
        </p:txBody>
      </p:sp>
      <p:sp>
        <p:nvSpPr>
          <p:cNvPr id="3" name="Content Placeholder 2"/>
          <p:cNvSpPr>
            <a:spLocks noGrp="1"/>
          </p:cNvSpPr>
          <p:nvPr>
            <p:ph idx="1"/>
          </p:nvPr>
        </p:nvSpPr>
        <p:spPr/>
        <p:txBody>
          <a:bodyPr>
            <a:normAutofit fontScale="55000" lnSpcReduction="20000"/>
          </a:bodyPr>
          <a:lstStyle/>
          <a:p>
            <a:r>
              <a:rPr lang="en-US" sz="3800" dirty="0" smtClean="0">
                <a:latin typeface="Times New Roman" pitchFamily="18" charset="0"/>
                <a:cs typeface="Times New Roman" pitchFamily="18" charset="0"/>
              </a:rPr>
              <a:t>Frantom , Mrs. Marcy . Personal interview. 28 Mar. 2013. </a:t>
            </a:r>
          </a:p>
          <a:p>
            <a:r>
              <a:rPr lang="en-US" sz="3800" dirty="0" smtClean="0">
                <a:latin typeface="Times New Roman" pitchFamily="18" charset="0"/>
                <a:cs typeface="Times New Roman" pitchFamily="18" charset="0"/>
              </a:rPr>
              <a:t>Book: Lead safety for renovation, repair, and painting: joint EPA - HUD curriculum: model certified renovator initial training course.. (2010). </a:t>
            </a:r>
            <a:r>
              <a:rPr lang="en-US" sz="3800" dirty="0" err="1" smtClean="0">
                <a:latin typeface="Times New Roman" pitchFamily="18" charset="0"/>
                <a:cs typeface="Times New Roman" pitchFamily="18" charset="0"/>
              </a:rPr>
              <a:t>S.l</a:t>
            </a:r>
            <a:r>
              <a:rPr lang="en-US" sz="3800" dirty="0" smtClean="0">
                <a:latin typeface="Times New Roman" pitchFamily="18" charset="0"/>
                <a:cs typeface="Times New Roman" pitchFamily="18" charset="0"/>
              </a:rPr>
              <a:t>.: EhsMaterials.com.</a:t>
            </a:r>
          </a:p>
          <a:p>
            <a:r>
              <a:rPr lang="en-US" sz="3800" dirty="0" smtClean="0">
                <a:latin typeface="Times New Roman" pitchFamily="18" charset="0"/>
                <a:cs typeface="Times New Roman" pitchFamily="18" charset="0"/>
              </a:rPr>
              <a:t>Book: The preservation of historic architecture: the U.S. government's official guidelines for preserving historic homes. (2004). Guilford, CT: Lyons Press.</a:t>
            </a:r>
          </a:p>
          <a:p>
            <a:r>
              <a:rPr lang="en-US" sz="3800" dirty="0" smtClean="0">
                <a:latin typeface="Times New Roman" pitchFamily="18" charset="0"/>
                <a:cs typeface="Times New Roman" pitchFamily="18" charset="0"/>
              </a:rPr>
              <a:t>Book: Park, S. C., &amp; Hicks, D. C. (1995). Appropriate methods for reducing lead-paint hazards in historic housing. Washington, D.C.: U.S. Dept. of the Interior, National Park Service, Cultural Resources, Preservation Assistance.</a:t>
            </a:r>
          </a:p>
          <a:p>
            <a:r>
              <a:rPr lang="en-US" sz="3800" dirty="0" smtClean="0">
                <a:latin typeface="Times New Roman" pitchFamily="18" charset="0"/>
                <a:cs typeface="Times New Roman" pitchFamily="18" charset="0"/>
              </a:rPr>
              <a:t>"Dangers of Lead Paint in Your Home | Today's Homeowner." DIY Home Improvement | How to Videos and Articles | Danny </a:t>
            </a:r>
            <a:r>
              <a:rPr lang="en-US" sz="3800" dirty="0" err="1" smtClean="0">
                <a:latin typeface="Times New Roman" pitchFamily="18" charset="0"/>
                <a:cs typeface="Times New Roman" pitchFamily="18" charset="0"/>
              </a:rPr>
              <a:t>Lipford</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N.p</a:t>
            </a:r>
            <a:r>
              <a:rPr lang="en-US" sz="3800" dirty="0" smtClean="0">
                <a:latin typeface="Times New Roman" pitchFamily="18" charset="0"/>
                <a:cs typeface="Times New Roman" pitchFamily="18" charset="0"/>
              </a:rPr>
              <a:t>., </a:t>
            </a:r>
            <a:r>
              <a:rPr lang="en-US" sz="3800" dirty="0" err="1" smtClean="0">
                <a:latin typeface="Times New Roman" pitchFamily="18" charset="0"/>
                <a:cs typeface="Times New Roman" pitchFamily="18" charset="0"/>
              </a:rPr>
              <a:t>n.d.</a:t>
            </a:r>
            <a:r>
              <a:rPr lang="en-US" sz="3800" dirty="0" smtClean="0">
                <a:latin typeface="Times New Roman" pitchFamily="18" charset="0"/>
                <a:cs typeface="Times New Roman" pitchFamily="18" charset="0"/>
              </a:rPr>
              <a:t> Web. 3 Apr. 2013. &lt;http://www.todayshomeowner.com/dangers-of-lead-paint-in-your-home/&gt;.</a:t>
            </a:r>
          </a:p>
          <a:p>
            <a:endParaRPr lang="en-US" dirty="0"/>
          </a:p>
        </p:txBody>
      </p:sp>
    </p:spTree>
    <p:extLst>
      <p:ext uri="{BB962C8B-B14F-4D97-AF65-F5344CB8AC3E}">
        <p14:creationId xmlns:p14="http://schemas.microsoft.com/office/powerpoint/2010/main" val="24016969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0" indent="0">
              <a:buNone/>
            </a:pPr>
            <a:r>
              <a:rPr lang="en-US" sz="8000" dirty="0" smtClean="0"/>
              <a:t>How many of you live in a house or work in a historic structure that was built before 1978? </a:t>
            </a:r>
          </a:p>
          <a:p>
            <a:endParaRPr lang="en-US" dirty="0"/>
          </a:p>
        </p:txBody>
      </p:sp>
    </p:spTree>
    <p:extLst>
      <p:ext uri="{BB962C8B-B14F-4D97-AF65-F5344CB8AC3E}">
        <p14:creationId xmlns:p14="http://schemas.microsoft.com/office/powerpoint/2010/main" val="1740899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7630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919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a:t>
            </a:r>
            <a:r>
              <a:rPr lang="en-US" dirty="0"/>
              <a:t>l</a:t>
            </a:r>
            <a:r>
              <a:rPr lang="en-US" dirty="0" smtClean="0"/>
              <a:t>ead found? </a:t>
            </a:r>
            <a:endParaRPr lang="en-US"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828800"/>
            <a:ext cx="35052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0"/>
            <a:ext cx="375849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4279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55" y="1233055"/>
            <a:ext cx="623454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19200"/>
            <a:ext cx="2625436"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228600"/>
            <a:ext cx="6492586" cy="707886"/>
          </a:xfrm>
          <a:prstGeom prst="rect">
            <a:avLst/>
          </a:prstGeom>
        </p:spPr>
        <p:txBody>
          <a:bodyPr wrap="square">
            <a:spAutoFit/>
          </a:bodyPr>
          <a:lstStyle/>
          <a:p>
            <a:r>
              <a:rPr lang="en-US" dirty="0"/>
              <a:t>	</a:t>
            </a:r>
            <a:r>
              <a:rPr lang="en-US" sz="4000" dirty="0" smtClean="0">
                <a:latin typeface="Times New Roman" pitchFamily="18" charset="0"/>
                <a:cs typeface="Times New Roman" pitchFamily="18" charset="0"/>
              </a:rPr>
              <a:t>Why are we concerned? </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741824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normAutofit fontScale="90000"/>
          </a:bodyPr>
          <a:lstStyle/>
          <a:p>
            <a:r>
              <a:rPr lang="en-US" dirty="0" smtClean="0"/>
              <a:t>Symptoms from Lead Poisoning</a:t>
            </a:r>
            <a:br>
              <a:rPr lang="en-US" dirty="0" smtClean="0"/>
            </a:b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100" dirty="0" smtClean="0"/>
              <a:t>Symptoms include:</a:t>
            </a:r>
          </a:p>
          <a:p>
            <a:r>
              <a:rPr lang="en-US" sz="3100" dirty="0" smtClean="0"/>
              <a:t>•Headaches</a:t>
            </a:r>
          </a:p>
          <a:p>
            <a:r>
              <a:rPr lang="en-US" sz="3100" dirty="0" smtClean="0"/>
              <a:t>•Hearing problems				 </a:t>
            </a:r>
          </a:p>
          <a:p>
            <a:r>
              <a:rPr lang="en-US" sz="3100" dirty="0" smtClean="0"/>
              <a:t>•Muscle and joint pain			</a:t>
            </a:r>
          </a:p>
          <a:p>
            <a:r>
              <a:rPr lang="en-US" sz="3100" dirty="0" smtClean="0"/>
              <a:t>•High blood pressure		</a:t>
            </a:r>
          </a:p>
          <a:p>
            <a:r>
              <a:rPr lang="en-US" sz="3100" dirty="0" smtClean="0"/>
              <a:t>•Trouble with digestion</a:t>
            </a:r>
          </a:p>
          <a:p>
            <a:r>
              <a:rPr lang="en-US" sz="3100" dirty="0" smtClean="0"/>
              <a:t>•Reproductive problems</a:t>
            </a:r>
          </a:p>
          <a:p>
            <a:r>
              <a:rPr lang="en-US" sz="3100" dirty="0" smtClean="0"/>
              <a:t>•Difficulties in pregnancy</a:t>
            </a:r>
          </a:p>
          <a:p>
            <a:r>
              <a:rPr lang="en-US" sz="3100" dirty="0" smtClean="0"/>
              <a:t>•Loss of memory and concentration</a:t>
            </a:r>
          </a:p>
          <a:p>
            <a:endParaRPr lang="en-US" sz="3100" dirty="0" smtClean="0"/>
          </a:p>
          <a:p>
            <a:r>
              <a:rPr lang="en-US" sz="3100" dirty="0" smtClean="0"/>
              <a:t>Lead </a:t>
            </a:r>
            <a:r>
              <a:rPr lang="en-US" sz="3100" dirty="0"/>
              <a:t>can enter the bloodstream by ingesting contaminated dust, eating paint chips, or breathing fumes or dust from sanding or torching. </a:t>
            </a:r>
          </a:p>
          <a:p>
            <a:endParaRPr lang="en-US" sz="3100" dirty="0" smtClean="0"/>
          </a:p>
          <a:p>
            <a:endParaRPr lang="en-US" dirty="0"/>
          </a:p>
        </p:txBody>
      </p:sp>
    </p:spTree>
    <p:extLst>
      <p:ext uri="{BB962C8B-B14F-4D97-AF65-F5344CB8AC3E}">
        <p14:creationId xmlns:p14="http://schemas.microsoft.com/office/powerpoint/2010/main" val="2846640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•Damage to the brain and nervous system</a:t>
            </a:r>
          </a:p>
          <a:p>
            <a:r>
              <a:rPr lang="en-US" dirty="0" smtClean="0"/>
              <a:t>•Reduction in I.Q. levels</a:t>
            </a:r>
          </a:p>
          <a:p>
            <a:r>
              <a:rPr lang="en-US" dirty="0" smtClean="0"/>
              <a:t>•Learning disorders</a:t>
            </a:r>
          </a:p>
          <a:p>
            <a:r>
              <a:rPr lang="en-US" dirty="0" smtClean="0"/>
              <a:t>•Behavioral problems</a:t>
            </a:r>
          </a:p>
          <a:p>
            <a:r>
              <a:rPr lang="en-US" dirty="0" smtClean="0"/>
              <a:t>•Slowed growth</a:t>
            </a:r>
          </a:p>
          <a:p>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286000"/>
            <a:ext cx="3657600" cy="410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02265" y="347699"/>
            <a:ext cx="8763000" cy="707886"/>
          </a:xfrm>
          <a:prstGeom prst="rect">
            <a:avLst/>
          </a:prstGeom>
        </p:spPr>
        <p:txBody>
          <a:bodyPr wrap="square">
            <a:spAutoFit/>
          </a:bodyPr>
          <a:lstStyle/>
          <a:p>
            <a:r>
              <a:rPr lang="en-US" sz="4000" dirty="0" smtClean="0">
                <a:latin typeface="Times New Roman" pitchFamily="18" charset="0"/>
                <a:cs typeface="Times New Roman" pitchFamily="18" charset="0"/>
              </a:rPr>
              <a:t>How lead paint affects your children… </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469661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96" y="304800"/>
            <a:ext cx="6705600" cy="464388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532041" y="5486400"/>
            <a:ext cx="6186309" cy="769441"/>
          </a:xfrm>
          <a:prstGeom prst="rect">
            <a:avLst/>
          </a:prstGeom>
          <a:noFill/>
        </p:spPr>
        <p:txBody>
          <a:bodyPr wrap="none" rtlCol="0">
            <a:spAutoFit/>
          </a:bodyPr>
          <a:lstStyle/>
          <a:p>
            <a:r>
              <a:rPr lang="en-US" sz="4400" dirty="0" smtClean="0">
                <a:latin typeface="Times New Roman" pitchFamily="18" charset="0"/>
                <a:cs typeface="Times New Roman" pitchFamily="18" charset="0"/>
              </a:rPr>
              <a:t>Prevention and Protection </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22253631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5400" b="1" dirty="0" smtClean="0"/>
              <a:t>Policies and Procedures </a:t>
            </a:r>
            <a:endParaRPr lang="en-US" sz="5400" b="1" dirty="0"/>
          </a:p>
        </p:txBody>
      </p:sp>
      <p:pic>
        <p:nvPicPr>
          <p:cNvPr id="1638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57800" y="1447800"/>
            <a:ext cx="3886200" cy="5410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5" name="Rectangle 4"/>
          <p:cNvSpPr/>
          <p:nvPr/>
        </p:nvSpPr>
        <p:spPr>
          <a:xfrm>
            <a:off x="152400" y="1595735"/>
            <a:ext cx="5134098" cy="5262979"/>
          </a:xfrm>
          <a:prstGeom prst="rect">
            <a:avLst/>
          </a:prstGeom>
        </p:spPr>
        <p:txBody>
          <a:bodyPr wrap="none">
            <a:spAutoFit/>
          </a:bodyPr>
          <a:lstStyle/>
          <a:p>
            <a:pPr marL="285750" indent="-285750">
              <a:buFont typeface="Arial" pitchFamily="34" charset="0"/>
              <a:buChar char="•"/>
            </a:pPr>
            <a:r>
              <a:rPr lang="en-US" sz="2400" dirty="0" smtClean="0"/>
              <a:t>HEPA  vacuums</a:t>
            </a:r>
          </a:p>
          <a:p>
            <a:pPr marL="285750" indent="-285750">
              <a:buFont typeface="Arial" pitchFamily="34" charset="0"/>
              <a:buChar char="•"/>
            </a:pPr>
            <a:endParaRPr lang="en-US" dirty="0" smtClean="0"/>
          </a:p>
          <a:p>
            <a:pPr marL="285750" indent="-285750">
              <a:buFont typeface="Arial" pitchFamily="34" charset="0"/>
              <a:buChar char="•"/>
            </a:pPr>
            <a:r>
              <a:rPr lang="en-US" sz="2400" dirty="0" smtClean="0"/>
              <a:t>HEPA filters to control the lead dust</a:t>
            </a:r>
          </a:p>
          <a:p>
            <a:pPr marL="285750" indent="-285750">
              <a:buFont typeface="Arial" pitchFamily="34" charset="0"/>
              <a:buChar char="•"/>
            </a:pPr>
            <a:endParaRPr lang="en-US" dirty="0" smtClean="0"/>
          </a:p>
          <a:p>
            <a:pPr marL="285750" indent="-285750">
              <a:buFont typeface="Arial" pitchFamily="34" charset="0"/>
              <a:buChar char="•"/>
            </a:pPr>
            <a:r>
              <a:rPr lang="en-US" sz="2400" dirty="0" smtClean="0"/>
              <a:t>HEPA respirators reduce exposure to</a:t>
            </a:r>
          </a:p>
          <a:p>
            <a:r>
              <a:rPr lang="en-US" sz="2400" dirty="0"/>
              <a:t> </a:t>
            </a:r>
            <a:r>
              <a:rPr lang="en-US" sz="2400" dirty="0" smtClean="0"/>
              <a:t>   lead dust </a:t>
            </a:r>
          </a:p>
          <a:p>
            <a:pPr marL="285750" indent="-285750">
              <a:buFont typeface="Arial" pitchFamily="34" charset="0"/>
              <a:buChar char="•"/>
            </a:pPr>
            <a:endParaRPr lang="en-US" sz="2800" b="1" dirty="0"/>
          </a:p>
          <a:p>
            <a:pPr marL="285750" indent="-285750">
              <a:buFont typeface="Arial" pitchFamily="34" charset="0"/>
              <a:buChar char="•"/>
            </a:pPr>
            <a:r>
              <a:rPr lang="en-US" sz="2800" b="1" dirty="0" smtClean="0"/>
              <a:t>Two Approaches for controlling</a:t>
            </a:r>
          </a:p>
          <a:p>
            <a:r>
              <a:rPr lang="en-US" sz="2800" b="1" dirty="0" smtClean="0"/>
              <a:t>    lead hazards: </a:t>
            </a:r>
            <a:endParaRPr lang="en-US" sz="2800" dirty="0"/>
          </a:p>
          <a:p>
            <a:r>
              <a:rPr lang="en-US" sz="2800" b="1" dirty="0" smtClean="0"/>
              <a:t> - </a:t>
            </a:r>
            <a:r>
              <a:rPr lang="en-US" sz="2800" dirty="0" smtClean="0"/>
              <a:t>Interim Controls</a:t>
            </a:r>
          </a:p>
          <a:p>
            <a:r>
              <a:rPr lang="en-US" sz="2800" b="1" dirty="0"/>
              <a:t> </a:t>
            </a:r>
          </a:p>
          <a:p>
            <a:r>
              <a:rPr lang="en-US" sz="2800" b="1" dirty="0" smtClean="0"/>
              <a:t> - </a:t>
            </a:r>
            <a:r>
              <a:rPr lang="en-US" sz="2800" dirty="0" smtClean="0"/>
              <a:t>Hazard Abatement</a:t>
            </a:r>
            <a:endParaRPr lang="en-US" sz="2800" b="1"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39936685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1359</Words>
  <Application>Microsoft Office PowerPoint</Application>
  <PresentationFormat>On-screen Show (4:3)</PresentationFormat>
  <Paragraphs>107</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The Safety Hazards of Lead Paint  in the Natchitoches Historic District</vt:lpstr>
      <vt:lpstr>PowerPoint Presentation</vt:lpstr>
      <vt:lpstr>PowerPoint Presentation</vt:lpstr>
      <vt:lpstr>Where is lead found? </vt:lpstr>
      <vt:lpstr>PowerPoint Presentation</vt:lpstr>
      <vt:lpstr>Symptoms from Lead Poisoning </vt:lpstr>
      <vt:lpstr>PowerPoint Presentation</vt:lpstr>
      <vt:lpstr>PowerPoint Presentation</vt:lpstr>
      <vt:lpstr> Policies and Procedures </vt:lpstr>
      <vt:lpstr>RESTORATION</vt:lpstr>
      <vt:lpstr>Lead is everywhere…. </vt:lpstr>
      <vt:lpstr>REFERENCE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Safety Hazards of Lead Paint  in the Natchitoches Historic District</dc:title>
  <dc:creator>Owner</dc:creator>
  <cp:lastModifiedBy>Owner</cp:lastModifiedBy>
  <cp:revision>73</cp:revision>
  <dcterms:created xsi:type="dcterms:W3CDTF">2013-04-10T00:27:35Z</dcterms:created>
  <dcterms:modified xsi:type="dcterms:W3CDTF">2013-04-11T20:34:55Z</dcterms:modified>
</cp:coreProperties>
</file>