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2"/>
  </p:notesMasterIdLst>
  <p:handoutMasterIdLst>
    <p:handoutMasterId r:id="rId23"/>
  </p:handoutMasterIdLst>
  <p:sldIdLst>
    <p:sldId id="256" r:id="rId2"/>
    <p:sldId id="322" r:id="rId3"/>
    <p:sldId id="302" r:id="rId4"/>
    <p:sldId id="303" r:id="rId5"/>
    <p:sldId id="319" r:id="rId6"/>
    <p:sldId id="320" r:id="rId7"/>
    <p:sldId id="321" r:id="rId8"/>
    <p:sldId id="323" r:id="rId9"/>
    <p:sldId id="315" r:id="rId10"/>
    <p:sldId id="308" r:id="rId11"/>
    <p:sldId id="309" r:id="rId12"/>
    <p:sldId id="300" r:id="rId13"/>
    <p:sldId id="279" r:id="rId14"/>
    <p:sldId id="304" r:id="rId15"/>
    <p:sldId id="305" r:id="rId16"/>
    <p:sldId id="306" r:id="rId17"/>
    <p:sldId id="316" r:id="rId18"/>
    <p:sldId id="317" r:id="rId19"/>
    <p:sldId id="318" r:id="rId20"/>
    <p:sldId id="299" r:id="rId2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75">
          <p15:clr>
            <a:srgbClr val="A4A3A4"/>
          </p15:clr>
        </p15:guide>
        <p15:guide id="2" orient="horz" pos="3858">
          <p15:clr>
            <a:srgbClr val="A4A3A4"/>
          </p15:clr>
        </p15:guide>
        <p15:guide id="3" pos="298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hryn Baker" initials="KB" lastIdx="17"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9FBF"/>
    <a:srgbClr val="D3D8CE"/>
    <a:srgbClr val="0C83E6"/>
    <a:srgbClr val="2B89C8"/>
    <a:srgbClr val="C6F0E9"/>
    <a:srgbClr val="2BA591"/>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8" autoAdjust="0"/>
    <p:restoredTop sz="70771" autoAdjust="0"/>
  </p:normalViewPr>
  <p:slideViewPr>
    <p:cSldViewPr snapToGrid="0" snapToObjects="1" showGuides="1">
      <p:cViewPr varScale="1">
        <p:scale>
          <a:sx n="65" d="100"/>
          <a:sy n="65" d="100"/>
        </p:scale>
        <p:origin x="2130" y="72"/>
      </p:cViewPr>
      <p:guideLst>
        <p:guide orient="horz" pos="1675"/>
        <p:guide orient="horz" pos="3858"/>
        <p:guide pos="298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54E289D-0894-744C-87A9-976863CC3AA1}" type="datetimeFigureOut">
              <a:rPr lang="en-US" smtClean="0"/>
              <a:pPr/>
              <a:t>4/11/2013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931B076-DD24-194D-80A8-F27B4B94109F}" type="slidenum">
              <a:rPr lang="en-US" smtClean="0"/>
              <a:pPr/>
              <a:t>‹#›</a:t>
            </a:fld>
            <a:endParaRPr lang="en-US"/>
          </a:p>
        </p:txBody>
      </p:sp>
    </p:spTree>
    <p:extLst>
      <p:ext uri="{BB962C8B-B14F-4D97-AF65-F5344CB8AC3E}">
        <p14:creationId xmlns:p14="http://schemas.microsoft.com/office/powerpoint/2010/main" val="21782931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690586C-333B-2743-B254-345ED138930C}" type="datetimeFigureOut">
              <a:rPr lang="en-US" smtClean="0"/>
              <a:pPr/>
              <a:t>4/11/2013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EEC51A1-F5EB-BD4E-89BC-C438F6B9A58A}" type="slidenum">
              <a:rPr lang="en-US" smtClean="0"/>
              <a:pPr/>
              <a:t>‹#›</a:t>
            </a:fld>
            <a:endParaRPr lang="en-US"/>
          </a:p>
        </p:txBody>
      </p:sp>
    </p:spTree>
    <p:extLst>
      <p:ext uri="{BB962C8B-B14F-4D97-AF65-F5344CB8AC3E}">
        <p14:creationId xmlns:p14="http://schemas.microsoft.com/office/powerpoint/2010/main" val="404931173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bls.gov/oco/ocos041.htm"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a:t>
            </a:r>
            <a:r>
              <a:rPr lang="en-US" dirty="0" smtClean="0"/>
              <a:t>planning</a:t>
            </a:r>
            <a:r>
              <a:rPr lang="en-US" baseline="0" dirty="0" smtClean="0"/>
              <a:t> </a:t>
            </a:r>
            <a:r>
              <a:rPr lang="en-US" baseline="0" dirty="0" smtClean="0"/>
              <a:t>to establish a symbiotic relationship with area high schools to prepare students to prepare to study to become actuaries. Firstly I want to thank the Casualty Actuarial Society for making a great deal of information available on their website www.beanactuary.com  The first thing people ask is, what do actuaries do?</a:t>
            </a:r>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1</a:t>
            </a:fld>
            <a:endParaRPr lang="en-US"/>
          </a:p>
        </p:txBody>
      </p:sp>
    </p:spTree>
    <p:extLst>
      <p:ext uri="{BB962C8B-B14F-4D97-AF65-F5344CB8AC3E}">
        <p14:creationId xmlns:p14="http://schemas.microsoft.com/office/powerpoint/2010/main" val="3161540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can we teach this to high school students? In</a:t>
            </a:r>
            <a:r>
              <a:rPr lang="en-US" baseline="0" dirty="0" smtClean="0"/>
              <a:t> Louisiana, our high school students learn the tools they need in Algebra 2. Here are a couple examples of what actuaries might figure out using only high school level math.</a:t>
            </a:r>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12</a:t>
            </a:fld>
            <a:endParaRPr lang="en-US"/>
          </a:p>
        </p:txBody>
      </p:sp>
    </p:spTree>
    <p:extLst>
      <p:ext uri="{BB962C8B-B14F-4D97-AF65-F5344CB8AC3E}">
        <p14:creationId xmlns:p14="http://schemas.microsoft.com/office/powerpoint/2010/main" val="16386623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a:t>
            </a:r>
            <a:r>
              <a:rPr lang="en-US" baseline="0" dirty="0" smtClean="0"/>
              <a:t> insurance company will insure 1000 18 year old drivers. Assume 300 of these drivers have an accident within a year. Further assume that each repair will cost $500 on average. What is the minimum premium that ABC should charge for a 1-year car insurance policy?</a:t>
            </a:r>
          </a:p>
          <a:p>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13</a:t>
            </a:fld>
            <a:endParaRPr lang="en-US"/>
          </a:p>
        </p:txBody>
      </p:sp>
    </p:spTree>
    <p:extLst>
      <p:ext uri="{BB962C8B-B14F-4D97-AF65-F5344CB8AC3E}">
        <p14:creationId xmlns:p14="http://schemas.microsoft.com/office/powerpoint/2010/main" val="2420210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 minimum,</a:t>
            </a:r>
            <a:r>
              <a:rPr lang="en-US" baseline="0" dirty="0" smtClean="0"/>
              <a:t> the total premiums collected must equal the total cost of the accidents.</a:t>
            </a:r>
          </a:p>
          <a:p>
            <a:r>
              <a:rPr lang="en-US" baseline="0" dirty="0" smtClean="0"/>
              <a:t>The estimated cost of the accidents is 300*$500=$150,000. </a:t>
            </a:r>
          </a:p>
          <a:p>
            <a:r>
              <a:rPr lang="en-US" baseline="0" dirty="0" smtClean="0"/>
              <a:t>The minimum premium is $150,000/$1,000 = $150.</a:t>
            </a:r>
          </a:p>
          <a:p>
            <a:r>
              <a:rPr lang="en-US" dirty="0" smtClean="0"/>
              <a:t>This of course is a simplification, in the real world the insurance company must charge an amount to make profit above the minimum premium.</a:t>
            </a:r>
          </a:p>
          <a:p>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14</a:t>
            </a:fld>
            <a:endParaRPr lang="en-US"/>
          </a:p>
        </p:txBody>
      </p:sp>
    </p:spTree>
    <p:extLst>
      <p:ext uri="{BB962C8B-B14F-4D97-AF65-F5344CB8AC3E}">
        <p14:creationId xmlns:p14="http://schemas.microsoft.com/office/powerpoint/2010/main" val="251594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look</a:t>
            </a:r>
            <a:r>
              <a:rPr lang="en-US" baseline="0" dirty="0" smtClean="0"/>
              <a:t> a little deeper. Assume 400 of the drivers are male and 600 are female.</a:t>
            </a:r>
          </a:p>
          <a:p>
            <a:r>
              <a:rPr lang="en-US" baseline="0" dirty="0" smtClean="0"/>
              <a:t>Suppose 200 out of the 300 accidents involve males, and the remaining 100 involve females.</a:t>
            </a:r>
          </a:p>
          <a:p>
            <a:r>
              <a:rPr lang="en-US" baseline="0" dirty="0" smtClean="0"/>
              <a:t>What premium should be charged for males and females? Should it be the same?</a:t>
            </a:r>
          </a:p>
          <a:p>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15</a:t>
            </a:fld>
            <a:endParaRPr lang="en-US"/>
          </a:p>
        </p:txBody>
      </p:sp>
    </p:spTree>
    <p:extLst>
      <p:ext uri="{BB962C8B-B14F-4D97-AF65-F5344CB8AC3E}">
        <p14:creationId xmlns:p14="http://schemas.microsoft.com/office/powerpoint/2010/main" val="15278426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16</a:t>
            </a:fld>
            <a:endParaRPr lang="en-US"/>
          </a:p>
        </p:txBody>
      </p:sp>
    </p:spTree>
    <p:extLst>
      <p:ext uri="{BB962C8B-B14F-4D97-AF65-F5344CB8AC3E}">
        <p14:creationId xmlns:p14="http://schemas.microsoft.com/office/powerpoint/2010/main" val="2438479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would actuarial</a:t>
            </a:r>
            <a:r>
              <a:rPr lang="en-US" baseline="0" dirty="0" smtClean="0"/>
              <a:t> students at UNO want to teach this to high school students?</a:t>
            </a:r>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17</a:t>
            </a:fld>
            <a:endParaRPr lang="en-US"/>
          </a:p>
        </p:txBody>
      </p:sp>
    </p:spTree>
    <p:extLst>
      <p:ext uri="{BB962C8B-B14F-4D97-AF65-F5344CB8AC3E}">
        <p14:creationId xmlns:p14="http://schemas.microsoft.com/office/powerpoint/2010/main" val="2700084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a:t>
            </a:r>
            <a:r>
              <a:rPr lang="en-US" baseline="0" dirty="0" smtClean="0"/>
              <a:t> prepared to begin this program, possibly as early as this fall. Dr. </a:t>
            </a:r>
            <a:r>
              <a:rPr lang="en-US" baseline="0" dirty="0" err="1" smtClean="0"/>
              <a:t>Santinilla</a:t>
            </a:r>
            <a:r>
              <a:rPr lang="en-US" baseline="0" dirty="0" smtClean="0"/>
              <a:t> has made contact with two of the public schools in the area that would be a very good fit to this sort of advanced academic program. </a:t>
            </a:r>
            <a:r>
              <a:rPr lang="en-US" dirty="0" smtClean="0"/>
              <a:t>In the aftermath of Hurricane</a:t>
            </a:r>
            <a:r>
              <a:rPr lang="en-US" baseline="0" dirty="0" smtClean="0"/>
              <a:t> Katrina, Orleans parish public schools were reorganized into a charter system. This added flexibility makes the schools very amenable to  programs such as this</a:t>
            </a:r>
          </a:p>
          <a:p>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19</a:t>
            </a:fld>
            <a:endParaRPr lang="en-US"/>
          </a:p>
        </p:txBody>
      </p:sp>
    </p:spTree>
    <p:extLst>
      <p:ext uri="{BB962C8B-B14F-4D97-AF65-F5344CB8AC3E}">
        <p14:creationId xmlns:p14="http://schemas.microsoft.com/office/powerpoint/2010/main" val="40572219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20</a:t>
            </a:fld>
            <a:endParaRPr lang="en-US"/>
          </a:p>
        </p:txBody>
      </p:sp>
    </p:spTree>
    <p:extLst>
      <p:ext uri="{BB962C8B-B14F-4D97-AF65-F5344CB8AC3E}">
        <p14:creationId xmlns:p14="http://schemas.microsoft.com/office/powerpoint/2010/main" val="1985296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illustrate, here are just a few of the problems we solve:</a:t>
            </a:r>
          </a:p>
          <a:p>
            <a:pPr>
              <a:buFont typeface="Arial" pitchFamily="34" charset="0"/>
              <a:buChar char="•"/>
            </a:pPr>
            <a:r>
              <a:rPr lang="en-US" dirty="0" smtClean="0"/>
              <a:t>We determine how much an insurance company should charge for auto insurance, taking into account many factors such as the car that is being insured and details about the driver. (</a:t>
            </a:r>
            <a:r>
              <a:rPr lang="en-US" b="1" dirty="0" smtClean="0"/>
              <a:t>You’ll get to try that out in a few minutes</a:t>
            </a:r>
            <a:r>
              <a:rPr lang="en-US" dirty="0" smtClean="0"/>
              <a:t>).</a:t>
            </a:r>
          </a:p>
          <a:p>
            <a:pPr>
              <a:buFont typeface="Arial" pitchFamily="34" charset="0"/>
              <a:buChar char="•"/>
            </a:pPr>
            <a:r>
              <a:rPr lang="en-US" dirty="0" smtClean="0"/>
              <a:t>We develop life insurance products so that parents can enjoy adventurous recreational activities such as rock climbing while feeling secure that their children will be cared for in the event of an accident?</a:t>
            </a:r>
          </a:p>
          <a:p>
            <a:pPr>
              <a:buFont typeface="Arial" pitchFamily="34" charset="0"/>
              <a:buChar char="•"/>
            </a:pPr>
            <a:r>
              <a:rPr lang="en-US" dirty="0" smtClean="0"/>
              <a:t>We determine how much an insurance company should charge for homeowners insurance, considering a number of factors such as where the home is located.</a:t>
            </a:r>
          </a:p>
          <a:p>
            <a:pPr>
              <a:buFont typeface="Arial" pitchFamily="34" charset="0"/>
              <a:buChar char="•"/>
            </a:pPr>
            <a:r>
              <a:rPr lang="en-US" dirty="0" smtClean="0"/>
              <a:t>We determine how much an insurance company should charge businesses for the many different types of insurance that businesses need, such as liability insurance and business interruption insurance.</a:t>
            </a:r>
          </a:p>
          <a:p>
            <a:pPr>
              <a:buFont typeface="Arial" pitchFamily="34" charset="0"/>
              <a:buChar char="•"/>
            </a:pPr>
            <a:r>
              <a:rPr lang="en-US" dirty="0" smtClean="0"/>
              <a:t>We help companies establish their retirement plans.</a:t>
            </a:r>
          </a:p>
          <a:p>
            <a:pPr>
              <a:buFont typeface="Arial" pitchFamily="34" charset="0"/>
              <a:buChar char="•"/>
            </a:pPr>
            <a:r>
              <a:rPr lang="en-US" dirty="0" smtClean="0"/>
              <a:t>We assist banks in managing their assets and liabilities and develop ways to manage financial risk.</a:t>
            </a:r>
          </a:p>
          <a:p>
            <a:pPr>
              <a:buFont typeface="Arial" pitchFamily="34" charset="0"/>
              <a:buChar char="•"/>
            </a:pP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3</a:t>
            </a:fld>
            <a:endParaRPr lang="en-US"/>
          </a:p>
        </p:txBody>
      </p:sp>
    </p:spTree>
    <p:extLst>
      <p:ext uri="{BB962C8B-B14F-4D97-AF65-F5344CB8AC3E}">
        <p14:creationId xmlns:p14="http://schemas.microsoft.com/office/powerpoint/2010/main" val="114660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Risk comes in many forms. Everybody and every organization faces risk. As experts in measuring and managing risk, actuaries fill a significant need in our society. If our risk management programs didn't exist, our economy would not be able to flourish.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Some of you</a:t>
            </a:r>
            <a:r>
              <a:rPr lang="en-US" baseline="0" dirty="0" smtClean="0"/>
              <a:t> may recall there was a financial crisis in 2008. In reaction to this…</a:t>
            </a:r>
            <a:endParaRPr lang="en-US" dirty="0" smtClean="0"/>
          </a:p>
          <a:p>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4</a:t>
            </a:fld>
            <a:endParaRPr lang="en-US"/>
          </a:p>
        </p:txBody>
      </p:sp>
    </p:spTree>
    <p:extLst>
      <p:ext uri="{BB962C8B-B14F-4D97-AF65-F5344CB8AC3E}">
        <p14:creationId xmlns:p14="http://schemas.microsoft.com/office/powerpoint/2010/main" val="2742307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aftermath of the financial crisis, Congress</a:t>
            </a:r>
            <a:r>
              <a:rPr lang="en-US" baseline="0" dirty="0" smtClean="0"/>
              <a:t> passed the Dodd-Frank Wall Street Reform and Consumer Protection Act.</a:t>
            </a:r>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5</a:t>
            </a:fld>
            <a:endParaRPr lang="en-US"/>
          </a:p>
        </p:txBody>
      </p:sp>
    </p:spTree>
    <p:extLst>
      <p:ext uri="{BB962C8B-B14F-4D97-AF65-F5344CB8AC3E}">
        <p14:creationId xmlns:p14="http://schemas.microsoft.com/office/powerpoint/2010/main" val="1866439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Section 813 provides a common framework for</a:t>
            </a:r>
            <a:r>
              <a:rPr lang="en-US" baseline="0" dirty="0" smtClean="0"/>
              <a:t> designated clearing entity risk management. This act adds risk management for non-bank financial companies.</a:t>
            </a:r>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6</a:t>
            </a:fld>
            <a:endParaRPr lang="en-US"/>
          </a:p>
        </p:txBody>
      </p:sp>
    </p:spTree>
    <p:extLst>
      <p:ext uri="{BB962C8B-B14F-4D97-AF65-F5344CB8AC3E}">
        <p14:creationId xmlns:p14="http://schemas.microsoft.com/office/powerpoint/2010/main" val="1251693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these increased level of risk management professionals, the demand for</a:t>
            </a:r>
            <a:r>
              <a:rPr lang="en-US" baseline="0" dirty="0" smtClean="0"/>
              <a:t> actuaries is growing. </a:t>
            </a:r>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7</a:t>
            </a:fld>
            <a:endParaRPr lang="en-US"/>
          </a:p>
        </p:txBody>
      </p:sp>
    </p:spTree>
    <p:extLst>
      <p:ext uri="{BB962C8B-B14F-4D97-AF65-F5344CB8AC3E}">
        <p14:creationId xmlns:p14="http://schemas.microsoft.com/office/powerpoint/2010/main" val="2891196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would</a:t>
            </a:r>
            <a:r>
              <a:rPr lang="en-US" baseline="0" dirty="0" smtClean="0"/>
              <a:t> some want to be an actuary? It’s a great profession!!!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9</a:t>
            </a:fld>
            <a:endParaRPr lang="en-US"/>
          </a:p>
        </p:txBody>
      </p:sp>
    </p:spTree>
    <p:extLst>
      <p:ext uri="{BB962C8B-B14F-4D97-AF65-F5344CB8AC3E}">
        <p14:creationId xmlns:p14="http://schemas.microsoft.com/office/powerpoint/2010/main" val="1819863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Top-Ranked.</a:t>
            </a:r>
            <a:r>
              <a:rPr lang="en-US" dirty="0" smtClean="0"/>
              <a:t> Actuary has consistently been rated one of the top jobs in the United States.</a:t>
            </a:r>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Why is it</a:t>
            </a:r>
            <a:r>
              <a:rPr lang="en-US" b="1" baseline="0" dirty="0" smtClean="0"/>
              <a:t> rated so high? </a:t>
            </a:r>
            <a:r>
              <a:rPr lang="en-US" dirty="0" smtClean="0"/>
              <a:t>In almost every category, such as work environment, employment outlook, job security, growth opportunity, and salary (especially salary as you can see here), a career as an actuary is hard to beat.</a:t>
            </a:r>
          </a:p>
          <a:p>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10</a:t>
            </a:fld>
            <a:endParaRPr lang="en-US"/>
          </a:p>
        </p:txBody>
      </p:sp>
    </p:spTree>
    <p:extLst>
      <p:ext uri="{BB962C8B-B14F-4D97-AF65-F5344CB8AC3E}">
        <p14:creationId xmlns:p14="http://schemas.microsoft.com/office/powerpoint/2010/main" val="4292638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Job security. </a:t>
            </a:r>
            <a:r>
              <a:rPr lang="en-US" dirty="0" smtClean="0"/>
              <a:t>The </a:t>
            </a:r>
            <a:r>
              <a:rPr lang="en-US" dirty="0" smtClean="0">
                <a:hlinkClick r:id="rId3"/>
              </a:rPr>
              <a:t>U.S. Department of Labor, Bureau of Labor Statistics</a:t>
            </a:r>
            <a:r>
              <a:rPr lang="en-US" dirty="0" smtClean="0"/>
              <a:t> projects that employment opportunities for actuaries will increase much faster than the average rate. As we recover from the financial crisis of 2008, more and more firms/industries will employ </a:t>
            </a:r>
            <a:r>
              <a:rPr lang="en-US" dirty="0" err="1" smtClean="0"/>
              <a:t>acturaries</a:t>
            </a:r>
            <a:r>
              <a:rPr lang="en-US" dirty="0" smtClean="0"/>
              <a:t>.</a:t>
            </a:r>
          </a:p>
          <a:p>
            <a:r>
              <a:rPr lang="en-US" b="1" dirty="0" smtClean="0"/>
              <a:t>Work/Life Balance. </a:t>
            </a:r>
            <a:r>
              <a:rPr lang="en-US" dirty="0" smtClean="0"/>
              <a:t>The actuarial profession affords the opportunity for individuals to achieve a good balance between their work and personal life.</a:t>
            </a:r>
          </a:p>
          <a:p>
            <a:r>
              <a:rPr lang="en-US" b="1" dirty="0" smtClean="0"/>
              <a:t>Impressive impact. </a:t>
            </a:r>
            <a:r>
              <a:rPr lang="en-US" dirty="0" smtClean="0"/>
              <a:t>Actuaries participate in high-level business decision-making and solve real problems in every industry.</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EEC51A1-F5EB-BD4E-89BC-C438F6B9A58A}" type="slidenum">
              <a:rPr lang="en-US" smtClean="0"/>
              <a:pPr/>
              <a:t>11</a:t>
            </a:fld>
            <a:endParaRPr lang="en-US"/>
          </a:p>
        </p:txBody>
      </p:sp>
    </p:spTree>
    <p:extLst>
      <p:ext uri="{BB962C8B-B14F-4D97-AF65-F5344CB8AC3E}">
        <p14:creationId xmlns:p14="http://schemas.microsoft.com/office/powerpoint/2010/main" val="1459987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FE6F14-86FA-FA45-B235-2C2FEBAFCCE2}" type="datetime1">
              <a:rPr lang="en-US" smtClean="0"/>
              <a:pPr/>
              <a:t>4/11/2013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5ED79-AA13-C246-BFEB-10F82E2974DB}" type="slidenum">
              <a:rPr lang="en-US" smtClean="0"/>
              <a:pPr/>
              <a:t>‹#›</a:t>
            </a:fld>
            <a:endParaRPr lang="en-US"/>
          </a:p>
        </p:txBody>
      </p:sp>
    </p:spTree>
    <p:extLst>
      <p:ext uri="{BB962C8B-B14F-4D97-AF65-F5344CB8AC3E}">
        <p14:creationId xmlns:p14="http://schemas.microsoft.com/office/powerpoint/2010/main" val="89682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E448EE-74C1-684D-B28E-C71B22838B97}" type="datetime1">
              <a:rPr lang="en-US" smtClean="0"/>
              <a:pPr/>
              <a:t>4/11/2013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5ED79-AA13-C246-BFEB-10F82E2974DB}" type="slidenum">
              <a:rPr lang="en-US" smtClean="0"/>
              <a:pPr/>
              <a:t>‹#›</a:t>
            </a:fld>
            <a:endParaRPr lang="en-US"/>
          </a:p>
        </p:txBody>
      </p:sp>
    </p:spTree>
    <p:extLst>
      <p:ext uri="{BB962C8B-B14F-4D97-AF65-F5344CB8AC3E}">
        <p14:creationId xmlns:p14="http://schemas.microsoft.com/office/powerpoint/2010/main" val="1440294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918F0E-8ED0-0947-AA39-4D0787D2D6C9}" type="datetime1">
              <a:rPr lang="en-US" smtClean="0"/>
              <a:pPr/>
              <a:t>4/11/2013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05ED79-AA13-C246-BFEB-10F82E2974DB}" type="slidenum">
              <a:rPr lang="en-US" smtClean="0"/>
              <a:pPr/>
              <a:t>‹#›</a:t>
            </a:fld>
            <a:endParaRPr lang="en-US"/>
          </a:p>
        </p:txBody>
      </p:sp>
    </p:spTree>
    <p:extLst>
      <p:ext uri="{BB962C8B-B14F-4D97-AF65-F5344CB8AC3E}">
        <p14:creationId xmlns:p14="http://schemas.microsoft.com/office/powerpoint/2010/main" val="644650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34281-FB88-E848-993C-90BDD079A294}" type="datetime1">
              <a:rPr lang="en-US" smtClean="0"/>
              <a:pPr/>
              <a:t>4/11/2013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5ED79-AA13-C246-BFEB-10F82E2974DB}" type="slidenum">
              <a:rPr lang="en-US" smtClean="0"/>
              <a:pPr/>
              <a:t>‹#›</a:t>
            </a:fld>
            <a:endParaRPr lang="en-US"/>
          </a:p>
        </p:txBody>
      </p:sp>
    </p:spTree>
    <p:extLst>
      <p:ext uri="{BB962C8B-B14F-4D97-AF65-F5344CB8AC3E}">
        <p14:creationId xmlns:p14="http://schemas.microsoft.com/office/powerpoint/2010/main" val="1823830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E27E56-DA3A-B74C-A642-2F0D535A6BDE}" type="datetime1">
              <a:rPr lang="en-US" smtClean="0"/>
              <a:pPr/>
              <a:t>4/11/2013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5ED79-AA13-C246-BFEB-10F82E2974DB}" type="slidenum">
              <a:rPr lang="en-US" smtClean="0"/>
              <a:pPr/>
              <a:t>‹#›</a:t>
            </a:fld>
            <a:endParaRPr lang="en-US"/>
          </a:p>
        </p:txBody>
      </p:sp>
    </p:spTree>
    <p:extLst>
      <p:ext uri="{BB962C8B-B14F-4D97-AF65-F5344CB8AC3E}">
        <p14:creationId xmlns:p14="http://schemas.microsoft.com/office/powerpoint/2010/main" val="3132090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714012-2996-A84C-A86F-2F62CB5F8047}" type="datetime1">
              <a:rPr lang="en-US" smtClean="0"/>
              <a:pPr/>
              <a:t>4/11/2013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5ED79-AA13-C246-BFEB-10F82E2974DB}" type="slidenum">
              <a:rPr lang="en-US" smtClean="0"/>
              <a:pPr/>
              <a:t>‹#›</a:t>
            </a:fld>
            <a:endParaRPr lang="en-US"/>
          </a:p>
        </p:txBody>
      </p:sp>
    </p:spTree>
    <p:extLst>
      <p:ext uri="{BB962C8B-B14F-4D97-AF65-F5344CB8AC3E}">
        <p14:creationId xmlns:p14="http://schemas.microsoft.com/office/powerpoint/2010/main" val="3553784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CCB1E-EC47-FE48-AA40-62DDED5B7F3D}" type="datetime1">
              <a:rPr lang="en-US" smtClean="0"/>
              <a:pPr/>
              <a:t>4/11/2013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5ED79-AA13-C246-BFEB-10F82E2974DB}" type="slidenum">
              <a:rPr lang="en-US" smtClean="0"/>
              <a:pPr/>
              <a:t>‹#›</a:t>
            </a:fld>
            <a:endParaRPr lang="en-US"/>
          </a:p>
        </p:txBody>
      </p:sp>
    </p:spTree>
    <p:extLst>
      <p:ext uri="{BB962C8B-B14F-4D97-AF65-F5344CB8AC3E}">
        <p14:creationId xmlns:p14="http://schemas.microsoft.com/office/powerpoint/2010/main" val="831353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43B896-178D-944D-A385-C867EF9F83DD}" type="datetime1">
              <a:rPr lang="en-US" smtClean="0"/>
              <a:pPr/>
              <a:t>4/11/2013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5ED79-AA13-C246-BFEB-10F82E2974DB}" type="slidenum">
              <a:rPr lang="en-US" smtClean="0"/>
              <a:pPr/>
              <a:t>‹#›</a:t>
            </a:fld>
            <a:endParaRPr lang="en-US"/>
          </a:p>
        </p:txBody>
      </p:sp>
    </p:spTree>
    <p:extLst>
      <p:ext uri="{BB962C8B-B14F-4D97-AF65-F5344CB8AC3E}">
        <p14:creationId xmlns:p14="http://schemas.microsoft.com/office/powerpoint/2010/main" val="4232502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802672" y="6356350"/>
            <a:ext cx="2133600" cy="365125"/>
          </a:xfrm>
        </p:spPr>
        <p:txBody>
          <a:bodyPr/>
          <a:lstStyle/>
          <a:p>
            <a:r>
              <a:rPr lang="en-US" dirty="0" smtClean="0"/>
              <a:t>| </a:t>
            </a:r>
            <a:fld id="{2305ED79-AA13-C246-BFEB-10F82E2974DB}" type="slidenum">
              <a:rPr lang="en-US" smtClean="0"/>
              <a:pPr/>
              <a:t>‹#›</a:t>
            </a:fld>
            <a:endParaRPr lang="en-US" dirty="0"/>
          </a:p>
        </p:txBody>
      </p:sp>
      <p:sp>
        <p:nvSpPr>
          <p:cNvPr id="3" name="Rounded Rectangle 2"/>
          <p:cNvSpPr/>
          <p:nvPr userDrawn="1"/>
        </p:nvSpPr>
        <p:spPr>
          <a:xfrm>
            <a:off x="101601" y="136526"/>
            <a:ext cx="8936272" cy="6584950"/>
          </a:xfrm>
          <a:prstGeom prst="roundRect">
            <a:avLst>
              <a:gd name="adj" fmla="val 1258"/>
            </a:avLst>
          </a:prstGeom>
          <a:solidFill>
            <a:srgbClr val="0879A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p:cNvSpPr>
            <a:spLocks noGrp="1"/>
          </p:cNvSpPr>
          <p:nvPr>
            <p:ph type="ctrTitle" hasCustomPrompt="1"/>
          </p:nvPr>
        </p:nvSpPr>
        <p:spPr>
          <a:xfrm>
            <a:off x="685800" y="2798763"/>
            <a:ext cx="7772400" cy="1470025"/>
          </a:xfrm>
        </p:spPr>
        <p:txBody>
          <a:bodyPr>
            <a:normAutofit/>
          </a:bodyPr>
          <a:lstStyle>
            <a:lvl1pPr>
              <a:defRPr sz="3500">
                <a:solidFill>
                  <a:schemeClr val="bg1"/>
                </a:solidFill>
                <a:latin typeface="Arial"/>
                <a:cs typeface="Aria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96610106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802672" y="6356350"/>
            <a:ext cx="2133600" cy="365125"/>
          </a:xfrm>
        </p:spPr>
        <p:txBody>
          <a:bodyPr/>
          <a:lstStyle/>
          <a:p>
            <a:r>
              <a:rPr lang="en-US" dirty="0" smtClean="0"/>
              <a:t>| </a:t>
            </a:r>
            <a:fld id="{2305ED79-AA13-C246-BFEB-10F82E2974DB}" type="slidenum">
              <a:rPr lang="en-US" smtClean="0"/>
              <a:pPr/>
              <a:t>‹#›</a:t>
            </a:fld>
            <a:endParaRPr lang="en-US" dirty="0"/>
          </a:p>
        </p:txBody>
      </p:sp>
      <p:sp>
        <p:nvSpPr>
          <p:cNvPr id="3" name="Rounded Rectangle 2"/>
          <p:cNvSpPr/>
          <p:nvPr userDrawn="1"/>
        </p:nvSpPr>
        <p:spPr>
          <a:xfrm>
            <a:off x="101601" y="136526"/>
            <a:ext cx="8936272" cy="6584950"/>
          </a:xfrm>
          <a:prstGeom prst="roundRect">
            <a:avLst>
              <a:gd name="adj" fmla="val 1258"/>
            </a:avLst>
          </a:prstGeom>
          <a:solidFill>
            <a:srgbClr val="2BA59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p:cNvSpPr>
            <a:spLocks noGrp="1"/>
          </p:cNvSpPr>
          <p:nvPr>
            <p:ph type="ctrTitle" hasCustomPrompt="1"/>
          </p:nvPr>
        </p:nvSpPr>
        <p:spPr>
          <a:xfrm>
            <a:off x="685800" y="2798763"/>
            <a:ext cx="7772400" cy="1470025"/>
          </a:xfrm>
        </p:spPr>
        <p:txBody>
          <a:bodyPr>
            <a:normAutofit/>
          </a:bodyPr>
          <a:lstStyle>
            <a:lvl1pPr>
              <a:defRPr sz="3500">
                <a:solidFill>
                  <a:schemeClr val="bg1"/>
                </a:solidFill>
                <a:latin typeface="Arial"/>
                <a:cs typeface="Arial"/>
              </a:defRPr>
            </a:lvl1pPr>
          </a:lstStyle>
          <a:p>
            <a:r>
              <a:rPr lang="en-US" dirty="0" smtClean="0"/>
              <a:t>CLICK TO EDIT MASTER TITLE STYLE</a:t>
            </a:r>
            <a:endParaRPr lang="en-US" dirty="0"/>
          </a:p>
        </p:txBody>
      </p:sp>
    </p:spTree>
    <p:extLst>
      <p:ext uri="{BB962C8B-B14F-4D97-AF65-F5344CB8AC3E}">
        <p14:creationId xmlns:p14="http://schemas.microsoft.com/office/powerpoint/2010/main" val="6221986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802672" y="6356350"/>
            <a:ext cx="2133600" cy="365125"/>
          </a:xfrm>
        </p:spPr>
        <p:txBody>
          <a:bodyPr/>
          <a:lstStyle/>
          <a:p>
            <a:r>
              <a:rPr lang="en-US" dirty="0" smtClean="0"/>
              <a:t>| </a:t>
            </a:r>
            <a:fld id="{2305ED79-AA13-C246-BFEB-10F82E2974DB}" type="slidenum">
              <a:rPr lang="en-US" smtClean="0"/>
              <a:pPr/>
              <a:t>‹#›</a:t>
            </a:fld>
            <a:endParaRPr lang="en-US" dirty="0"/>
          </a:p>
        </p:txBody>
      </p:sp>
      <p:sp>
        <p:nvSpPr>
          <p:cNvPr id="3" name="Rounded Rectangle 2"/>
          <p:cNvSpPr/>
          <p:nvPr userDrawn="1"/>
        </p:nvSpPr>
        <p:spPr>
          <a:xfrm>
            <a:off x="101601" y="136526"/>
            <a:ext cx="8936272" cy="6584950"/>
          </a:xfrm>
          <a:prstGeom prst="roundRect">
            <a:avLst>
              <a:gd name="adj" fmla="val 1258"/>
            </a:avLst>
          </a:prstGeom>
          <a:solidFill>
            <a:srgbClr val="2B89C8"/>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p:cNvSpPr>
            <a:spLocks noGrp="1"/>
          </p:cNvSpPr>
          <p:nvPr>
            <p:ph type="ctrTitle" hasCustomPrompt="1"/>
          </p:nvPr>
        </p:nvSpPr>
        <p:spPr>
          <a:xfrm>
            <a:off x="685800" y="2798763"/>
            <a:ext cx="7772400" cy="1470025"/>
          </a:xfrm>
        </p:spPr>
        <p:txBody>
          <a:bodyPr>
            <a:normAutofit/>
          </a:bodyPr>
          <a:lstStyle>
            <a:lvl1pPr>
              <a:defRPr sz="3500">
                <a:solidFill>
                  <a:schemeClr val="bg1"/>
                </a:solidFill>
                <a:latin typeface="Arial"/>
                <a:cs typeface="Aria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2868178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rgbClr val="D3D8C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userDrawn="1"/>
        </p:nvSpPr>
        <p:spPr>
          <a:xfrm>
            <a:off x="101601" y="136526"/>
            <a:ext cx="8936272" cy="6584950"/>
          </a:xfrm>
          <a:prstGeom prst="roundRect">
            <a:avLst>
              <a:gd name="adj" fmla="val 1258"/>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4488540" y="6064154"/>
            <a:ext cx="469604" cy="365125"/>
          </a:xfrm>
        </p:spPr>
        <p:txBody>
          <a:bodyPr/>
          <a:lstStyle>
            <a:lvl1pPr algn="ctr">
              <a:defRPr sz="900">
                <a:solidFill>
                  <a:srgbClr val="199FBF"/>
                </a:solidFill>
                <a:latin typeface="Arial"/>
                <a:cs typeface="Arial"/>
              </a:defRPr>
            </a:lvl1pPr>
          </a:lstStyle>
          <a:p>
            <a:fld id="{2305ED79-AA13-C246-BFEB-10F82E2974DB}" type="slidenum">
              <a:rPr lang="en-US" smtClean="0"/>
              <a:pPr/>
              <a:t>‹#›</a:t>
            </a:fld>
            <a:endParaRPr lang="en-US" dirty="0"/>
          </a:p>
        </p:txBody>
      </p:sp>
      <p:pic>
        <p:nvPicPr>
          <p:cNvPr id="4" name="Picture 3" descr="BEAN_Actuary.gi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87284" y="6386142"/>
            <a:ext cx="1484214" cy="159503"/>
          </a:xfrm>
          <a:prstGeom prst="rect">
            <a:avLst/>
          </a:prstGeom>
        </p:spPr>
      </p:pic>
    </p:spTree>
    <p:extLst>
      <p:ext uri="{BB962C8B-B14F-4D97-AF65-F5344CB8AC3E}">
        <p14:creationId xmlns:p14="http://schemas.microsoft.com/office/powerpoint/2010/main" val="5628111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5666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4AE831-F99C-434B-9BBB-AA4D0288E3E4}" type="datetime1">
              <a:rPr lang="en-US" smtClean="0"/>
              <a:pPr/>
              <a:t>4/11/2013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5ED79-AA13-C246-BFEB-10F82E2974DB}" type="slidenum">
              <a:rPr lang="en-US" smtClean="0"/>
              <a:pPr/>
              <a:t>‹#›</a:t>
            </a:fld>
            <a:endParaRPr lang="en-US"/>
          </a:p>
        </p:txBody>
      </p:sp>
    </p:spTree>
    <p:extLst>
      <p:ext uri="{BB962C8B-B14F-4D97-AF65-F5344CB8AC3E}">
        <p14:creationId xmlns:p14="http://schemas.microsoft.com/office/powerpoint/2010/main" val="2622883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B8A409-BBC4-BC4B-A847-6FCB2ADB0FF8}" type="datetime1">
              <a:rPr lang="en-US" smtClean="0"/>
              <a:pPr/>
              <a:t>4/11/2013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05ED79-AA13-C246-BFEB-10F82E2974DB}" type="slidenum">
              <a:rPr lang="en-US" smtClean="0"/>
              <a:pPr/>
              <a:t>‹#›</a:t>
            </a:fld>
            <a:endParaRPr lang="en-US"/>
          </a:p>
        </p:txBody>
      </p:sp>
    </p:spTree>
    <p:extLst>
      <p:ext uri="{BB962C8B-B14F-4D97-AF65-F5344CB8AC3E}">
        <p14:creationId xmlns:p14="http://schemas.microsoft.com/office/powerpoint/2010/main" val="330033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54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E79E79-1EE5-104F-A24E-EF0A43883F98}" type="datetime1">
              <a:rPr lang="en-US" smtClean="0"/>
              <a:pPr/>
              <a:t>4/11/2013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5ED79-AA13-C246-BFEB-10F82E2974DB}" type="slidenum">
              <a:rPr lang="en-US" smtClean="0"/>
              <a:pPr/>
              <a:t>‹#›</a:t>
            </a:fld>
            <a:endParaRPr lang="en-US"/>
          </a:p>
        </p:txBody>
      </p:sp>
    </p:spTree>
    <p:extLst>
      <p:ext uri="{BB962C8B-B14F-4D97-AF65-F5344CB8AC3E}">
        <p14:creationId xmlns:p14="http://schemas.microsoft.com/office/powerpoint/2010/main" val="4119206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2" r:id="rId4"/>
    <p:sldLayoutId id="2147483663" r:id="rId5"/>
    <p:sldLayoutId id="2147483660" r:id="rId6"/>
    <p:sldLayoutId id="214748366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8.jpg"/></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ba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288" y="6311900"/>
            <a:ext cx="9144000" cy="546100"/>
          </a:xfrm>
          <a:prstGeom prst="rect">
            <a:avLst/>
          </a:prstGeom>
        </p:spPr>
      </p:pic>
      <p:sp>
        <p:nvSpPr>
          <p:cNvPr id="6" name="TextBox 5"/>
          <p:cNvSpPr txBox="1"/>
          <p:nvPr/>
        </p:nvSpPr>
        <p:spPr>
          <a:xfrm>
            <a:off x="1764483" y="5223933"/>
            <a:ext cx="6384094" cy="461665"/>
          </a:xfrm>
          <a:prstGeom prst="rect">
            <a:avLst/>
          </a:prstGeom>
          <a:noFill/>
        </p:spPr>
        <p:txBody>
          <a:bodyPr wrap="square" rtlCol="0">
            <a:spAutoFit/>
          </a:bodyPr>
          <a:lstStyle/>
          <a:p>
            <a:r>
              <a:rPr lang="en-US" sz="2400" dirty="0" smtClean="0">
                <a:solidFill>
                  <a:srgbClr val="2B89C8"/>
                </a:solidFill>
                <a:latin typeface="Arial"/>
                <a:cs typeface="Arial"/>
              </a:rPr>
              <a:t>A Growing Profession in Uncertain Times.</a:t>
            </a:r>
            <a:endParaRPr lang="en-US" sz="2400" b="1" dirty="0">
              <a:solidFill>
                <a:srgbClr val="2B89C8"/>
              </a:solidFill>
              <a:latin typeface="Arial"/>
              <a:cs typeface="Arial"/>
            </a:endParaRPr>
          </a:p>
        </p:txBody>
      </p:sp>
      <p:pic>
        <p:nvPicPr>
          <p:cNvPr id="4" name="Picture 3" descr="Pict 2.jpg"/>
          <p:cNvPicPr>
            <a:picLocks noChangeAspect="1"/>
          </p:cNvPicPr>
          <p:nvPr/>
        </p:nvPicPr>
        <p:blipFill rotWithShape="1">
          <a:blip r:embed="rId4">
            <a:extLst>
              <a:ext uri="{28A0092B-C50C-407E-A947-70E740481C1C}">
                <a14:useLocalDpi xmlns:a14="http://schemas.microsoft.com/office/drawing/2010/main" val="0"/>
              </a:ext>
            </a:extLst>
          </a:blip>
          <a:srcRect t="3434"/>
          <a:stretch/>
        </p:blipFill>
        <p:spPr>
          <a:xfrm>
            <a:off x="1315967" y="2798763"/>
            <a:ext cx="3640563" cy="2259012"/>
          </a:xfrm>
          <a:prstGeom prst="rect">
            <a:avLst/>
          </a:prstGeom>
        </p:spPr>
      </p:pic>
      <p:pic>
        <p:nvPicPr>
          <p:cNvPr id="5" name="Picture 4" descr="Pict 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74920" y="2798763"/>
            <a:ext cx="4069080" cy="2259012"/>
          </a:xfrm>
          <a:prstGeom prst="rect">
            <a:avLst/>
          </a:prstGeom>
        </p:spPr>
      </p:pic>
      <p:sp>
        <p:nvSpPr>
          <p:cNvPr id="7" name="Title 1"/>
          <p:cNvSpPr>
            <a:spLocks noGrp="1"/>
          </p:cNvSpPr>
          <p:nvPr>
            <p:ph type="ctrTitle"/>
          </p:nvPr>
        </p:nvSpPr>
        <p:spPr>
          <a:xfrm>
            <a:off x="792015" y="523926"/>
            <a:ext cx="8329031" cy="1955505"/>
          </a:xfrm>
        </p:spPr>
        <p:txBody>
          <a:bodyPr/>
          <a:lstStyle/>
          <a:p>
            <a:r>
              <a:rPr lang="en-US" dirty="0" smtClean="0">
                <a:solidFill>
                  <a:schemeClr val="accent1"/>
                </a:solidFill>
              </a:rPr>
              <a:t>Actuarial Preparatory Work for High School Students</a:t>
            </a:r>
            <a:endParaRPr lang="en-US" dirty="0">
              <a:solidFill>
                <a:schemeClr val="accent1"/>
              </a:solidFill>
            </a:endParaRPr>
          </a:p>
        </p:txBody>
      </p:sp>
    </p:spTree>
    <p:extLst>
      <p:ext uri="{BB962C8B-B14F-4D97-AF65-F5344CB8AC3E}">
        <p14:creationId xmlns:p14="http://schemas.microsoft.com/office/powerpoint/2010/main" val="26757702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een.jpg"/>
          <p:cNvPicPr>
            <a:picLocks noChangeAspect="1"/>
          </p:cNvPicPr>
          <p:nvPr/>
        </p:nvPicPr>
        <p:blipFill rotWithShape="1">
          <a:blip r:embed="rId3">
            <a:extLst>
              <a:ext uri="{28A0092B-C50C-407E-A947-70E740481C1C}">
                <a14:useLocalDpi xmlns:a14="http://schemas.microsoft.com/office/drawing/2010/main" val="0"/>
              </a:ext>
            </a:extLst>
          </a:blip>
          <a:srcRect r="25695"/>
          <a:stretch/>
        </p:blipFill>
        <p:spPr>
          <a:xfrm>
            <a:off x="88900" y="3251200"/>
            <a:ext cx="2717800" cy="914400"/>
          </a:xfrm>
          <a:prstGeom prst="rect">
            <a:avLst/>
          </a:prstGeom>
        </p:spPr>
      </p:pic>
      <p:pic>
        <p:nvPicPr>
          <p:cNvPr id="10" name="Picture 9" descr="Aqua.jpg"/>
          <p:cNvPicPr>
            <a:picLocks noChangeAspect="1"/>
          </p:cNvPicPr>
          <p:nvPr/>
        </p:nvPicPr>
        <p:blipFill rotWithShape="1">
          <a:blip r:embed="rId4">
            <a:extLst>
              <a:ext uri="{28A0092B-C50C-407E-A947-70E740481C1C}">
                <a14:useLocalDpi xmlns:a14="http://schemas.microsoft.com/office/drawing/2010/main" val="0"/>
              </a:ext>
            </a:extLst>
          </a:blip>
          <a:srcRect l="12062" r="34908"/>
          <a:stretch/>
        </p:blipFill>
        <p:spPr>
          <a:xfrm>
            <a:off x="441176" y="1384300"/>
            <a:ext cx="2307252" cy="939800"/>
          </a:xfrm>
          <a:prstGeom prst="rect">
            <a:avLst/>
          </a:prstGeom>
        </p:spPr>
      </p:pic>
      <p:sp>
        <p:nvSpPr>
          <p:cNvPr id="5" name="Slide Number Placeholder 4"/>
          <p:cNvSpPr>
            <a:spLocks noGrp="1"/>
          </p:cNvSpPr>
          <p:nvPr>
            <p:ph type="sldNum" sz="quarter" idx="12"/>
          </p:nvPr>
        </p:nvSpPr>
        <p:spPr/>
        <p:txBody>
          <a:bodyPr/>
          <a:lstStyle/>
          <a:p>
            <a:fld id="{2305ED79-AA13-C246-BFEB-10F82E2974DB}" type="slidenum">
              <a:rPr lang="en-US" smtClean="0"/>
              <a:pPr/>
              <a:t>10</a:t>
            </a:fld>
            <a:endParaRPr lang="en-US"/>
          </a:p>
        </p:txBody>
      </p:sp>
      <p:sp>
        <p:nvSpPr>
          <p:cNvPr id="6" name="Rectangle 5"/>
          <p:cNvSpPr/>
          <p:nvPr/>
        </p:nvSpPr>
        <p:spPr>
          <a:xfrm>
            <a:off x="441176" y="629335"/>
            <a:ext cx="8163370" cy="430887"/>
          </a:xfrm>
          <a:prstGeom prst="rect">
            <a:avLst/>
          </a:prstGeom>
        </p:spPr>
        <p:txBody>
          <a:bodyPr wrap="square">
            <a:spAutoFit/>
          </a:bodyPr>
          <a:lstStyle/>
          <a:p>
            <a:r>
              <a:rPr lang="en-US" sz="2200" dirty="0">
                <a:solidFill>
                  <a:srgbClr val="199FBF"/>
                </a:solidFill>
                <a:latin typeface="Arial" charset="0"/>
              </a:rPr>
              <a:t>WHAT’S GREAT ABOUT </a:t>
            </a:r>
            <a:r>
              <a:rPr lang="en-US" sz="2200" dirty="0" smtClean="0">
                <a:solidFill>
                  <a:srgbClr val="199FBF"/>
                </a:solidFill>
                <a:latin typeface="Arial" charset="0"/>
              </a:rPr>
              <a:t>THE </a:t>
            </a:r>
            <a:r>
              <a:rPr lang="en-US" sz="2200" b="1" dirty="0" smtClean="0">
                <a:solidFill>
                  <a:srgbClr val="199FBF"/>
                </a:solidFill>
                <a:latin typeface="Arial" charset="0"/>
              </a:rPr>
              <a:t>PROFESSION?</a:t>
            </a:r>
            <a:endParaRPr lang="en-US" sz="2200" b="1" dirty="0">
              <a:solidFill>
                <a:srgbClr val="199FBF"/>
              </a:solidFill>
              <a:latin typeface="Arial" pitchFamily="34" charset="0"/>
              <a:cs typeface="Arial" pitchFamily="34" charset="0"/>
            </a:endParaRPr>
          </a:p>
        </p:txBody>
      </p:sp>
      <p:sp>
        <p:nvSpPr>
          <p:cNvPr id="8" name="TextBox 7"/>
          <p:cNvSpPr txBox="1"/>
          <p:nvPr/>
        </p:nvSpPr>
        <p:spPr>
          <a:xfrm>
            <a:off x="771441" y="1603294"/>
            <a:ext cx="7903802" cy="1477328"/>
          </a:xfrm>
          <a:prstGeom prst="rect">
            <a:avLst/>
          </a:prstGeom>
          <a:noFill/>
        </p:spPr>
        <p:txBody>
          <a:bodyPr wrap="square" rtlCol="0">
            <a:spAutoFit/>
          </a:bodyPr>
          <a:lstStyle/>
          <a:p>
            <a:pPr>
              <a:buClr>
                <a:srgbClr val="199FBF"/>
              </a:buClr>
            </a:pPr>
            <a:r>
              <a:rPr lang="en-US" sz="1500" dirty="0" smtClean="0">
                <a:solidFill>
                  <a:schemeClr val="bg1"/>
                </a:solidFill>
                <a:latin typeface="Arial" pitchFamily="34" charset="0"/>
                <a:cs typeface="Arial" pitchFamily="34" charset="0"/>
              </a:rPr>
              <a:t>TOP-RANKED JOB</a:t>
            </a:r>
            <a:br>
              <a:rPr lang="en-US" sz="1500" dirty="0" smtClean="0">
                <a:solidFill>
                  <a:schemeClr val="bg1"/>
                </a:solidFill>
                <a:latin typeface="Arial" pitchFamily="34" charset="0"/>
                <a:cs typeface="Arial" pitchFamily="34" charset="0"/>
              </a:rPr>
            </a:br>
            <a:endParaRPr lang="en-US" sz="1500" dirty="0" smtClean="0">
              <a:solidFill>
                <a:schemeClr val="bg1"/>
              </a:solidFill>
              <a:latin typeface="Arial" pitchFamily="34" charset="0"/>
              <a:cs typeface="Arial" pitchFamily="34" charset="0"/>
            </a:endParaRPr>
          </a:p>
          <a:p>
            <a:pPr marL="342900" indent="-342900">
              <a:buClr>
                <a:srgbClr val="199FBF"/>
              </a:buClr>
              <a:buFont typeface="Arial"/>
              <a:buChar char="•"/>
            </a:pPr>
            <a:r>
              <a:rPr lang="en-US" sz="2000" dirty="0" smtClean="0">
                <a:solidFill>
                  <a:schemeClr val="bg1">
                    <a:lumMod val="50000"/>
                  </a:schemeClr>
                </a:solidFill>
                <a:latin typeface="Arial" pitchFamily="34" charset="0"/>
                <a:cs typeface="Arial" pitchFamily="34" charset="0"/>
              </a:rPr>
              <a:t>No </a:t>
            </a:r>
            <a:r>
              <a:rPr lang="en-US" sz="2000" dirty="0">
                <a:solidFill>
                  <a:schemeClr val="bg1">
                    <a:lumMod val="50000"/>
                  </a:schemeClr>
                </a:solidFill>
                <a:latin typeface="Arial" pitchFamily="34" charset="0"/>
                <a:cs typeface="Arial" pitchFamily="34" charset="0"/>
              </a:rPr>
              <a:t>matter the source, actuary is consistently rated as one of the best jobs. </a:t>
            </a:r>
            <a:r>
              <a:rPr lang="en-US" sz="2000" i="1" dirty="0">
                <a:solidFill>
                  <a:schemeClr val="bg1">
                    <a:lumMod val="50000"/>
                  </a:schemeClr>
                </a:solidFill>
                <a:latin typeface="Arial" pitchFamily="34" charset="0"/>
                <a:cs typeface="Arial" pitchFamily="34" charset="0"/>
              </a:rPr>
              <a:t>US News and World Report</a:t>
            </a:r>
            <a:r>
              <a:rPr lang="en-US" sz="2000" dirty="0">
                <a:solidFill>
                  <a:schemeClr val="bg1">
                    <a:lumMod val="50000"/>
                  </a:schemeClr>
                </a:solidFill>
                <a:latin typeface="Arial" pitchFamily="34" charset="0"/>
                <a:cs typeface="Arial" pitchFamily="34" charset="0"/>
              </a:rPr>
              <a:t>, </a:t>
            </a:r>
            <a:r>
              <a:rPr lang="en-US" sz="2000" i="1" dirty="0">
                <a:solidFill>
                  <a:schemeClr val="bg1">
                    <a:lumMod val="50000"/>
                  </a:schemeClr>
                </a:solidFill>
                <a:latin typeface="Arial" pitchFamily="34" charset="0"/>
                <a:cs typeface="Arial" pitchFamily="34" charset="0"/>
              </a:rPr>
              <a:t>the Jobs Rated Almanac</a:t>
            </a:r>
            <a:r>
              <a:rPr lang="en-US" sz="2000" dirty="0">
                <a:solidFill>
                  <a:schemeClr val="bg1">
                    <a:lumMod val="50000"/>
                  </a:schemeClr>
                </a:solidFill>
                <a:latin typeface="Arial" pitchFamily="34" charset="0"/>
                <a:cs typeface="Arial" pitchFamily="34" charset="0"/>
              </a:rPr>
              <a:t>, </a:t>
            </a:r>
            <a:r>
              <a:rPr lang="en-US" sz="2000" i="1" dirty="0">
                <a:solidFill>
                  <a:schemeClr val="bg1">
                    <a:lumMod val="50000"/>
                  </a:schemeClr>
                </a:solidFill>
                <a:latin typeface="Arial" pitchFamily="34" charset="0"/>
                <a:cs typeface="Arial" pitchFamily="34" charset="0"/>
              </a:rPr>
              <a:t>CNN Money</a:t>
            </a:r>
            <a:r>
              <a:rPr lang="en-US" sz="2000" dirty="0">
                <a:solidFill>
                  <a:schemeClr val="bg1">
                    <a:lumMod val="50000"/>
                  </a:schemeClr>
                </a:solidFill>
                <a:latin typeface="Arial" pitchFamily="34" charset="0"/>
                <a:cs typeface="Arial" pitchFamily="34" charset="0"/>
              </a:rPr>
              <a:t>, and others all </a:t>
            </a:r>
            <a:r>
              <a:rPr lang="en-US" sz="2000" dirty="0" smtClean="0">
                <a:solidFill>
                  <a:schemeClr val="bg1">
                    <a:lumMod val="50000"/>
                  </a:schemeClr>
                </a:solidFill>
                <a:latin typeface="Arial" pitchFamily="34" charset="0"/>
                <a:cs typeface="Arial" pitchFamily="34" charset="0"/>
              </a:rPr>
              <a:t>agree.</a:t>
            </a:r>
            <a:endParaRPr lang="en-US" sz="2000" dirty="0">
              <a:solidFill>
                <a:schemeClr val="bg1">
                  <a:lumMod val="50000"/>
                </a:schemeClr>
              </a:solidFill>
              <a:latin typeface="Arial" pitchFamily="34" charset="0"/>
              <a:cs typeface="Arial" pitchFamily="34" charset="0"/>
            </a:endParaRPr>
          </a:p>
        </p:txBody>
      </p:sp>
      <p:sp>
        <p:nvSpPr>
          <p:cNvPr id="9" name="TextBox 8"/>
          <p:cNvSpPr txBox="1"/>
          <p:nvPr/>
        </p:nvSpPr>
        <p:spPr>
          <a:xfrm>
            <a:off x="700744" y="3444794"/>
            <a:ext cx="7903802" cy="2400657"/>
          </a:xfrm>
          <a:prstGeom prst="rect">
            <a:avLst/>
          </a:prstGeom>
          <a:noFill/>
        </p:spPr>
        <p:txBody>
          <a:bodyPr wrap="square" rtlCol="0">
            <a:spAutoFit/>
          </a:bodyPr>
          <a:lstStyle/>
          <a:p>
            <a:pPr>
              <a:buClr>
                <a:srgbClr val="199FBF"/>
              </a:buClr>
            </a:pPr>
            <a:r>
              <a:rPr lang="en-US" sz="1500" dirty="0" smtClean="0">
                <a:solidFill>
                  <a:schemeClr val="bg1"/>
                </a:solidFill>
                <a:latin typeface="Arial" pitchFamily="34" charset="0"/>
                <a:cs typeface="Arial" pitchFamily="34" charset="0"/>
              </a:rPr>
              <a:t>GREAT SALARY</a:t>
            </a:r>
          </a:p>
          <a:p>
            <a:pPr>
              <a:buClr>
                <a:srgbClr val="199FBF"/>
              </a:buClr>
            </a:pPr>
            <a:endParaRPr lang="en-US" sz="1500" dirty="0" smtClean="0">
              <a:solidFill>
                <a:schemeClr val="bg1"/>
              </a:solidFill>
              <a:latin typeface="Arial" pitchFamily="34" charset="0"/>
              <a:cs typeface="Arial" pitchFamily="34" charset="0"/>
            </a:endParaRPr>
          </a:p>
          <a:p>
            <a:pPr marL="342900" indent="-342900">
              <a:buClr>
                <a:srgbClr val="2BA591"/>
              </a:buClr>
              <a:buFont typeface="Arial"/>
              <a:buChar char="•"/>
            </a:pPr>
            <a:r>
              <a:rPr lang="en-US" sz="2000" dirty="0">
                <a:solidFill>
                  <a:schemeClr val="bg1">
                    <a:lumMod val="50000"/>
                  </a:schemeClr>
                </a:solidFill>
                <a:latin typeface="Arial" pitchFamily="34" charset="0"/>
                <a:cs typeface="Arial" pitchFamily="34" charset="0"/>
              </a:rPr>
              <a:t>Actuaries are well compensated. Experienced fellows have the potential to earn from $150,000 to $250,000 (</a:t>
            </a:r>
            <a:r>
              <a:rPr lang="en-US" sz="2000" dirty="0" smtClean="0">
                <a:solidFill>
                  <a:schemeClr val="bg1">
                    <a:lumMod val="50000"/>
                  </a:schemeClr>
                </a:solidFill>
                <a:latin typeface="Arial" pitchFamily="34" charset="0"/>
                <a:cs typeface="Arial" pitchFamily="34" charset="0"/>
              </a:rPr>
              <a:t>USD) </a:t>
            </a:r>
            <a:r>
              <a:rPr lang="en-US" sz="2000" dirty="0">
                <a:solidFill>
                  <a:schemeClr val="bg1">
                    <a:lumMod val="50000"/>
                  </a:schemeClr>
                </a:solidFill>
                <a:latin typeface="Arial" pitchFamily="34" charset="0"/>
                <a:cs typeface="Arial" pitchFamily="34" charset="0"/>
              </a:rPr>
              <a:t>annually, and many actuaries earn more than that. </a:t>
            </a:r>
          </a:p>
          <a:p>
            <a:pPr marL="342900" indent="-342900">
              <a:buClr>
                <a:srgbClr val="2BA591"/>
              </a:buClr>
              <a:buFont typeface="Arial"/>
              <a:buChar char="•"/>
            </a:pPr>
            <a:r>
              <a:rPr lang="en-US" sz="2000" dirty="0">
                <a:solidFill>
                  <a:schemeClr val="bg1">
                    <a:lumMod val="50000"/>
                  </a:schemeClr>
                </a:solidFill>
                <a:latin typeface="Arial" pitchFamily="34" charset="0"/>
                <a:cs typeface="Arial" pitchFamily="34" charset="0"/>
              </a:rPr>
              <a:t>Actuaries earn while they learn. An entry level actuary with 1-2 exams passed will bring in a starting salary of $45-$65,000 (</a:t>
            </a:r>
            <a:r>
              <a:rPr lang="en-US" sz="2000" dirty="0" smtClean="0">
                <a:solidFill>
                  <a:schemeClr val="bg1">
                    <a:lumMod val="50000"/>
                  </a:schemeClr>
                </a:solidFill>
                <a:latin typeface="Arial" pitchFamily="34" charset="0"/>
                <a:cs typeface="Arial" pitchFamily="34" charset="0"/>
              </a:rPr>
              <a:t>USD) </a:t>
            </a:r>
            <a:r>
              <a:rPr lang="en-US" sz="2000" dirty="0">
                <a:solidFill>
                  <a:schemeClr val="bg1">
                    <a:lumMod val="50000"/>
                  </a:schemeClr>
                </a:solidFill>
                <a:latin typeface="Arial" pitchFamily="34" charset="0"/>
                <a:cs typeface="Arial" pitchFamily="34" charset="0"/>
              </a:rPr>
              <a:t>depending on region. </a:t>
            </a:r>
          </a:p>
        </p:txBody>
      </p:sp>
    </p:spTree>
    <p:extLst>
      <p:ext uri="{BB962C8B-B14F-4D97-AF65-F5344CB8AC3E}">
        <p14:creationId xmlns:p14="http://schemas.microsoft.com/office/powerpoint/2010/main" val="256068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qua.jpg"/>
          <p:cNvPicPr>
            <a:picLocks noChangeAspect="1"/>
          </p:cNvPicPr>
          <p:nvPr/>
        </p:nvPicPr>
        <p:blipFill rotWithShape="1">
          <a:blip r:embed="rId3">
            <a:extLst>
              <a:ext uri="{28A0092B-C50C-407E-A947-70E740481C1C}">
                <a14:useLocalDpi xmlns:a14="http://schemas.microsoft.com/office/drawing/2010/main" val="0"/>
              </a:ext>
            </a:extLst>
          </a:blip>
          <a:srcRect l="12062" r="34908"/>
          <a:stretch/>
        </p:blipFill>
        <p:spPr>
          <a:xfrm>
            <a:off x="512148" y="4191000"/>
            <a:ext cx="2307252" cy="939800"/>
          </a:xfrm>
          <a:prstGeom prst="rect">
            <a:avLst/>
          </a:prstGeom>
        </p:spPr>
      </p:pic>
      <p:pic>
        <p:nvPicPr>
          <p:cNvPr id="8" name="Picture 7" descr="Green.jpg"/>
          <p:cNvPicPr>
            <a:picLocks noChangeAspect="1"/>
          </p:cNvPicPr>
          <p:nvPr/>
        </p:nvPicPr>
        <p:blipFill rotWithShape="1">
          <a:blip r:embed="rId4">
            <a:extLst>
              <a:ext uri="{28A0092B-C50C-407E-A947-70E740481C1C}">
                <a14:useLocalDpi xmlns:a14="http://schemas.microsoft.com/office/drawing/2010/main" val="0"/>
              </a:ext>
            </a:extLst>
          </a:blip>
          <a:srcRect r="25695"/>
          <a:stretch/>
        </p:blipFill>
        <p:spPr>
          <a:xfrm>
            <a:off x="88900" y="2768600"/>
            <a:ext cx="2717800" cy="914400"/>
          </a:xfrm>
          <a:prstGeom prst="rect">
            <a:avLst/>
          </a:prstGeom>
        </p:spPr>
      </p:pic>
      <p:pic>
        <p:nvPicPr>
          <p:cNvPr id="7" name="Picture 6" descr="Aqua.jpg"/>
          <p:cNvPicPr>
            <a:picLocks noChangeAspect="1"/>
          </p:cNvPicPr>
          <p:nvPr/>
        </p:nvPicPr>
        <p:blipFill rotWithShape="1">
          <a:blip r:embed="rId3">
            <a:extLst>
              <a:ext uri="{28A0092B-C50C-407E-A947-70E740481C1C}">
                <a14:useLocalDpi xmlns:a14="http://schemas.microsoft.com/office/drawing/2010/main" val="0"/>
              </a:ext>
            </a:extLst>
          </a:blip>
          <a:srcRect l="12062" r="34908"/>
          <a:stretch/>
        </p:blipFill>
        <p:spPr>
          <a:xfrm>
            <a:off x="499448" y="1333500"/>
            <a:ext cx="2307252" cy="939800"/>
          </a:xfrm>
          <a:prstGeom prst="rect">
            <a:avLst/>
          </a:prstGeom>
        </p:spPr>
      </p:pic>
      <p:sp>
        <p:nvSpPr>
          <p:cNvPr id="5" name="Slide Number Placeholder 4"/>
          <p:cNvSpPr>
            <a:spLocks noGrp="1"/>
          </p:cNvSpPr>
          <p:nvPr>
            <p:ph type="sldNum" sz="quarter" idx="12"/>
          </p:nvPr>
        </p:nvSpPr>
        <p:spPr/>
        <p:txBody>
          <a:bodyPr/>
          <a:lstStyle/>
          <a:p>
            <a:fld id="{2305ED79-AA13-C246-BFEB-10F82E2974DB}" type="slidenum">
              <a:rPr lang="en-US" smtClean="0"/>
              <a:pPr/>
              <a:t>11</a:t>
            </a:fld>
            <a:endParaRPr lang="en-US"/>
          </a:p>
        </p:txBody>
      </p:sp>
      <p:sp>
        <p:nvSpPr>
          <p:cNvPr id="6" name="Rectangle 5"/>
          <p:cNvSpPr/>
          <p:nvPr/>
        </p:nvSpPr>
        <p:spPr>
          <a:xfrm>
            <a:off x="441176" y="629335"/>
            <a:ext cx="6670824" cy="430887"/>
          </a:xfrm>
          <a:prstGeom prst="rect">
            <a:avLst/>
          </a:prstGeom>
        </p:spPr>
        <p:txBody>
          <a:bodyPr wrap="square">
            <a:spAutoFit/>
          </a:bodyPr>
          <a:lstStyle/>
          <a:p>
            <a:r>
              <a:rPr lang="en-US" sz="2200" dirty="0">
                <a:solidFill>
                  <a:srgbClr val="199FBF"/>
                </a:solidFill>
                <a:latin typeface="Arial" charset="0"/>
              </a:rPr>
              <a:t>WHAT’S GREAT ABOUT </a:t>
            </a:r>
            <a:r>
              <a:rPr lang="en-US" sz="2200" b="1" dirty="0">
                <a:solidFill>
                  <a:srgbClr val="199FBF"/>
                </a:solidFill>
                <a:latin typeface="Arial" charset="0"/>
              </a:rPr>
              <a:t>THE PROFESSION</a:t>
            </a:r>
            <a:r>
              <a:rPr lang="en-US" sz="2200" b="1" dirty="0" smtClean="0">
                <a:solidFill>
                  <a:srgbClr val="199FBF"/>
                </a:solidFill>
                <a:latin typeface="Arial" charset="0"/>
              </a:rPr>
              <a:t>?</a:t>
            </a:r>
            <a:endParaRPr lang="en-US" sz="2200" b="1" dirty="0">
              <a:solidFill>
                <a:srgbClr val="199FBF"/>
              </a:solidFill>
              <a:latin typeface="Arial" pitchFamily="34" charset="0"/>
              <a:cs typeface="Arial" pitchFamily="34" charset="0"/>
            </a:endParaRPr>
          </a:p>
        </p:txBody>
      </p:sp>
      <p:sp>
        <p:nvSpPr>
          <p:cNvPr id="9" name="TextBox 8"/>
          <p:cNvSpPr txBox="1"/>
          <p:nvPr/>
        </p:nvSpPr>
        <p:spPr>
          <a:xfrm>
            <a:off x="700744" y="1521490"/>
            <a:ext cx="7903802" cy="3862596"/>
          </a:xfrm>
          <a:prstGeom prst="rect">
            <a:avLst/>
          </a:prstGeom>
          <a:noFill/>
        </p:spPr>
        <p:txBody>
          <a:bodyPr wrap="square" rtlCol="0">
            <a:spAutoFit/>
          </a:bodyPr>
          <a:lstStyle/>
          <a:p>
            <a:r>
              <a:rPr lang="en-US" sz="1500" dirty="0" smtClean="0">
                <a:solidFill>
                  <a:schemeClr val="bg1"/>
                </a:solidFill>
                <a:latin typeface="Arial" pitchFamily="34" charset="0"/>
                <a:cs typeface="Arial" pitchFamily="34" charset="0"/>
              </a:rPr>
              <a:t>JOB SECURITY: </a:t>
            </a:r>
          </a:p>
          <a:p>
            <a:endParaRPr lang="en-US" sz="2000" b="1" dirty="0" smtClean="0">
              <a:solidFill>
                <a:schemeClr val="bg1">
                  <a:lumMod val="50000"/>
                </a:schemeClr>
              </a:solidFill>
              <a:latin typeface="Arial" pitchFamily="34" charset="0"/>
              <a:cs typeface="Arial" pitchFamily="34" charset="0"/>
            </a:endParaRPr>
          </a:p>
          <a:p>
            <a:pPr marL="342900" indent="-342900">
              <a:buClr>
                <a:srgbClr val="199FBF"/>
              </a:buClr>
              <a:buFont typeface="Arial"/>
              <a:buChar char="•"/>
            </a:pPr>
            <a:r>
              <a:rPr lang="en-US" sz="2000" dirty="0" smtClean="0">
                <a:solidFill>
                  <a:schemeClr val="bg1">
                    <a:lumMod val="50000"/>
                  </a:schemeClr>
                </a:solidFill>
                <a:latin typeface="Arial" pitchFamily="34" charset="0"/>
                <a:cs typeface="Arial" pitchFamily="34" charset="0"/>
              </a:rPr>
              <a:t>Actuaries </a:t>
            </a:r>
            <a:r>
              <a:rPr lang="en-US" sz="2000" dirty="0">
                <a:solidFill>
                  <a:schemeClr val="bg1">
                    <a:lumMod val="50000"/>
                  </a:schemeClr>
                </a:solidFill>
                <a:latin typeface="Arial" pitchFamily="34" charset="0"/>
                <a:cs typeface="Arial" pitchFamily="34" charset="0"/>
              </a:rPr>
              <a:t>enjoy certainty in uncertain times. We're always in demand as the world confronts risk. </a:t>
            </a:r>
          </a:p>
          <a:p>
            <a:endParaRPr lang="en-US" sz="2000" dirty="0">
              <a:solidFill>
                <a:schemeClr val="bg1">
                  <a:lumMod val="50000"/>
                </a:schemeClr>
              </a:solidFill>
              <a:latin typeface="Arial" pitchFamily="34" charset="0"/>
              <a:cs typeface="Arial" pitchFamily="34" charset="0"/>
            </a:endParaRPr>
          </a:p>
          <a:p>
            <a:r>
              <a:rPr lang="en-US" sz="1500" dirty="0" smtClean="0">
                <a:solidFill>
                  <a:schemeClr val="bg1"/>
                </a:solidFill>
                <a:latin typeface="Arial" pitchFamily="34" charset="0"/>
                <a:cs typeface="Arial" pitchFamily="34" charset="0"/>
              </a:rPr>
              <a:t>LIFE IN BALANCE: </a:t>
            </a:r>
          </a:p>
          <a:p>
            <a:endParaRPr lang="en-US" sz="2000" b="1" dirty="0" smtClean="0">
              <a:solidFill>
                <a:schemeClr val="bg1">
                  <a:lumMod val="50000"/>
                </a:schemeClr>
              </a:solidFill>
              <a:latin typeface="Arial" pitchFamily="34" charset="0"/>
              <a:cs typeface="Arial" pitchFamily="34" charset="0"/>
            </a:endParaRPr>
          </a:p>
          <a:p>
            <a:pPr marL="342900" indent="-342900">
              <a:buClr>
                <a:srgbClr val="199FBF"/>
              </a:buClr>
              <a:buFont typeface="Arial"/>
              <a:buChar char="•"/>
            </a:pPr>
            <a:r>
              <a:rPr lang="en-US" sz="2000" dirty="0" smtClean="0">
                <a:solidFill>
                  <a:schemeClr val="bg1">
                    <a:lumMod val="50000"/>
                  </a:schemeClr>
                </a:solidFill>
                <a:latin typeface="Arial" pitchFamily="34" charset="0"/>
                <a:cs typeface="Arial" pitchFamily="34" charset="0"/>
              </a:rPr>
              <a:t>More </a:t>
            </a:r>
            <a:r>
              <a:rPr lang="en-US" sz="2000" dirty="0">
                <a:solidFill>
                  <a:schemeClr val="bg1">
                    <a:lumMod val="50000"/>
                  </a:schemeClr>
                </a:solidFill>
                <a:latin typeface="Arial" pitchFamily="34" charset="0"/>
                <a:cs typeface="Arial" pitchFamily="34" charset="0"/>
              </a:rPr>
              <a:t>than a fulfilling career, being an actuary allows you to maintain a low-stress, highly sought-after work/life balance.</a:t>
            </a:r>
          </a:p>
          <a:p>
            <a:endParaRPr lang="en-US" sz="2000" dirty="0">
              <a:solidFill>
                <a:schemeClr val="bg1">
                  <a:lumMod val="50000"/>
                </a:schemeClr>
              </a:solidFill>
              <a:latin typeface="Arial" pitchFamily="34" charset="0"/>
              <a:cs typeface="Arial" pitchFamily="34" charset="0"/>
            </a:endParaRPr>
          </a:p>
          <a:p>
            <a:r>
              <a:rPr lang="en-US" sz="1500" dirty="0" smtClean="0">
                <a:solidFill>
                  <a:schemeClr val="bg1"/>
                </a:solidFill>
                <a:latin typeface="Arial" pitchFamily="34" charset="0"/>
                <a:cs typeface="Arial" pitchFamily="34" charset="0"/>
              </a:rPr>
              <a:t>MAKE AN IMPACT: </a:t>
            </a:r>
          </a:p>
          <a:p>
            <a:endParaRPr lang="en-US" sz="2000" b="1" dirty="0" smtClean="0">
              <a:solidFill>
                <a:schemeClr val="bg1">
                  <a:lumMod val="50000"/>
                </a:schemeClr>
              </a:solidFill>
              <a:latin typeface="Arial" pitchFamily="34" charset="0"/>
              <a:cs typeface="Arial" pitchFamily="34" charset="0"/>
            </a:endParaRPr>
          </a:p>
          <a:p>
            <a:pPr marL="342900" indent="-342900">
              <a:buClr>
                <a:srgbClr val="199FBF"/>
              </a:buClr>
              <a:buFont typeface="Arial"/>
              <a:buChar char="•"/>
            </a:pPr>
            <a:r>
              <a:rPr lang="en-US" sz="2000" dirty="0" smtClean="0">
                <a:solidFill>
                  <a:schemeClr val="bg1">
                    <a:lumMod val="50000"/>
                  </a:schemeClr>
                </a:solidFill>
                <a:latin typeface="Arial" pitchFamily="34" charset="0"/>
                <a:cs typeface="Arial" pitchFamily="34" charset="0"/>
              </a:rPr>
              <a:t>Actuaries </a:t>
            </a:r>
            <a:r>
              <a:rPr lang="en-US" sz="2000" dirty="0">
                <a:solidFill>
                  <a:schemeClr val="bg1">
                    <a:lumMod val="50000"/>
                  </a:schemeClr>
                </a:solidFill>
                <a:latin typeface="Arial" pitchFamily="34" charset="0"/>
                <a:cs typeface="Arial" pitchFamily="34" charset="0"/>
              </a:rPr>
              <a:t>manage today's complex risks facing our </a:t>
            </a:r>
            <a:r>
              <a:rPr lang="en-US" sz="2000" dirty="0" smtClean="0">
                <a:solidFill>
                  <a:schemeClr val="bg1">
                    <a:lumMod val="50000"/>
                  </a:schemeClr>
                </a:solidFill>
                <a:latin typeface="Arial" pitchFamily="34" charset="0"/>
                <a:cs typeface="Arial" pitchFamily="34" charset="0"/>
              </a:rPr>
              <a:t>society.</a:t>
            </a:r>
            <a:endParaRPr lang="en-US" sz="2000" dirty="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3067244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anim calcmode="lin" valueType="num">
                                      <p:cBhvr additive="base">
                                        <p:cTn id="1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 calcmode="lin" valueType="num">
                                      <p:cBhvr additive="base">
                                        <p:cTn id="17"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anim calcmode="lin" valueType="num">
                                      <p:cBhvr additive="base">
                                        <p:cTn id="21"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9">
                                            <p:txEl>
                                              <p:pRg st="8" end="8"/>
                                            </p:txEl>
                                          </p:spTgt>
                                        </p:tgtEl>
                                        <p:attrNameLst>
                                          <p:attrName>style.visibility</p:attrName>
                                        </p:attrNameLst>
                                      </p:cBhvr>
                                      <p:to>
                                        <p:strVal val="visible"/>
                                      </p:to>
                                    </p:set>
                                    <p:anim calcmode="lin" valueType="num">
                                      <p:cBhvr additive="base">
                                        <p:cTn id="27"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xEl>
                                              <p:pRg st="10" end="10"/>
                                            </p:txEl>
                                          </p:spTgt>
                                        </p:tgtEl>
                                        <p:attrNameLst>
                                          <p:attrName>style.visibility</p:attrName>
                                        </p:attrNameLst>
                                      </p:cBhvr>
                                      <p:to>
                                        <p:strVal val="visible"/>
                                      </p:to>
                                    </p:set>
                                    <p:anim calcmode="lin" valueType="num">
                                      <p:cBhvr additive="base">
                                        <p:cTn id="31"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0859"/>
            <a:ext cx="8229600" cy="2196234"/>
          </a:xfrm>
        </p:spPr>
        <p:txBody>
          <a:bodyPr>
            <a:normAutofit/>
          </a:bodyPr>
          <a:lstStyle/>
          <a:p>
            <a:r>
              <a:rPr lang="en-US" sz="9600" dirty="0" smtClean="0">
                <a:solidFill>
                  <a:srgbClr val="FF0000"/>
                </a:solidFill>
              </a:rPr>
              <a:t>How</a:t>
            </a:r>
            <a:br>
              <a:rPr lang="en-US" sz="9600" dirty="0" smtClean="0">
                <a:solidFill>
                  <a:srgbClr val="FF0000"/>
                </a:solidFill>
              </a:rPr>
            </a:br>
            <a:r>
              <a:rPr lang="en-US" sz="3200" dirty="0" smtClean="0"/>
              <a:t> can we teach this to high school students?</a:t>
            </a:r>
            <a:endParaRPr lang="en-US" sz="3200" dirty="0"/>
          </a:p>
        </p:txBody>
      </p:sp>
      <p:sp>
        <p:nvSpPr>
          <p:cNvPr id="3" name="Content Placeholder 2"/>
          <p:cNvSpPr>
            <a:spLocks noGrp="1"/>
          </p:cNvSpPr>
          <p:nvPr>
            <p:ph idx="1"/>
          </p:nvPr>
        </p:nvSpPr>
        <p:spPr>
          <a:xfrm>
            <a:off x="580293" y="3051725"/>
            <a:ext cx="8229600" cy="1670538"/>
          </a:xfrm>
        </p:spPr>
        <p:txBody>
          <a:bodyPr/>
          <a:lstStyle/>
          <a:p>
            <a:r>
              <a:rPr lang="en-US" dirty="0" smtClean="0"/>
              <a:t>In Louisiana, high school students learn the basic tools needed in Algebra 2.</a:t>
            </a:r>
          </a:p>
        </p:txBody>
      </p:sp>
      <p:sp>
        <p:nvSpPr>
          <p:cNvPr id="5" name="Slide Number Placeholder 4"/>
          <p:cNvSpPr>
            <a:spLocks noGrp="1"/>
          </p:cNvSpPr>
          <p:nvPr>
            <p:ph type="sldNum" sz="quarter" idx="12"/>
          </p:nvPr>
        </p:nvSpPr>
        <p:spPr/>
        <p:txBody>
          <a:bodyPr/>
          <a:lstStyle/>
          <a:p>
            <a:fld id="{2305ED79-AA13-C246-BFEB-10F82E2974DB}" type="slidenum">
              <a:rPr lang="en-US" smtClean="0"/>
              <a:pPr/>
              <a:t>12</a:t>
            </a:fld>
            <a:endParaRPr lang="en-US"/>
          </a:p>
        </p:txBody>
      </p:sp>
      <p:sp>
        <p:nvSpPr>
          <p:cNvPr id="7" name="TextBox 6"/>
          <p:cNvSpPr txBox="1"/>
          <p:nvPr/>
        </p:nvSpPr>
        <p:spPr>
          <a:xfrm>
            <a:off x="1863969" y="4722263"/>
            <a:ext cx="4689231" cy="707886"/>
          </a:xfrm>
          <a:prstGeom prst="rect">
            <a:avLst/>
          </a:prstGeom>
          <a:noFill/>
        </p:spPr>
        <p:txBody>
          <a:bodyPr wrap="square" rtlCol="0">
            <a:spAutoFit/>
          </a:bodyPr>
          <a:lstStyle/>
          <a:p>
            <a:r>
              <a:rPr lang="en-US" sz="4000" dirty="0" smtClean="0">
                <a:solidFill>
                  <a:srgbClr val="FF0000"/>
                </a:solidFill>
              </a:rPr>
              <a:t>Real World Examples</a:t>
            </a:r>
            <a:endParaRPr lang="en-US" sz="4000" dirty="0">
              <a:solidFill>
                <a:srgbClr val="FF0000"/>
              </a:solidFill>
            </a:endParaRPr>
          </a:p>
        </p:txBody>
      </p:sp>
    </p:spTree>
    <p:extLst>
      <p:ext uri="{BB962C8B-B14F-4D97-AF65-F5344CB8AC3E}">
        <p14:creationId xmlns:p14="http://schemas.microsoft.com/office/powerpoint/2010/main" val="3909049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heel(1)">
                                      <p:cBhvr>
                                        <p:cTn id="1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qua.jpg"/>
          <p:cNvPicPr>
            <a:picLocks noChangeAspect="1"/>
          </p:cNvPicPr>
          <p:nvPr/>
        </p:nvPicPr>
        <p:blipFill rotWithShape="1">
          <a:blip r:embed="rId3">
            <a:extLst>
              <a:ext uri="{28A0092B-C50C-407E-A947-70E740481C1C}">
                <a14:useLocalDpi xmlns:a14="http://schemas.microsoft.com/office/drawing/2010/main" val="0"/>
              </a:ext>
            </a:extLst>
          </a:blip>
          <a:srcRect l="12062"/>
          <a:stretch/>
        </p:blipFill>
        <p:spPr>
          <a:xfrm>
            <a:off x="372447" y="634681"/>
            <a:ext cx="5894145" cy="1447800"/>
          </a:xfrm>
          <a:prstGeom prst="rect">
            <a:avLst/>
          </a:prstGeom>
        </p:spPr>
      </p:pic>
      <p:pic>
        <p:nvPicPr>
          <p:cNvPr id="3" name="Picture 2" descr="call out.jpg"/>
          <p:cNvPicPr>
            <a:picLocks noChangeAspect="1"/>
          </p:cNvPicPr>
          <p:nvPr/>
        </p:nvPicPr>
        <p:blipFill rotWithShape="1">
          <a:blip r:embed="rId4">
            <a:extLst>
              <a:ext uri="{BEBA8EAE-BF5A-486C-A8C5-ECC9F3942E4B}">
                <a14:imgProps xmlns:a14="http://schemas.microsoft.com/office/drawing/2010/main">
                  <a14:imgLayer r:embed="rId5">
                    <a14:imgEffect>
                      <a14:colorTemperature colorTemp="4835"/>
                    </a14:imgEffect>
                  </a14:imgLayer>
                </a14:imgProps>
              </a:ext>
              <a:ext uri="{28A0092B-C50C-407E-A947-70E740481C1C}">
                <a14:useLocalDpi xmlns:a14="http://schemas.microsoft.com/office/drawing/2010/main" val="0"/>
              </a:ext>
            </a:extLst>
          </a:blip>
          <a:srcRect r="10622"/>
          <a:stretch/>
        </p:blipFill>
        <p:spPr>
          <a:xfrm>
            <a:off x="4414372" y="1670875"/>
            <a:ext cx="4182300" cy="3642795"/>
          </a:xfrm>
          <a:prstGeom prst="rect">
            <a:avLst/>
          </a:prstGeom>
        </p:spPr>
      </p:pic>
      <p:sp>
        <p:nvSpPr>
          <p:cNvPr id="7" name="Slide Number Placeholder 6"/>
          <p:cNvSpPr>
            <a:spLocks noGrp="1"/>
          </p:cNvSpPr>
          <p:nvPr>
            <p:ph type="sldNum" sz="quarter" idx="12"/>
          </p:nvPr>
        </p:nvSpPr>
        <p:spPr/>
        <p:txBody>
          <a:bodyPr/>
          <a:lstStyle/>
          <a:p>
            <a:r>
              <a:rPr lang="en-US" sz="1000" dirty="0" smtClean="0">
                <a:latin typeface="Arial"/>
                <a:cs typeface="Arial"/>
              </a:rPr>
              <a:t> </a:t>
            </a:r>
            <a:fld id="{2305ED79-AA13-C246-BFEB-10F82E2974DB}" type="slidenum">
              <a:rPr lang="en-US" sz="1000" smtClean="0">
                <a:latin typeface="Arial"/>
                <a:cs typeface="Arial"/>
              </a:rPr>
              <a:pPr/>
              <a:t>13</a:t>
            </a:fld>
            <a:endParaRPr lang="en-US" sz="1000" dirty="0">
              <a:latin typeface="Arial"/>
              <a:cs typeface="Arial"/>
            </a:endParaRPr>
          </a:p>
        </p:txBody>
      </p:sp>
      <p:sp>
        <p:nvSpPr>
          <p:cNvPr id="12" name="TextBox 11"/>
          <p:cNvSpPr txBox="1"/>
          <p:nvPr/>
        </p:nvSpPr>
        <p:spPr>
          <a:xfrm>
            <a:off x="766170" y="1642036"/>
            <a:ext cx="3752003" cy="3811299"/>
          </a:xfrm>
          <a:prstGeom prst="rect">
            <a:avLst/>
          </a:prstGeom>
          <a:noFill/>
        </p:spPr>
        <p:txBody>
          <a:bodyPr wrap="square" rtlCol="0">
            <a:spAutoFit/>
          </a:bodyPr>
          <a:lstStyle/>
          <a:p>
            <a:pPr>
              <a:lnSpc>
                <a:spcPct val="110000"/>
              </a:lnSpc>
              <a:defRPr/>
            </a:pPr>
            <a:endParaRPr lang="en-US" sz="2000" u="sng" dirty="0" smtClean="0">
              <a:solidFill>
                <a:schemeClr val="tx1">
                  <a:lumMod val="50000"/>
                  <a:lumOff val="50000"/>
                </a:schemeClr>
              </a:solidFill>
              <a:latin typeface="Arial"/>
              <a:cs typeface="Arial"/>
            </a:endParaRPr>
          </a:p>
          <a:p>
            <a:pPr>
              <a:lnSpc>
                <a:spcPct val="110000"/>
              </a:lnSpc>
              <a:defRPr/>
            </a:pPr>
            <a:r>
              <a:rPr lang="en-US" sz="2000" b="1" dirty="0" smtClean="0">
                <a:solidFill>
                  <a:srgbClr val="199FBF"/>
                </a:solidFill>
                <a:latin typeface="Arial"/>
                <a:cs typeface="Arial"/>
              </a:rPr>
              <a:t>BACKGROUND</a:t>
            </a:r>
            <a:r>
              <a:rPr lang="en-US" sz="2000" dirty="0" smtClean="0">
                <a:solidFill>
                  <a:srgbClr val="199FBF"/>
                </a:solidFill>
                <a:latin typeface="Arial"/>
                <a:cs typeface="Arial"/>
              </a:rPr>
              <a:t>:</a:t>
            </a:r>
          </a:p>
          <a:p>
            <a:pPr marL="342900" indent="-342900">
              <a:lnSpc>
                <a:spcPct val="110000"/>
              </a:lnSpc>
              <a:buClr>
                <a:srgbClr val="199FBF"/>
              </a:buClr>
              <a:buFont typeface="Arial"/>
              <a:buChar char="•"/>
              <a:defRPr/>
            </a:pPr>
            <a:r>
              <a:rPr lang="en-US" sz="2000" dirty="0" smtClean="0">
                <a:solidFill>
                  <a:schemeClr val="tx1">
                    <a:lumMod val="50000"/>
                    <a:lumOff val="50000"/>
                  </a:schemeClr>
                </a:solidFill>
                <a:latin typeface="Arial"/>
                <a:cs typeface="Arial"/>
              </a:rPr>
              <a:t>ABC Insurance Company insures 1,000 eighteen year old drivers.</a:t>
            </a:r>
          </a:p>
          <a:p>
            <a:pPr marL="342900" indent="-342900">
              <a:lnSpc>
                <a:spcPct val="110000"/>
              </a:lnSpc>
              <a:buClr>
                <a:srgbClr val="199FBF"/>
              </a:buClr>
              <a:buFont typeface="Arial"/>
              <a:buChar char="•"/>
              <a:defRPr/>
            </a:pPr>
            <a:r>
              <a:rPr lang="en-US" sz="2000" dirty="0" smtClean="0">
                <a:solidFill>
                  <a:schemeClr val="tx1">
                    <a:lumMod val="50000"/>
                    <a:lumOff val="50000"/>
                  </a:schemeClr>
                </a:solidFill>
                <a:latin typeface="Arial"/>
                <a:cs typeface="Arial"/>
              </a:rPr>
              <a:t>Assume 300 of the 1,000 have accidents within a year.</a:t>
            </a:r>
          </a:p>
          <a:p>
            <a:pPr marL="342900" indent="-342900">
              <a:lnSpc>
                <a:spcPct val="110000"/>
              </a:lnSpc>
              <a:buClr>
                <a:srgbClr val="199FBF"/>
              </a:buClr>
              <a:buFont typeface="Arial"/>
              <a:buChar char="•"/>
              <a:defRPr/>
            </a:pPr>
            <a:r>
              <a:rPr lang="en-US" sz="2000" dirty="0" smtClean="0">
                <a:solidFill>
                  <a:schemeClr val="tx1">
                    <a:lumMod val="50000"/>
                    <a:lumOff val="50000"/>
                  </a:schemeClr>
                </a:solidFill>
                <a:latin typeface="Arial"/>
                <a:cs typeface="Arial"/>
              </a:rPr>
              <a:t>Assume the average repair cost for each accident is $500.</a:t>
            </a:r>
          </a:p>
        </p:txBody>
      </p:sp>
      <p:sp>
        <p:nvSpPr>
          <p:cNvPr id="9" name="TextBox 8"/>
          <p:cNvSpPr txBox="1"/>
          <p:nvPr/>
        </p:nvSpPr>
        <p:spPr>
          <a:xfrm>
            <a:off x="728070" y="1039933"/>
            <a:ext cx="6011102" cy="400110"/>
          </a:xfrm>
          <a:prstGeom prst="rect">
            <a:avLst/>
          </a:prstGeom>
          <a:noFill/>
        </p:spPr>
        <p:txBody>
          <a:bodyPr wrap="square" rtlCol="0">
            <a:spAutoFit/>
          </a:bodyPr>
          <a:lstStyle/>
          <a:p>
            <a:r>
              <a:rPr lang="en-US" sz="2000" dirty="0" smtClean="0">
                <a:solidFill>
                  <a:schemeClr val="bg1"/>
                </a:solidFill>
                <a:latin typeface="Arial"/>
                <a:cs typeface="Arial"/>
              </a:rPr>
              <a:t>AUTO PRICING 101</a:t>
            </a:r>
            <a:endParaRPr lang="en-US" sz="2000" dirty="0">
              <a:solidFill>
                <a:schemeClr val="bg1"/>
              </a:solidFill>
              <a:latin typeface="Arial"/>
              <a:cs typeface="Arial"/>
            </a:endParaRPr>
          </a:p>
        </p:txBody>
      </p:sp>
      <p:sp>
        <p:nvSpPr>
          <p:cNvPr id="5" name="TextBox 4"/>
          <p:cNvSpPr txBox="1"/>
          <p:nvPr/>
        </p:nvSpPr>
        <p:spPr>
          <a:xfrm>
            <a:off x="5497871" y="2333074"/>
            <a:ext cx="2755900" cy="2000548"/>
          </a:xfrm>
          <a:prstGeom prst="rect">
            <a:avLst/>
          </a:prstGeom>
          <a:noFill/>
        </p:spPr>
        <p:txBody>
          <a:bodyPr wrap="square" rtlCol="0">
            <a:spAutoFit/>
          </a:bodyPr>
          <a:lstStyle/>
          <a:p>
            <a:pPr eaLnBrk="0" hangingPunct="0">
              <a:lnSpc>
                <a:spcPct val="130000"/>
              </a:lnSpc>
              <a:buFont typeface="Wingdings" pitchFamily="2" charset="2"/>
              <a:buNone/>
            </a:pPr>
            <a:r>
              <a:rPr lang="en-US" sz="1600" b="1" dirty="0" smtClean="0">
                <a:solidFill>
                  <a:schemeClr val="tx1">
                    <a:lumMod val="50000"/>
                    <a:lumOff val="50000"/>
                  </a:schemeClr>
                </a:solidFill>
                <a:latin typeface="Arial"/>
                <a:cs typeface="Arial"/>
              </a:rPr>
              <a:t>QUESTION</a:t>
            </a:r>
            <a:r>
              <a:rPr lang="en-US" sz="1600" dirty="0" smtClean="0">
                <a:solidFill>
                  <a:schemeClr val="tx1">
                    <a:lumMod val="50000"/>
                    <a:lumOff val="50000"/>
                  </a:schemeClr>
                </a:solidFill>
                <a:latin typeface="Arial"/>
                <a:cs typeface="Arial"/>
              </a:rPr>
              <a:t>:  WHAT IS THE MINIMUM PREMIUM THAT ABC SHOULD CHARGE AN 18-YEAR OLD FOR A 1-YEAR CAR INSURANCE POLICY?</a:t>
            </a:r>
            <a:endParaRPr lang="en-US" sz="1600" dirty="0">
              <a:solidFill>
                <a:schemeClr val="tx1">
                  <a:lumMod val="50000"/>
                  <a:lumOff val="50000"/>
                </a:schemeClr>
              </a:solidFill>
              <a:latin typeface="Arial"/>
              <a:cs typeface="Arial"/>
            </a:endParaRPr>
          </a:p>
        </p:txBody>
      </p:sp>
      <p:cxnSp>
        <p:nvCxnSpPr>
          <p:cNvPr id="14" name="Straight Connector 13"/>
          <p:cNvCxnSpPr/>
          <p:nvPr/>
        </p:nvCxnSpPr>
        <p:spPr>
          <a:xfrm>
            <a:off x="4762352" y="1670875"/>
            <a:ext cx="0" cy="3866325"/>
          </a:xfrm>
          <a:prstGeom prst="line">
            <a:avLst/>
          </a:prstGeom>
          <a:ln w="12700" cmpd="sng">
            <a:prstDash val="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66165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anim calcmode="lin" valueType="num">
                                      <p:cBhvr additive="base">
                                        <p:cTn id="7"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xEl>
                                              <p:pRg st="3" end="3"/>
                                            </p:txEl>
                                          </p:spTgt>
                                        </p:tgtEl>
                                        <p:attrNameLst>
                                          <p:attrName>style.visibility</p:attrName>
                                        </p:attrNameLst>
                                      </p:cBhvr>
                                      <p:to>
                                        <p:strVal val="visible"/>
                                      </p:to>
                                    </p:set>
                                    <p:anim calcmode="lin" valueType="num">
                                      <p:cBhvr additive="base">
                                        <p:cTn id="13"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anim calcmode="lin" valueType="num">
                                      <p:cBhvr additive="base">
                                        <p:cTn id="19"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r>
              <a:rPr lang="en-US" sz="1000" dirty="0" smtClean="0">
                <a:latin typeface="Arial"/>
                <a:cs typeface="Arial"/>
              </a:rPr>
              <a:t> </a:t>
            </a:r>
            <a:fld id="{2305ED79-AA13-C246-BFEB-10F82E2974DB}" type="slidenum">
              <a:rPr lang="en-US" sz="1000" smtClean="0">
                <a:latin typeface="Arial"/>
                <a:cs typeface="Arial"/>
              </a:rPr>
              <a:pPr/>
              <a:t>14</a:t>
            </a:fld>
            <a:endParaRPr lang="en-US" sz="1000" dirty="0">
              <a:latin typeface="Arial"/>
              <a:cs typeface="Arial"/>
            </a:endParaRPr>
          </a:p>
        </p:txBody>
      </p:sp>
      <p:sp>
        <p:nvSpPr>
          <p:cNvPr id="12" name="TextBox 11"/>
          <p:cNvSpPr txBox="1"/>
          <p:nvPr/>
        </p:nvSpPr>
        <p:spPr>
          <a:xfrm>
            <a:off x="766170" y="1642036"/>
            <a:ext cx="3752003" cy="4031873"/>
          </a:xfrm>
          <a:prstGeom prst="rect">
            <a:avLst/>
          </a:prstGeom>
          <a:noFill/>
        </p:spPr>
        <p:txBody>
          <a:bodyPr wrap="square" rtlCol="0">
            <a:spAutoFit/>
          </a:bodyPr>
          <a:lstStyle/>
          <a:p>
            <a:pPr>
              <a:lnSpc>
                <a:spcPct val="110000"/>
              </a:lnSpc>
              <a:defRPr/>
            </a:pPr>
            <a:endParaRPr lang="en-US" sz="2000" u="sng" dirty="0" smtClean="0">
              <a:solidFill>
                <a:schemeClr val="bg1">
                  <a:lumMod val="50000"/>
                </a:schemeClr>
              </a:solidFill>
              <a:latin typeface="Arial"/>
              <a:cs typeface="Arial"/>
            </a:endParaRPr>
          </a:p>
          <a:p>
            <a:pPr>
              <a:lnSpc>
                <a:spcPct val="110000"/>
              </a:lnSpc>
              <a:defRPr/>
            </a:pPr>
            <a:r>
              <a:rPr lang="en-US" sz="2000" b="1" dirty="0" smtClean="0">
                <a:solidFill>
                  <a:srgbClr val="199FBF"/>
                </a:solidFill>
                <a:latin typeface="Arial"/>
                <a:cs typeface="Arial"/>
              </a:rPr>
              <a:t>SOLUTION</a:t>
            </a:r>
            <a:r>
              <a:rPr lang="en-US" sz="2000" dirty="0" smtClean="0">
                <a:solidFill>
                  <a:srgbClr val="199FBF"/>
                </a:solidFill>
                <a:latin typeface="Arial"/>
                <a:cs typeface="Arial"/>
              </a:rPr>
              <a:t>:</a:t>
            </a:r>
          </a:p>
          <a:p>
            <a:pPr marL="342900" lvl="0" indent="-342900">
              <a:spcBef>
                <a:spcPct val="20000"/>
              </a:spcBef>
              <a:buFontTx/>
              <a:buChar char="•"/>
              <a:defRPr/>
            </a:pPr>
            <a:r>
              <a:rPr lang="en-US" sz="2000" dirty="0">
                <a:solidFill>
                  <a:schemeClr val="bg1">
                    <a:lumMod val="50000"/>
                  </a:schemeClr>
                </a:solidFill>
                <a:latin typeface="Arial"/>
                <a:cs typeface="Arial"/>
              </a:rPr>
              <a:t>At a minimum, the total premiums collected must equal the total cost of the accidents.</a:t>
            </a:r>
          </a:p>
          <a:p>
            <a:pPr marL="342900" lvl="0" indent="-342900">
              <a:spcBef>
                <a:spcPct val="20000"/>
              </a:spcBef>
              <a:buFontTx/>
              <a:buChar char="•"/>
              <a:defRPr/>
            </a:pPr>
            <a:r>
              <a:rPr lang="en-US" sz="2000" dirty="0">
                <a:solidFill>
                  <a:schemeClr val="bg1">
                    <a:lumMod val="50000"/>
                  </a:schemeClr>
                </a:solidFill>
                <a:latin typeface="Arial"/>
                <a:cs typeface="Arial"/>
              </a:rPr>
              <a:t>Estimated cost of the accidents: </a:t>
            </a:r>
            <a:br>
              <a:rPr lang="en-US" sz="2000" dirty="0">
                <a:solidFill>
                  <a:schemeClr val="bg1">
                    <a:lumMod val="50000"/>
                  </a:schemeClr>
                </a:solidFill>
                <a:latin typeface="Arial"/>
                <a:cs typeface="Arial"/>
              </a:rPr>
            </a:br>
            <a:r>
              <a:rPr lang="en-US" sz="2000" dirty="0" smtClean="0">
                <a:solidFill>
                  <a:schemeClr val="bg1">
                    <a:lumMod val="50000"/>
                  </a:schemeClr>
                </a:solidFill>
                <a:latin typeface="Arial"/>
                <a:cs typeface="Arial"/>
              </a:rPr>
              <a:t>300 </a:t>
            </a:r>
            <a:r>
              <a:rPr lang="en-US" sz="2000" dirty="0">
                <a:solidFill>
                  <a:schemeClr val="bg1">
                    <a:lumMod val="50000"/>
                  </a:schemeClr>
                </a:solidFill>
                <a:latin typeface="Arial"/>
                <a:cs typeface="Arial"/>
              </a:rPr>
              <a:t>× $500 = $150,000</a:t>
            </a:r>
          </a:p>
          <a:p>
            <a:pPr marL="342900" lvl="0" indent="-342900">
              <a:spcBef>
                <a:spcPct val="20000"/>
              </a:spcBef>
              <a:buFontTx/>
              <a:buChar char="•"/>
              <a:defRPr/>
            </a:pPr>
            <a:r>
              <a:rPr lang="en-US" sz="2000" dirty="0">
                <a:solidFill>
                  <a:schemeClr val="bg1">
                    <a:lumMod val="50000"/>
                  </a:schemeClr>
                </a:solidFill>
                <a:latin typeface="Arial"/>
                <a:cs typeface="Arial"/>
              </a:rPr>
              <a:t>Minimum premium for each driver: </a:t>
            </a:r>
            <a:br>
              <a:rPr lang="en-US" sz="2000" dirty="0">
                <a:solidFill>
                  <a:schemeClr val="bg1">
                    <a:lumMod val="50000"/>
                  </a:schemeClr>
                </a:solidFill>
                <a:latin typeface="Arial"/>
                <a:cs typeface="Arial"/>
              </a:rPr>
            </a:br>
            <a:r>
              <a:rPr lang="en-US" sz="2000" dirty="0" smtClean="0">
                <a:solidFill>
                  <a:schemeClr val="bg1">
                    <a:lumMod val="50000"/>
                  </a:schemeClr>
                </a:solidFill>
                <a:latin typeface="Arial"/>
                <a:cs typeface="Arial"/>
              </a:rPr>
              <a:t>$</a:t>
            </a:r>
            <a:r>
              <a:rPr lang="en-US" sz="2000" dirty="0">
                <a:solidFill>
                  <a:schemeClr val="bg1">
                    <a:lumMod val="50000"/>
                  </a:schemeClr>
                </a:solidFill>
                <a:latin typeface="Arial"/>
                <a:cs typeface="Arial"/>
              </a:rPr>
              <a:t>150,000 ÷ 1,000 = $150</a:t>
            </a:r>
          </a:p>
        </p:txBody>
      </p:sp>
      <p:sp>
        <p:nvSpPr>
          <p:cNvPr id="9" name="TextBox 8"/>
          <p:cNvSpPr txBox="1"/>
          <p:nvPr/>
        </p:nvSpPr>
        <p:spPr>
          <a:xfrm>
            <a:off x="791570" y="1039933"/>
            <a:ext cx="6011102" cy="307777"/>
          </a:xfrm>
          <a:prstGeom prst="rect">
            <a:avLst/>
          </a:prstGeom>
          <a:noFill/>
        </p:spPr>
        <p:txBody>
          <a:bodyPr wrap="square" rtlCol="0">
            <a:spAutoFit/>
          </a:bodyPr>
          <a:lstStyle/>
          <a:p>
            <a:r>
              <a:rPr lang="en-US" sz="1400" dirty="0" smtClean="0">
                <a:solidFill>
                  <a:schemeClr val="bg1"/>
                </a:solidFill>
                <a:latin typeface="Arial"/>
                <a:cs typeface="Arial"/>
              </a:rPr>
              <a:t>AUTO PRICING 101</a:t>
            </a:r>
            <a:endParaRPr lang="en-US" sz="1400" dirty="0">
              <a:solidFill>
                <a:schemeClr val="bg1"/>
              </a:solidFill>
              <a:latin typeface="Arial"/>
              <a:cs typeface="Arial"/>
            </a:endParaRPr>
          </a:p>
        </p:txBody>
      </p:sp>
      <p:pic>
        <p:nvPicPr>
          <p:cNvPr id="11" name="Picture 10" descr="Aqua.jpg"/>
          <p:cNvPicPr>
            <a:picLocks noChangeAspect="1"/>
          </p:cNvPicPr>
          <p:nvPr/>
        </p:nvPicPr>
        <p:blipFill rotWithShape="1">
          <a:blip r:embed="rId3">
            <a:extLst>
              <a:ext uri="{28A0092B-C50C-407E-A947-70E740481C1C}">
                <a14:useLocalDpi xmlns:a14="http://schemas.microsoft.com/office/drawing/2010/main" val="0"/>
              </a:ext>
            </a:extLst>
          </a:blip>
          <a:srcRect l="12062"/>
          <a:stretch/>
        </p:blipFill>
        <p:spPr>
          <a:xfrm>
            <a:off x="372447" y="634681"/>
            <a:ext cx="5894145" cy="1447800"/>
          </a:xfrm>
          <a:prstGeom prst="rect">
            <a:avLst/>
          </a:prstGeom>
        </p:spPr>
      </p:pic>
      <p:sp>
        <p:nvSpPr>
          <p:cNvPr id="13" name="TextBox 12"/>
          <p:cNvSpPr txBox="1"/>
          <p:nvPr/>
        </p:nvSpPr>
        <p:spPr>
          <a:xfrm>
            <a:off x="728070" y="1039933"/>
            <a:ext cx="6011102" cy="400110"/>
          </a:xfrm>
          <a:prstGeom prst="rect">
            <a:avLst/>
          </a:prstGeom>
          <a:noFill/>
        </p:spPr>
        <p:txBody>
          <a:bodyPr wrap="square" rtlCol="0">
            <a:spAutoFit/>
          </a:bodyPr>
          <a:lstStyle/>
          <a:p>
            <a:r>
              <a:rPr lang="en-US" sz="2000" dirty="0" smtClean="0">
                <a:solidFill>
                  <a:schemeClr val="bg1"/>
                </a:solidFill>
                <a:latin typeface="Arial"/>
                <a:cs typeface="Arial"/>
              </a:rPr>
              <a:t>AUTO PRICING 101</a:t>
            </a:r>
            <a:endParaRPr lang="en-US" sz="2000" dirty="0">
              <a:solidFill>
                <a:schemeClr val="bg1"/>
              </a:solidFill>
              <a:latin typeface="Arial"/>
              <a:cs typeface="Arial"/>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8143" y="1619250"/>
            <a:ext cx="3740379" cy="3619500"/>
          </a:xfrm>
          <a:prstGeom prst="rect">
            <a:avLst/>
          </a:prstGeom>
        </p:spPr>
      </p:pic>
    </p:spTree>
    <p:extLst>
      <p:ext uri="{BB962C8B-B14F-4D97-AF65-F5344CB8AC3E}">
        <p14:creationId xmlns:p14="http://schemas.microsoft.com/office/powerpoint/2010/main" val="2538949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anim calcmode="lin" valueType="num">
                                      <p:cBhvr additive="base">
                                        <p:cTn id="7"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xEl>
                                              <p:pRg st="3" end="3"/>
                                            </p:txEl>
                                          </p:spTgt>
                                        </p:tgtEl>
                                        <p:attrNameLst>
                                          <p:attrName>style.visibility</p:attrName>
                                        </p:attrNameLst>
                                      </p:cBhvr>
                                      <p:to>
                                        <p:strVal val="visible"/>
                                      </p:to>
                                    </p:set>
                                    <p:anim calcmode="lin" valueType="num">
                                      <p:cBhvr additive="base">
                                        <p:cTn id="13"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anim calcmode="lin" valueType="num">
                                      <p:cBhvr additive="base">
                                        <p:cTn id="19"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all out.jpg"/>
          <p:cNvPicPr>
            <a:picLocks noChangeAspect="1"/>
          </p:cNvPicPr>
          <p:nvPr/>
        </p:nvPicPr>
        <p:blipFill rotWithShape="1">
          <a:blip r:embed="rId3">
            <a:extLst>
              <a:ext uri="{28A0092B-C50C-407E-A947-70E740481C1C}">
                <a14:useLocalDpi xmlns:a14="http://schemas.microsoft.com/office/drawing/2010/main" val="0"/>
              </a:ext>
            </a:extLst>
          </a:blip>
          <a:srcRect r="10622"/>
          <a:stretch/>
        </p:blipFill>
        <p:spPr>
          <a:xfrm>
            <a:off x="4414372" y="1670875"/>
            <a:ext cx="4182300" cy="3642795"/>
          </a:xfrm>
          <a:prstGeom prst="rect">
            <a:avLst/>
          </a:prstGeom>
        </p:spPr>
      </p:pic>
      <p:sp>
        <p:nvSpPr>
          <p:cNvPr id="7" name="Slide Number Placeholder 6"/>
          <p:cNvSpPr>
            <a:spLocks noGrp="1"/>
          </p:cNvSpPr>
          <p:nvPr>
            <p:ph type="sldNum" sz="quarter" idx="12"/>
          </p:nvPr>
        </p:nvSpPr>
        <p:spPr/>
        <p:txBody>
          <a:bodyPr/>
          <a:lstStyle/>
          <a:p>
            <a:r>
              <a:rPr lang="en-US" sz="1000" dirty="0" smtClean="0">
                <a:latin typeface="Arial"/>
                <a:cs typeface="Arial"/>
              </a:rPr>
              <a:t> </a:t>
            </a:r>
            <a:fld id="{2305ED79-AA13-C246-BFEB-10F82E2974DB}" type="slidenum">
              <a:rPr lang="en-US" sz="1000" smtClean="0">
                <a:latin typeface="Arial"/>
                <a:cs typeface="Arial"/>
              </a:rPr>
              <a:pPr/>
              <a:t>15</a:t>
            </a:fld>
            <a:endParaRPr lang="en-US" sz="1000" dirty="0">
              <a:latin typeface="Arial"/>
              <a:cs typeface="Arial"/>
            </a:endParaRPr>
          </a:p>
        </p:txBody>
      </p:sp>
      <p:sp>
        <p:nvSpPr>
          <p:cNvPr id="12" name="TextBox 11"/>
          <p:cNvSpPr txBox="1"/>
          <p:nvPr/>
        </p:nvSpPr>
        <p:spPr>
          <a:xfrm>
            <a:off x="766170" y="1642036"/>
            <a:ext cx="3752003" cy="3472745"/>
          </a:xfrm>
          <a:prstGeom prst="rect">
            <a:avLst/>
          </a:prstGeom>
          <a:noFill/>
        </p:spPr>
        <p:txBody>
          <a:bodyPr wrap="square" rtlCol="0">
            <a:spAutoFit/>
          </a:bodyPr>
          <a:lstStyle/>
          <a:p>
            <a:pPr>
              <a:lnSpc>
                <a:spcPct val="110000"/>
              </a:lnSpc>
              <a:defRPr/>
            </a:pPr>
            <a:endParaRPr lang="en-US" sz="2000" u="sng" dirty="0" smtClean="0">
              <a:solidFill>
                <a:schemeClr val="tx1">
                  <a:lumMod val="50000"/>
                  <a:lumOff val="50000"/>
                </a:schemeClr>
              </a:solidFill>
              <a:latin typeface="Arial"/>
              <a:cs typeface="Arial"/>
            </a:endParaRPr>
          </a:p>
          <a:p>
            <a:pPr>
              <a:lnSpc>
                <a:spcPct val="110000"/>
              </a:lnSpc>
              <a:defRPr/>
            </a:pPr>
            <a:r>
              <a:rPr lang="en-US" sz="2000" b="1" dirty="0" smtClean="0">
                <a:solidFill>
                  <a:srgbClr val="199FBF"/>
                </a:solidFill>
                <a:latin typeface="Arial"/>
                <a:cs typeface="Arial"/>
              </a:rPr>
              <a:t>BACKGROUND</a:t>
            </a:r>
            <a:r>
              <a:rPr lang="en-US" sz="2000" dirty="0" smtClean="0">
                <a:solidFill>
                  <a:srgbClr val="199FBF"/>
                </a:solidFill>
                <a:latin typeface="Arial"/>
                <a:cs typeface="Arial"/>
              </a:rPr>
              <a:t>:</a:t>
            </a:r>
          </a:p>
          <a:p>
            <a:pPr marL="347472" indent="-347472">
              <a:lnSpc>
                <a:spcPct val="110000"/>
              </a:lnSpc>
              <a:buFontTx/>
              <a:buChar char="•"/>
              <a:defRPr/>
            </a:pPr>
            <a:r>
              <a:rPr lang="en-US" sz="2000" dirty="0">
                <a:solidFill>
                  <a:schemeClr val="bg1">
                    <a:lumMod val="50000"/>
                  </a:schemeClr>
                </a:solidFill>
                <a:latin typeface="Arial"/>
                <a:cs typeface="Arial"/>
              </a:rPr>
              <a:t>Assume 400 of the drivers are males and 600 are females.</a:t>
            </a:r>
          </a:p>
          <a:p>
            <a:pPr marL="347472" indent="-347472">
              <a:lnSpc>
                <a:spcPct val="110000"/>
              </a:lnSpc>
              <a:buFontTx/>
              <a:buChar char="•"/>
              <a:defRPr/>
            </a:pPr>
            <a:r>
              <a:rPr lang="en-US" sz="2000" dirty="0">
                <a:solidFill>
                  <a:schemeClr val="bg1">
                    <a:lumMod val="50000"/>
                  </a:schemeClr>
                </a:solidFill>
                <a:latin typeface="Arial"/>
                <a:cs typeface="Arial"/>
              </a:rPr>
              <a:t>Assume 200 out of 300 of accidents will involve males, and the remaining 100 accidents will involve females.</a:t>
            </a:r>
          </a:p>
        </p:txBody>
      </p:sp>
      <p:sp>
        <p:nvSpPr>
          <p:cNvPr id="9" name="TextBox 8"/>
          <p:cNvSpPr txBox="1"/>
          <p:nvPr/>
        </p:nvSpPr>
        <p:spPr>
          <a:xfrm>
            <a:off x="791570" y="1039933"/>
            <a:ext cx="6011102" cy="307777"/>
          </a:xfrm>
          <a:prstGeom prst="rect">
            <a:avLst/>
          </a:prstGeom>
          <a:noFill/>
        </p:spPr>
        <p:txBody>
          <a:bodyPr wrap="square" rtlCol="0">
            <a:spAutoFit/>
          </a:bodyPr>
          <a:lstStyle/>
          <a:p>
            <a:r>
              <a:rPr lang="en-US" sz="1400" dirty="0" smtClean="0">
                <a:solidFill>
                  <a:schemeClr val="bg1"/>
                </a:solidFill>
                <a:latin typeface="Arial"/>
                <a:cs typeface="Arial"/>
              </a:rPr>
              <a:t>AUTO PRICING 101</a:t>
            </a:r>
            <a:endParaRPr lang="en-US" sz="1400" dirty="0">
              <a:solidFill>
                <a:schemeClr val="bg1"/>
              </a:solidFill>
              <a:latin typeface="Arial"/>
              <a:cs typeface="Arial"/>
            </a:endParaRPr>
          </a:p>
        </p:txBody>
      </p:sp>
      <p:sp>
        <p:nvSpPr>
          <p:cNvPr id="5" name="TextBox 4"/>
          <p:cNvSpPr txBox="1"/>
          <p:nvPr/>
        </p:nvSpPr>
        <p:spPr>
          <a:xfrm>
            <a:off x="5497871" y="2333074"/>
            <a:ext cx="2755900" cy="2000548"/>
          </a:xfrm>
          <a:prstGeom prst="rect">
            <a:avLst/>
          </a:prstGeom>
          <a:noFill/>
        </p:spPr>
        <p:txBody>
          <a:bodyPr wrap="square" rtlCol="0">
            <a:spAutoFit/>
          </a:bodyPr>
          <a:lstStyle/>
          <a:p>
            <a:pPr eaLnBrk="0" hangingPunct="0">
              <a:lnSpc>
                <a:spcPct val="130000"/>
              </a:lnSpc>
              <a:buFont typeface="Wingdings" pitchFamily="2" charset="2"/>
              <a:buNone/>
            </a:pPr>
            <a:r>
              <a:rPr lang="en-US" sz="1600" b="1" dirty="0" smtClean="0">
                <a:solidFill>
                  <a:schemeClr val="tx1">
                    <a:lumMod val="50000"/>
                    <a:lumOff val="50000"/>
                  </a:schemeClr>
                </a:solidFill>
                <a:latin typeface="Arial"/>
                <a:cs typeface="Arial"/>
              </a:rPr>
              <a:t>QUESTION</a:t>
            </a:r>
            <a:r>
              <a:rPr lang="en-US" sz="1600" dirty="0" smtClean="0">
                <a:solidFill>
                  <a:schemeClr val="tx1">
                    <a:lumMod val="50000"/>
                    <a:lumOff val="50000"/>
                  </a:schemeClr>
                </a:solidFill>
                <a:latin typeface="Arial"/>
                <a:cs typeface="Arial"/>
              </a:rPr>
              <a:t>: </a:t>
            </a:r>
            <a:r>
              <a:rPr lang="en-US" sz="1600" dirty="0" smtClean="0">
                <a:solidFill>
                  <a:srgbClr val="7F7F7F"/>
                </a:solidFill>
                <a:latin typeface="Futura Book"/>
              </a:rPr>
              <a:t>WHAT PREMIUM SHOULD BE CHARGED FOR THE MALES AND  THE FEMALES?  SHOULD IT BE THE SAME?</a:t>
            </a:r>
            <a:endParaRPr lang="en-US" sz="1600" dirty="0">
              <a:solidFill>
                <a:srgbClr val="7F7F7F"/>
              </a:solidFill>
              <a:latin typeface="Futura Book"/>
            </a:endParaRPr>
          </a:p>
        </p:txBody>
      </p:sp>
      <p:cxnSp>
        <p:nvCxnSpPr>
          <p:cNvPr id="14" name="Straight Connector 13"/>
          <p:cNvCxnSpPr/>
          <p:nvPr/>
        </p:nvCxnSpPr>
        <p:spPr>
          <a:xfrm>
            <a:off x="4762352" y="1670875"/>
            <a:ext cx="0" cy="3866325"/>
          </a:xfrm>
          <a:prstGeom prst="line">
            <a:avLst/>
          </a:prstGeom>
          <a:ln w="12700" cmpd="sng">
            <a:prstDash val="dot"/>
          </a:ln>
        </p:spPr>
        <p:style>
          <a:lnRef idx="2">
            <a:schemeClr val="accent1"/>
          </a:lnRef>
          <a:fillRef idx="0">
            <a:schemeClr val="accent1"/>
          </a:fillRef>
          <a:effectRef idx="1">
            <a:schemeClr val="accent1"/>
          </a:effectRef>
          <a:fontRef idx="minor">
            <a:schemeClr val="tx1"/>
          </a:fontRef>
        </p:style>
      </p:cxnSp>
      <p:pic>
        <p:nvPicPr>
          <p:cNvPr id="11" name="Picture 10" descr="Aqua.jpg"/>
          <p:cNvPicPr>
            <a:picLocks noChangeAspect="1"/>
          </p:cNvPicPr>
          <p:nvPr/>
        </p:nvPicPr>
        <p:blipFill rotWithShape="1">
          <a:blip r:embed="rId4">
            <a:extLst>
              <a:ext uri="{28A0092B-C50C-407E-A947-70E740481C1C}">
                <a14:useLocalDpi xmlns:a14="http://schemas.microsoft.com/office/drawing/2010/main" val="0"/>
              </a:ext>
            </a:extLst>
          </a:blip>
          <a:srcRect l="12062"/>
          <a:stretch/>
        </p:blipFill>
        <p:spPr>
          <a:xfrm>
            <a:off x="372447" y="634681"/>
            <a:ext cx="5894145" cy="1447800"/>
          </a:xfrm>
          <a:prstGeom prst="rect">
            <a:avLst/>
          </a:prstGeom>
        </p:spPr>
      </p:pic>
      <p:sp>
        <p:nvSpPr>
          <p:cNvPr id="13" name="TextBox 12"/>
          <p:cNvSpPr txBox="1"/>
          <p:nvPr/>
        </p:nvSpPr>
        <p:spPr>
          <a:xfrm>
            <a:off x="728070" y="1039933"/>
            <a:ext cx="6011102" cy="400110"/>
          </a:xfrm>
          <a:prstGeom prst="rect">
            <a:avLst/>
          </a:prstGeom>
          <a:noFill/>
        </p:spPr>
        <p:txBody>
          <a:bodyPr wrap="square" rtlCol="0">
            <a:spAutoFit/>
          </a:bodyPr>
          <a:lstStyle/>
          <a:p>
            <a:r>
              <a:rPr lang="en-US" sz="2000" dirty="0" smtClean="0">
                <a:solidFill>
                  <a:schemeClr val="bg1"/>
                </a:solidFill>
                <a:latin typeface="Arial"/>
                <a:cs typeface="Arial"/>
              </a:rPr>
              <a:t>AUTO PRICING 101</a:t>
            </a:r>
            <a:endParaRPr lang="en-US" sz="2000" dirty="0">
              <a:solidFill>
                <a:schemeClr val="bg1"/>
              </a:solidFill>
              <a:latin typeface="Arial"/>
              <a:cs typeface="Arial"/>
            </a:endParaRPr>
          </a:p>
        </p:txBody>
      </p:sp>
    </p:spTree>
    <p:extLst>
      <p:ext uri="{BB962C8B-B14F-4D97-AF65-F5344CB8AC3E}">
        <p14:creationId xmlns:p14="http://schemas.microsoft.com/office/powerpoint/2010/main" val="271587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anim calcmode="lin" valueType="num">
                                      <p:cBhvr additive="base">
                                        <p:cTn id="7"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xEl>
                                              <p:pRg st="3" end="3"/>
                                            </p:txEl>
                                          </p:spTgt>
                                        </p:tgtEl>
                                        <p:attrNameLst>
                                          <p:attrName>style.visibility</p:attrName>
                                        </p:attrNameLst>
                                      </p:cBhvr>
                                      <p:to>
                                        <p:strVal val="visible"/>
                                      </p:to>
                                    </p:set>
                                    <p:anim calcmode="lin" valueType="num">
                                      <p:cBhvr additive="base">
                                        <p:cTn id="13"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all out.jpg"/>
          <p:cNvPicPr>
            <a:picLocks noChangeAspect="1"/>
          </p:cNvPicPr>
          <p:nvPr/>
        </p:nvPicPr>
        <p:blipFill rotWithShape="1">
          <a:blip r:embed="rId3">
            <a:extLst>
              <a:ext uri="{28A0092B-C50C-407E-A947-70E740481C1C}">
                <a14:useLocalDpi xmlns:a14="http://schemas.microsoft.com/office/drawing/2010/main" val="0"/>
              </a:ext>
            </a:extLst>
          </a:blip>
          <a:srcRect r="10622"/>
          <a:stretch/>
        </p:blipFill>
        <p:spPr>
          <a:xfrm>
            <a:off x="4414372" y="1670875"/>
            <a:ext cx="4182300" cy="3642795"/>
          </a:xfrm>
          <a:prstGeom prst="rect">
            <a:avLst/>
          </a:prstGeom>
        </p:spPr>
      </p:pic>
      <p:sp>
        <p:nvSpPr>
          <p:cNvPr id="7" name="Slide Number Placeholder 6"/>
          <p:cNvSpPr>
            <a:spLocks noGrp="1"/>
          </p:cNvSpPr>
          <p:nvPr>
            <p:ph type="sldNum" sz="quarter" idx="12"/>
          </p:nvPr>
        </p:nvSpPr>
        <p:spPr/>
        <p:txBody>
          <a:bodyPr/>
          <a:lstStyle/>
          <a:p>
            <a:r>
              <a:rPr lang="en-US" sz="1000" dirty="0" smtClean="0">
                <a:latin typeface="Arial"/>
                <a:cs typeface="Arial"/>
              </a:rPr>
              <a:t> </a:t>
            </a:r>
            <a:fld id="{2305ED79-AA13-C246-BFEB-10F82E2974DB}" type="slidenum">
              <a:rPr lang="en-US" sz="1000" smtClean="0">
                <a:latin typeface="Arial"/>
                <a:cs typeface="Arial"/>
              </a:rPr>
              <a:pPr/>
              <a:t>16</a:t>
            </a:fld>
            <a:endParaRPr lang="en-US" sz="1000" dirty="0">
              <a:latin typeface="Arial"/>
              <a:cs typeface="Arial"/>
            </a:endParaRPr>
          </a:p>
        </p:txBody>
      </p:sp>
      <p:sp>
        <p:nvSpPr>
          <p:cNvPr id="12" name="TextBox 11"/>
          <p:cNvSpPr txBox="1"/>
          <p:nvPr/>
        </p:nvSpPr>
        <p:spPr>
          <a:xfrm>
            <a:off x="766170" y="1642036"/>
            <a:ext cx="3752003" cy="4462760"/>
          </a:xfrm>
          <a:prstGeom prst="rect">
            <a:avLst/>
          </a:prstGeom>
          <a:noFill/>
        </p:spPr>
        <p:txBody>
          <a:bodyPr wrap="square" rtlCol="0">
            <a:spAutoFit/>
          </a:bodyPr>
          <a:lstStyle/>
          <a:p>
            <a:pPr>
              <a:lnSpc>
                <a:spcPct val="110000"/>
              </a:lnSpc>
              <a:defRPr/>
            </a:pPr>
            <a:endParaRPr lang="en-US" sz="2000" u="sng" dirty="0" smtClean="0">
              <a:solidFill>
                <a:schemeClr val="bg1">
                  <a:lumMod val="50000"/>
                </a:schemeClr>
              </a:solidFill>
              <a:latin typeface="Arial"/>
              <a:cs typeface="Arial"/>
            </a:endParaRPr>
          </a:p>
          <a:p>
            <a:pPr>
              <a:lnSpc>
                <a:spcPct val="110000"/>
              </a:lnSpc>
              <a:defRPr/>
            </a:pPr>
            <a:r>
              <a:rPr lang="en-US" sz="2000" b="1" dirty="0" smtClean="0">
                <a:solidFill>
                  <a:srgbClr val="199FBF"/>
                </a:solidFill>
                <a:latin typeface="Arial"/>
                <a:cs typeface="Arial"/>
              </a:rPr>
              <a:t>SOLUTION</a:t>
            </a:r>
            <a:r>
              <a:rPr lang="en-US" sz="2000" dirty="0" smtClean="0">
                <a:solidFill>
                  <a:srgbClr val="199FBF"/>
                </a:solidFill>
                <a:latin typeface="Arial"/>
                <a:cs typeface="Arial"/>
              </a:rPr>
              <a:t>:</a:t>
            </a:r>
          </a:p>
          <a:p>
            <a:pPr marL="347472" indent="-347472">
              <a:buFontTx/>
              <a:buChar char="•"/>
              <a:defRPr/>
            </a:pPr>
            <a:r>
              <a:rPr lang="en-US" sz="2000" dirty="0">
                <a:solidFill>
                  <a:schemeClr val="bg1">
                    <a:lumMod val="50000"/>
                  </a:schemeClr>
                </a:solidFill>
                <a:latin typeface="Arial" pitchFamily="34" charset="0"/>
                <a:cs typeface="Arial" pitchFamily="34" charset="0"/>
              </a:rPr>
              <a:t>Total males’ premium: </a:t>
            </a:r>
            <a:br>
              <a:rPr lang="en-US" sz="2000" dirty="0">
                <a:solidFill>
                  <a:schemeClr val="bg1">
                    <a:lumMod val="50000"/>
                  </a:schemeClr>
                </a:solidFill>
                <a:latin typeface="Arial" pitchFamily="34" charset="0"/>
                <a:cs typeface="Arial" pitchFamily="34" charset="0"/>
              </a:rPr>
            </a:br>
            <a:r>
              <a:rPr lang="en-US" sz="2000" dirty="0">
                <a:solidFill>
                  <a:schemeClr val="bg1">
                    <a:lumMod val="50000"/>
                  </a:schemeClr>
                </a:solidFill>
                <a:latin typeface="Arial" pitchFamily="34" charset="0"/>
                <a:cs typeface="Arial" pitchFamily="34" charset="0"/>
              </a:rPr>
              <a:t>	200 accidents × $500 per accident = $100,000</a:t>
            </a:r>
          </a:p>
          <a:p>
            <a:pPr marL="347472" indent="-347472">
              <a:buFontTx/>
              <a:buChar char="•"/>
              <a:defRPr/>
            </a:pPr>
            <a:r>
              <a:rPr lang="en-US" sz="2000" dirty="0">
                <a:solidFill>
                  <a:schemeClr val="bg1">
                    <a:lumMod val="50000"/>
                  </a:schemeClr>
                </a:solidFill>
                <a:latin typeface="Arial" pitchFamily="34" charset="0"/>
                <a:cs typeface="Arial" pitchFamily="34" charset="0"/>
              </a:rPr>
              <a:t>Each male’s premium: </a:t>
            </a:r>
            <a:br>
              <a:rPr lang="en-US" sz="2000" dirty="0">
                <a:solidFill>
                  <a:schemeClr val="bg1">
                    <a:lumMod val="50000"/>
                  </a:schemeClr>
                </a:solidFill>
                <a:latin typeface="Arial" pitchFamily="34" charset="0"/>
                <a:cs typeface="Arial" pitchFamily="34" charset="0"/>
              </a:rPr>
            </a:br>
            <a:r>
              <a:rPr lang="en-US" sz="2000" dirty="0">
                <a:solidFill>
                  <a:schemeClr val="bg1">
                    <a:lumMod val="50000"/>
                  </a:schemeClr>
                </a:solidFill>
                <a:latin typeface="Arial" pitchFamily="34" charset="0"/>
                <a:cs typeface="Arial" pitchFamily="34" charset="0"/>
              </a:rPr>
              <a:t>	$100,000 ÷ 400 males = $250</a:t>
            </a:r>
          </a:p>
          <a:p>
            <a:pPr marL="347472" indent="-347472">
              <a:buFontTx/>
              <a:buChar char="•"/>
              <a:defRPr/>
            </a:pPr>
            <a:r>
              <a:rPr lang="en-US" sz="2000" dirty="0">
                <a:solidFill>
                  <a:schemeClr val="bg1">
                    <a:lumMod val="50000"/>
                  </a:schemeClr>
                </a:solidFill>
                <a:latin typeface="Arial" pitchFamily="34" charset="0"/>
                <a:cs typeface="Arial" pitchFamily="34" charset="0"/>
              </a:rPr>
              <a:t>Total females’ premium: </a:t>
            </a:r>
            <a:br>
              <a:rPr lang="en-US" sz="2000" dirty="0">
                <a:solidFill>
                  <a:schemeClr val="bg1">
                    <a:lumMod val="50000"/>
                  </a:schemeClr>
                </a:solidFill>
                <a:latin typeface="Arial" pitchFamily="34" charset="0"/>
                <a:cs typeface="Arial" pitchFamily="34" charset="0"/>
              </a:rPr>
            </a:br>
            <a:r>
              <a:rPr lang="en-US" sz="2000" dirty="0">
                <a:solidFill>
                  <a:schemeClr val="bg1">
                    <a:lumMod val="50000"/>
                  </a:schemeClr>
                </a:solidFill>
                <a:latin typeface="Arial" pitchFamily="34" charset="0"/>
                <a:cs typeface="Arial" pitchFamily="34" charset="0"/>
              </a:rPr>
              <a:t>	100 accidents × $500 per accident = $50,000</a:t>
            </a:r>
          </a:p>
          <a:p>
            <a:pPr marL="347472" indent="-347472">
              <a:buFontTx/>
              <a:buChar char="•"/>
              <a:defRPr/>
            </a:pPr>
            <a:r>
              <a:rPr lang="en-US" sz="2000" dirty="0">
                <a:solidFill>
                  <a:schemeClr val="bg1">
                    <a:lumMod val="50000"/>
                  </a:schemeClr>
                </a:solidFill>
                <a:latin typeface="Arial" pitchFamily="34" charset="0"/>
                <a:cs typeface="Arial" pitchFamily="34" charset="0"/>
              </a:rPr>
              <a:t>Each female’s premium: </a:t>
            </a:r>
            <a:br>
              <a:rPr lang="en-US" sz="2000" dirty="0">
                <a:solidFill>
                  <a:schemeClr val="bg1">
                    <a:lumMod val="50000"/>
                  </a:schemeClr>
                </a:solidFill>
                <a:latin typeface="Arial" pitchFamily="34" charset="0"/>
                <a:cs typeface="Arial" pitchFamily="34" charset="0"/>
              </a:rPr>
            </a:br>
            <a:r>
              <a:rPr lang="en-US" sz="2000" dirty="0">
                <a:solidFill>
                  <a:schemeClr val="bg1">
                    <a:lumMod val="50000"/>
                  </a:schemeClr>
                </a:solidFill>
                <a:latin typeface="Arial" pitchFamily="34" charset="0"/>
                <a:cs typeface="Arial" pitchFamily="34" charset="0"/>
              </a:rPr>
              <a:t>	$50,000 ÷ 600 females = $83.33 </a:t>
            </a:r>
          </a:p>
        </p:txBody>
      </p:sp>
      <p:sp>
        <p:nvSpPr>
          <p:cNvPr id="5" name="TextBox 4"/>
          <p:cNvSpPr txBox="1"/>
          <p:nvPr/>
        </p:nvSpPr>
        <p:spPr>
          <a:xfrm>
            <a:off x="5497871" y="2333074"/>
            <a:ext cx="2755900" cy="1360372"/>
          </a:xfrm>
          <a:prstGeom prst="rect">
            <a:avLst/>
          </a:prstGeom>
          <a:noFill/>
        </p:spPr>
        <p:txBody>
          <a:bodyPr wrap="square" rtlCol="0">
            <a:spAutoFit/>
          </a:bodyPr>
          <a:lstStyle/>
          <a:p>
            <a:pPr eaLnBrk="0" hangingPunct="0">
              <a:lnSpc>
                <a:spcPct val="130000"/>
              </a:lnSpc>
              <a:buFont typeface="Wingdings" pitchFamily="2" charset="2"/>
              <a:buNone/>
            </a:pPr>
            <a:r>
              <a:rPr lang="en-US" sz="1600" dirty="0" smtClean="0">
                <a:solidFill>
                  <a:srgbClr val="7F7F7F"/>
                </a:solidFill>
                <a:latin typeface="Futura Book"/>
              </a:rPr>
              <a:t>THE MALE’S PREMIUM SHOULD BE THREE TIMES THE FEMALE’S PREMIUMS!</a:t>
            </a:r>
            <a:endParaRPr lang="en-US" sz="1600" dirty="0">
              <a:solidFill>
                <a:srgbClr val="7F7F7F"/>
              </a:solidFill>
              <a:latin typeface="Futura Book"/>
            </a:endParaRPr>
          </a:p>
        </p:txBody>
      </p:sp>
      <p:cxnSp>
        <p:nvCxnSpPr>
          <p:cNvPr id="14" name="Straight Connector 13"/>
          <p:cNvCxnSpPr/>
          <p:nvPr/>
        </p:nvCxnSpPr>
        <p:spPr>
          <a:xfrm>
            <a:off x="4762352" y="1670875"/>
            <a:ext cx="0" cy="3866325"/>
          </a:xfrm>
          <a:prstGeom prst="line">
            <a:avLst/>
          </a:prstGeom>
          <a:ln w="12700" cmpd="sng">
            <a:prstDash val="dot"/>
          </a:ln>
        </p:spPr>
        <p:style>
          <a:lnRef idx="2">
            <a:schemeClr val="accent1"/>
          </a:lnRef>
          <a:fillRef idx="0">
            <a:schemeClr val="accent1"/>
          </a:fillRef>
          <a:effectRef idx="1">
            <a:schemeClr val="accent1"/>
          </a:effectRef>
          <a:fontRef idx="minor">
            <a:schemeClr val="tx1"/>
          </a:fontRef>
        </p:style>
      </p:cxnSp>
      <p:pic>
        <p:nvPicPr>
          <p:cNvPr id="11" name="Picture 10" descr="Aqua.jpg"/>
          <p:cNvPicPr>
            <a:picLocks noChangeAspect="1"/>
          </p:cNvPicPr>
          <p:nvPr/>
        </p:nvPicPr>
        <p:blipFill rotWithShape="1">
          <a:blip r:embed="rId4">
            <a:extLst>
              <a:ext uri="{28A0092B-C50C-407E-A947-70E740481C1C}">
                <a14:useLocalDpi xmlns:a14="http://schemas.microsoft.com/office/drawing/2010/main" val="0"/>
              </a:ext>
            </a:extLst>
          </a:blip>
          <a:srcRect l="12062"/>
          <a:stretch/>
        </p:blipFill>
        <p:spPr>
          <a:xfrm>
            <a:off x="372447" y="634681"/>
            <a:ext cx="5894145" cy="1447800"/>
          </a:xfrm>
          <a:prstGeom prst="rect">
            <a:avLst/>
          </a:prstGeom>
        </p:spPr>
      </p:pic>
      <p:sp>
        <p:nvSpPr>
          <p:cNvPr id="13" name="TextBox 12"/>
          <p:cNvSpPr txBox="1"/>
          <p:nvPr/>
        </p:nvSpPr>
        <p:spPr>
          <a:xfrm>
            <a:off x="728070" y="1039933"/>
            <a:ext cx="6011102" cy="400110"/>
          </a:xfrm>
          <a:prstGeom prst="rect">
            <a:avLst/>
          </a:prstGeom>
          <a:noFill/>
        </p:spPr>
        <p:txBody>
          <a:bodyPr wrap="square" rtlCol="0">
            <a:spAutoFit/>
          </a:bodyPr>
          <a:lstStyle/>
          <a:p>
            <a:r>
              <a:rPr lang="en-US" sz="2000" dirty="0" smtClean="0">
                <a:solidFill>
                  <a:schemeClr val="bg1"/>
                </a:solidFill>
                <a:latin typeface="Arial"/>
                <a:cs typeface="Arial"/>
              </a:rPr>
              <a:t>AUTO PRICING 101</a:t>
            </a:r>
            <a:endParaRPr lang="en-US" sz="2000" dirty="0">
              <a:solidFill>
                <a:schemeClr val="bg1"/>
              </a:solidFill>
              <a:latin typeface="Arial"/>
              <a:cs typeface="Arial"/>
            </a:endParaRPr>
          </a:p>
        </p:txBody>
      </p:sp>
    </p:spTree>
    <p:extLst>
      <p:ext uri="{BB962C8B-B14F-4D97-AF65-F5344CB8AC3E}">
        <p14:creationId xmlns:p14="http://schemas.microsoft.com/office/powerpoint/2010/main" val="337252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anim calcmode="lin" valueType="num">
                                      <p:cBhvr additive="base">
                                        <p:cTn id="7"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xEl>
                                              <p:pRg st="3" end="3"/>
                                            </p:txEl>
                                          </p:spTgt>
                                        </p:tgtEl>
                                        <p:attrNameLst>
                                          <p:attrName>style.visibility</p:attrName>
                                        </p:attrNameLst>
                                      </p:cBhvr>
                                      <p:to>
                                        <p:strVal val="visible"/>
                                      </p:to>
                                    </p:set>
                                    <p:anim calcmode="lin" valueType="num">
                                      <p:cBhvr additive="base">
                                        <p:cTn id="13"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anim calcmode="lin" valueType="num">
                                      <p:cBhvr additive="base">
                                        <p:cTn id="19"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
                                            <p:txEl>
                                              <p:pRg st="5" end="5"/>
                                            </p:txEl>
                                          </p:spTgt>
                                        </p:tgtEl>
                                        <p:attrNameLst>
                                          <p:attrName>style.visibility</p:attrName>
                                        </p:attrNameLst>
                                      </p:cBhvr>
                                      <p:to>
                                        <p:strVal val="visible"/>
                                      </p:to>
                                    </p:set>
                                    <p:anim calcmode="lin" valueType="num">
                                      <p:cBhvr additive="base">
                                        <p:cTn id="25"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305ED79-AA13-C246-BFEB-10F82E2974DB}" type="slidenum">
              <a:rPr lang="en-US" smtClean="0"/>
              <a:pPr/>
              <a:t>17</a:t>
            </a:fld>
            <a:endParaRPr lang="en-US" dirty="0"/>
          </a:p>
        </p:txBody>
      </p:sp>
      <p:sp>
        <p:nvSpPr>
          <p:cNvPr id="3" name="TextBox 2"/>
          <p:cNvSpPr txBox="1"/>
          <p:nvPr/>
        </p:nvSpPr>
        <p:spPr>
          <a:xfrm>
            <a:off x="933857" y="2273045"/>
            <a:ext cx="7578969" cy="2000548"/>
          </a:xfrm>
          <a:prstGeom prst="rect">
            <a:avLst/>
          </a:prstGeom>
          <a:noFill/>
        </p:spPr>
        <p:txBody>
          <a:bodyPr wrap="square" rtlCol="0">
            <a:spAutoFit/>
          </a:bodyPr>
          <a:lstStyle/>
          <a:p>
            <a:pPr algn="ctr"/>
            <a:r>
              <a:rPr lang="en-US" sz="12400" dirty="0" smtClean="0"/>
              <a:t>WHY?</a:t>
            </a:r>
            <a:endParaRPr lang="en-US" sz="12400" dirty="0"/>
          </a:p>
        </p:txBody>
      </p:sp>
      <p:sp>
        <p:nvSpPr>
          <p:cNvPr id="4" name="TextBox 3"/>
          <p:cNvSpPr txBox="1"/>
          <p:nvPr/>
        </p:nvSpPr>
        <p:spPr>
          <a:xfrm>
            <a:off x="1688123" y="4448908"/>
            <a:ext cx="6172200" cy="369332"/>
          </a:xfrm>
          <a:prstGeom prst="rect">
            <a:avLst/>
          </a:prstGeom>
          <a:noFill/>
        </p:spPr>
        <p:txBody>
          <a:bodyPr wrap="square" rtlCol="0">
            <a:spAutoFit/>
          </a:bodyPr>
          <a:lstStyle/>
          <a:p>
            <a:r>
              <a:rPr lang="en-US" dirty="0" smtClean="0"/>
              <a:t>Why would UNO students want to commit to this undertaking?</a:t>
            </a:r>
            <a:endParaRPr lang="en-US" dirty="0"/>
          </a:p>
        </p:txBody>
      </p:sp>
    </p:spTree>
    <p:extLst>
      <p:ext uri="{BB962C8B-B14F-4D97-AF65-F5344CB8AC3E}">
        <p14:creationId xmlns:p14="http://schemas.microsoft.com/office/powerpoint/2010/main" val="401137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What’s in it for the college student?</a:t>
            </a:r>
            <a:endParaRPr lang="en-US" dirty="0"/>
          </a:p>
        </p:txBody>
      </p:sp>
      <p:sp>
        <p:nvSpPr>
          <p:cNvPr id="4" name="Content Placeholder 3"/>
          <p:cNvSpPr>
            <a:spLocks noGrp="1"/>
          </p:cNvSpPr>
          <p:nvPr>
            <p:ph idx="1"/>
          </p:nvPr>
        </p:nvSpPr>
        <p:spPr/>
        <p:txBody>
          <a:bodyPr/>
          <a:lstStyle/>
          <a:p>
            <a:r>
              <a:rPr lang="en-US" dirty="0" smtClean="0"/>
              <a:t>Learning to communicate mathematical concepts in an effective manner.</a:t>
            </a:r>
          </a:p>
          <a:p>
            <a:r>
              <a:rPr lang="en-US" dirty="0" smtClean="0"/>
              <a:t>Involvement in the community</a:t>
            </a:r>
          </a:p>
          <a:p>
            <a:r>
              <a:rPr lang="en-US" dirty="0" smtClean="0"/>
              <a:t>Enhanced mastery of the material</a:t>
            </a:r>
          </a:p>
          <a:p>
            <a:r>
              <a:rPr lang="en-US" dirty="0" smtClean="0"/>
              <a:t>Networking for career opportunities</a:t>
            </a:r>
          </a:p>
          <a:p>
            <a:r>
              <a:rPr lang="en-US" dirty="0" smtClean="0"/>
              <a:t>Credit in actuarial classes</a:t>
            </a:r>
          </a:p>
          <a:p>
            <a:endParaRPr lang="en-US" dirty="0"/>
          </a:p>
        </p:txBody>
      </p:sp>
      <p:sp>
        <p:nvSpPr>
          <p:cNvPr id="2" name="Slide Number Placeholder 1"/>
          <p:cNvSpPr>
            <a:spLocks noGrp="1"/>
          </p:cNvSpPr>
          <p:nvPr>
            <p:ph type="sldNum" sz="quarter" idx="12"/>
          </p:nvPr>
        </p:nvSpPr>
        <p:spPr/>
        <p:txBody>
          <a:bodyPr/>
          <a:lstStyle/>
          <a:p>
            <a:fld id="{2305ED79-AA13-C246-BFEB-10F82E2974DB}" type="slidenum">
              <a:rPr lang="en-US" smtClean="0"/>
              <a:pPr/>
              <a:t>18</a:t>
            </a:fld>
            <a:endParaRPr lang="en-US" dirty="0"/>
          </a:p>
        </p:txBody>
      </p:sp>
    </p:spTree>
    <p:extLst>
      <p:ext uri="{BB962C8B-B14F-4D97-AF65-F5344CB8AC3E}">
        <p14:creationId xmlns:p14="http://schemas.microsoft.com/office/powerpoint/2010/main" val="459123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smtClean="0"/>
              <a:t>WHERE?</a:t>
            </a:r>
            <a:endParaRPr lang="en-US" sz="9600" dirty="0"/>
          </a:p>
        </p:txBody>
      </p:sp>
      <p:sp>
        <p:nvSpPr>
          <p:cNvPr id="3" name="Content Placeholder 2"/>
          <p:cNvSpPr>
            <a:spLocks noGrp="1"/>
          </p:cNvSpPr>
          <p:nvPr>
            <p:ph idx="1"/>
          </p:nvPr>
        </p:nvSpPr>
        <p:spPr/>
        <p:txBody>
          <a:bodyPr/>
          <a:lstStyle/>
          <a:p>
            <a:r>
              <a:rPr lang="en-US" dirty="0" smtClean="0"/>
              <a:t>Benjamin Franklin High School</a:t>
            </a:r>
          </a:p>
          <a:p>
            <a:r>
              <a:rPr lang="en-US" dirty="0" smtClean="0"/>
              <a:t>Science and Mathematics High School</a:t>
            </a:r>
          </a:p>
          <a:p>
            <a:r>
              <a:rPr lang="en-US" dirty="0" smtClean="0"/>
              <a:t>Other Charter Schools</a:t>
            </a:r>
            <a:endParaRPr lang="en-US" dirty="0"/>
          </a:p>
        </p:txBody>
      </p:sp>
      <p:sp>
        <p:nvSpPr>
          <p:cNvPr id="4" name="Slide Number Placeholder 3"/>
          <p:cNvSpPr>
            <a:spLocks noGrp="1"/>
          </p:cNvSpPr>
          <p:nvPr>
            <p:ph type="sldNum" sz="quarter" idx="12"/>
          </p:nvPr>
        </p:nvSpPr>
        <p:spPr/>
        <p:txBody>
          <a:bodyPr/>
          <a:lstStyle/>
          <a:p>
            <a:fld id="{2305ED79-AA13-C246-BFEB-10F82E2974DB}" type="slidenum">
              <a:rPr lang="en-US" smtClean="0"/>
              <a:pPr/>
              <a:t>19</a:t>
            </a:fld>
            <a:endParaRPr lang="en-US"/>
          </a:p>
        </p:txBody>
      </p:sp>
    </p:spTree>
    <p:extLst>
      <p:ext uri="{BB962C8B-B14F-4D97-AF65-F5344CB8AC3E}">
        <p14:creationId xmlns:p14="http://schemas.microsoft.com/office/powerpoint/2010/main" val="534935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4758"/>
            <a:ext cx="8229600" cy="1143000"/>
          </a:xfrm>
        </p:spPr>
        <p:txBody>
          <a:bodyPr>
            <a:noAutofit/>
          </a:bodyPr>
          <a:lstStyle/>
          <a:p>
            <a:r>
              <a:rPr lang="en-US" sz="9600" dirty="0" smtClean="0"/>
              <a:t>Thank You</a:t>
            </a:r>
            <a:endParaRPr lang="en-US" sz="9600" dirty="0"/>
          </a:p>
        </p:txBody>
      </p:sp>
      <p:sp>
        <p:nvSpPr>
          <p:cNvPr id="3" name="Content Placeholder 2"/>
          <p:cNvSpPr>
            <a:spLocks noGrp="1"/>
          </p:cNvSpPr>
          <p:nvPr>
            <p:ph idx="1"/>
          </p:nvPr>
        </p:nvSpPr>
        <p:spPr>
          <a:xfrm>
            <a:off x="457200" y="3566160"/>
            <a:ext cx="8229600" cy="4525963"/>
          </a:xfrm>
        </p:spPr>
        <p:txBody>
          <a:bodyPr/>
          <a:lstStyle/>
          <a:p>
            <a:r>
              <a:rPr lang="en-US" dirty="0" smtClean="0"/>
              <a:t>To the </a:t>
            </a:r>
            <a:r>
              <a:rPr lang="en-US" dirty="0"/>
              <a:t>Casualty Actuarial </a:t>
            </a:r>
            <a:r>
              <a:rPr lang="en-US" dirty="0" smtClean="0"/>
              <a:t>Society. They have made a great deal of information available at www.beanactuary.org</a:t>
            </a:r>
            <a:endParaRPr lang="en-US" dirty="0"/>
          </a:p>
        </p:txBody>
      </p:sp>
      <p:sp>
        <p:nvSpPr>
          <p:cNvPr id="4" name="Slide Number Placeholder 3"/>
          <p:cNvSpPr>
            <a:spLocks noGrp="1"/>
          </p:cNvSpPr>
          <p:nvPr>
            <p:ph type="sldNum" sz="quarter" idx="12"/>
          </p:nvPr>
        </p:nvSpPr>
        <p:spPr/>
        <p:txBody>
          <a:bodyPr/>
          <a:lstStyle/>
          <a:p>
            <a:fld id="{2305ED79-AA13-C246-BFEB-10F82E2974DB}" type="slidenum">
              <a:rPr lang="en-US" smtClean="0"/>
              <a:pPr/>
              <a:t>2</a:t>
            </a:fld>
            <a:endParaRPr lang="en-US"/>
          </a:p>
        </p:txBody>
      </p:sp>
    </p:spTree>
    <p:extLst>
      <p:ext uri="{BB962C8B-B14F-4D97-AF65-F5344CB8AC3E}">
        <p14:creationId xmlns:p14="http://schemas.microsoft.com/office/powerpoint/2010/main" val="4058483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r>
              <a:rPr lang="en-US" sz="1000" dirty="0" smtClean="0">
                <a:latin typeface="Arial"/>
                <a:cs typeface="Arial"/>
              </a:rPr>
              <a:t>| </a:t>
            </a:r>
            <a:fld id="{2305ED79-AA13-C246-BFEB-10F82E2974DB}" type="slidenum">
              <a:rPr lang="en-US" sz="1000" smtClean="0">
                <a:latin typeface="Arial"/>
                <a:cs typeface="Arial"/>
              </a:rPr>
              <a:pPr/>
              <a:t>20</a:t>
            </a:fld>
            <a:endParaRPr lang="en-US" sz="1000" dirty="0">
              <a:latin typeface="Arial"/>
              <a:cs typeface="Arial"/>
            </a:endParaRPr>
          </a:p>
        </p:txBody>
      </p:sp>
      <p:sp>
        <p:nvSpPr>
          <p:cNvPr id="10" name="TextBox 9"/>
          <p:cNvSpPr txBox="1"/>
          <p:nvPr/>
        </p:nvSpPr>
        <p:spPr>
          <a:xfrm>
            <a:off x="2555875" y="3120425"/>
            <a:ext cx="4368800" cy="861774"/>
          </a:xfrm>
          <a:prstGeom prst="rect">
            <a:avLst/>
          </a:prstGeom>
          <a:noFill/>
        </p:spPr>
        <p:txBody>
          <a:bodyPr wrap="square" rtlCol="0">
            <a:spAutoFit/>
          </a:bodyPr>
          <a:lstStyle/>
          <a:p>
            <a:r>
              <a:rPr lang="en-US" sz="5000" b="1" dirty="0" smtClean="0">
                <a:solidFill>
                  <a:schemeClr val="bg1">
                    <a:lumMod val="85000"/>
                  </a:schemeClr>
                </a:solidFill>
                <a:latin typeface="Arial" pitchFamily="34" charset="0"/>
                <a:cs typeface="Arial" pitchFamily="34" charset="0"/>
              </a:rPr>
              <a:t>QUESTIONS?</a:t>
            </a:r>
            <a:endParaRPr lang="en-US" sz="5000" b="1" dirty="0">
              <a:solidFill>
                <a:schemeClr val="bg1">
                  <a:lumMod val="85000"/>
                </a:schemeClr>
              </a:solidFill>
              <a:latin typeface="Arial" pitchFamily="34" charset="0"/>
              <a:cs typeface="Arial" pitchFamily="34" charset="0"/>
            </a:endParaRPr>
          </a:p>
        </p:txBody>
      </p:sp>
    </p:spTree>
    <p:extLst>
      <p:ext uri="{BB962C8B-B14F-4D97-AF65-F5344CB8AC3E}">
        <p14:creationId xmlns:p14="http://schemas.microsoft.com/office/powerpoint/2010/main" val="295660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305ED79-AA13-C246-BFEB-10F82E2974DB}" type="slidenum">
              <a:rPr lang="en-US" smtClean="0"/>
              <a:pPr/>
              <a:t>3</a:t>
            </a:fld>
            <a:endParaRPr lang="en-US" dirty="0"/>
          </a:p>
        </p:txBody>
      </p:sp>
      <p:sp>
        <p:nvSpPr>
          <p:cNvPr id="4" name="Rectangle 3"/>
          <p:cNvSpPr/>
          <p:nvPr/>
        </p:nvSpPr>
        <p:spPr>
          <a:xfrm>
            <a:off x="2314882" y="1086110"/>
            <a:ext cx="5286523" cy="523220"/>
          </a:xfrm>
          <a:prstGeom prst="rect">
            <a:avLst/>
          </a:prstGeom>
        </p:spPr>
        <p:txBody>
          <a:bodyPr wrap="square">
            <a:spAutoFit/>
          </a:bodyPr>
          <a:lstStyle/>
          <a:p>
            <a:r>
              <a:rPr lang="en-US" sz="2800" dirty="0" smtClean="0">
                <a:solidFill>
                  <a:srgbClr val="199FBF"/>
                </a:solidFill>
                <a:latin typeface="Arial" pitchFamily="34" charset="0"/>
                <a:cs typeface="Arial" pitchFamily="34" charset="0"/>
              </a:rPr>
              <a:t>WHAT DO </a:t>
            </a:r>
            <a:r>
              <a:rPr lang="en-US" sz="2800" b="1" dirty="0" smtClean="0">
                <a:solidFill>
                  <a:srgbClr val="199FBF"/>
                </a:solidFill>
                <a:latin typeface="Arial" pitchFamily="34" charset="0"/>
                <a:cs typeface="Arial" pitchFamily="34" charset="0"/>
              </a:rPr>
              <a:t>ACTUARIES DO?</a:t>
            </a:r>
          </a:p>
        </p:txBody>
      </p:sp>
      <p:sp>
        <p:nvSpPr>
          <p:cNvPr id="5" name="TextBox 4"/>
          <p:cNvSpPr txBox="1"/>
          <p:nvPr/>
        </p:nvSpPr>
        <p:spPr>
          <a:xfrm>
            <a:off x="536639" y="2755229"/>
            <a:ext cx="7903802" cy="2723823"/>
          </a:xfrm>
          <a:prstGeom prst="rect">
            <a:avLst/>
          </a:prstGeom>
          <a:noFill/>
        </p:spPr>
        <p:txBody>
          <a:bodyPr wrap="square" rtlCol="0">
            <a:spAutoFit/>
          </a:bodyPr>
          <a:lstStyle/>
          <a:p>
            <a:pPr>
              <a:buClr>
                <a:srgbClr val="199FBF"/>
              </a:buClr>
            </a:pPr>
            <a:r>
              <a:rPr lang="en-US" sz="2000" dirty="0" smtClean="0">
                <a:solidFill>
                  <a:schemeClr val="bg1"/>
                </a:solidFill>
                <a:latin typeface="Arial" pitchFamily="34" charset="0"/>
                <a:cs typeface="Arial" pitchFamily="34" charset="0"/>
              </a:rPr>
              <a:t>WE MANAGE RISK</a:t>
            </a:r>
          </a:p>
          <a:p>
            <a:pPr>
              <a:buClr>
                <a:srgbClr val="199FBF"/>
              </a:buClr>
            </a:pPr>
            <a:endParaRPr lang="en-US" sz="2000" dirty="0" smtClean="0">
              <a:solidFill>
                <a:schemeClr val="bg1"/>
              </a:solidFill>
              <a:latin typeface="Arial" pitchFamily="34" charset="0"/>
              <a:cs typeface="Arial" pitchFamily="34" charset="0"/>
            </a:endParaRPr>
          </a:p>
          <a:p>
            <a:pPr>
              <a:buClr>
                <a:srgbClr val="199FBF"/>
              </a:buClr>
            </a:pPr>
            <a:endParaRPr lang="en-US" sz="1500" dirty="0" smtClean="0">
              <a:solidFill>
                <a:schemeClr val="bg1"/>
              </a:solidFill>
              <a:latin typeface="Arial" pitchFamily="34" charset="0"/>
              <a:cs typeface="Arial" pitchFamily="34" charset="0"/>
            </a:endParaRPr>
          </a:p>
          <a:p>
            <a:pPr marL="804672" indent="-347472">
              <a:buClr>
                <a:srgbClr val="199FBF"/>
              </a:buClr>
              <a:buFont typeface="Arial"/>
              <a:buChar char="•"/>
            </a:pPr>
            <a:r>
              <a:rPr lang="en-US" sz="2400" dirty="0">
                <a:solidFill>
                  <a:schemeClr val="bg1">
                    <a:lumMod val="50000"/>
                  </a:schemeClr>
                </a:solidFill>
                <a:latin typeface="Arial" pitchFamily="34" charset="0"/>
                <a:cs typeface="Arial" pitchFamily="34" charset="0"/>
              </a:rPr>
              <a:t>Actuaries use a combination of strong analytical skills, business knowledge, and understanding of human behavior to manage today's complex risks facing our society. </a:t>
            </a:r>
          </a:p>
          <a:p>
            <a:pPr>
              <a:buClr>
                <a:srgbClr val="199FBF"/>
              </a:buClr>
            </a:pPr>
            <a:endParaRPr lang="en-US" sz="2000" dirty="0" smtClean="0">
              <a:solidFill>
                <a:schemeClr val="bg1">
                  <a:lumMod val="50000"/>
                </a:schemeClr>
              </a:solidFill>
              <a:latin typeface="Arial" pitchFamily="34" charset="0"/>
              <a:cs typeface="Arial" pitchFamily="34" charset="0"/>
            </a:endParaRPr>
          </a:p>
        </p:txBody>
      </p:sp>
      <p:sp>
        <p:nvSpPr>
          <p:cNvPr id="7" name="TextBox 6"/>
          <p:cNvSpPr txBox="1"/>
          <p:nvPr/>
        </p:nvSpPr>
        <p:spPr>
          <a:xfrm>
            <a:off x="1512277" y="2158625"/>
            <a:ext cx="5486400" cy="769441"/>
          </a:xfrm>
          <a:prstGeom prst="rect">
            <a:avLst/>
          </a:prstGeom>
          <a:noFill/>
        </p:spPr>
        <p:txBody>
          <a:bodyPr wrap="square" rtlCol="0">
            <a:spAutoFit/>
          </a:bodyPr>
          <a:lstStyle/>
          <a:p>
            <a:r>
              <a:rPr lang="en-US" sz="4400" dirty="0" smtClean="0"/>
              <a:t>Actuaries manage RISK</a:t>
            </a:r>
            <a:endParaRPr lang="en-US" sz="4400" dirty="0"/>
          </a:p>
        </p:txBody>
      </p:sp>
    </p:spTree>
    <p:extLst>
      <p:ext uri="{BB962C8B-B14F-4D97-AF65-F5344CB8AC3E}">
        <p14:creationId xmlns:p14="http://schemas.microsoft.com/office/powerpoint/2010/main" val="2580030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qua.jpg"/>
          <p:cNvPicPr>
            <a:picLocks noChangeAspect="1"/>
          </p:cNvPicPr>
          <p:nvPr/>
        </p:nvPicPr>
        <p:blipFill rotWithShape="1">
          <a:blip r:embed="rId3">
            <a:extLst>
              <a:ext uri="{28A0092B-C50C-407E-A947-70E740481C1C}">
                <a14:useLocalDpi xmlns:a14="http://schemas.microsoft.com/office/drawing/2010/main" val="0"/>
              </a:ext>
            </a:extLst>
          </a:blip>
          <a:srcRect l="12062"/>
          <a:stretch/>
        </p:blipFill>
        <p:spPr>
          <a:xfrm>
            <a:off x="372447" y="1218881"/>
            <a:ext cx="5894145" cy="1447800"/>
          </a:xfrm>
          <a:prstGeom prst="rect">
            <a:avLst/>
          </a:prstGeom>
        </p:spPr>
      </p:pic>
      <p:sp>
        <p:nvSpPr>
          <p:cNvPr id="2" name="Slide Number Placeholder 1"/>
          <p:cNvSpPr>
            <a:spLocks noGrp="1"/>
          </p:cNvSpPr>
          <p:nvPr>
            <p:ph type="sldNum" sz="quarter" idx="12"/>
          </p:nvPr>
        </p:nvSpPr>
        <p:spPr/>
        <p:txBody>
          <a:bodyPr/>
          <a:lstStyle/>
          <a:p>
            <a:fld id="{2305ED79-AA13-C246-BFEB-10F82E2974DB}" type="slidenum">
              <a:rPr lang="en-US" smtClean="0"/>
              <a:pPr/>
              <a:t>4</a:t>
            </a:fld>
            <a:endParaRPr lang="en-US" dirty="0"/>
          </a:p>
        </p:txBody>
      </p:sp>
      <p:sp>
        <p:nvSpPr>
          <p:cNvPr id="4" name="Rectangle 3"/>
          <p:cNvSpPr/>
          <p:nvPr/>
        </p:nvSpPr>
        <p:spPr>
          <a:xfrm>
            <a:off x="441176" y="629335"/>
            <a:ext cx="4715024" cy="769441"/>
          </a:xfrm>
          <a:prstGeom prst="rect">
            <a:avLst/>
          </a:prstGeom>
        </p:spPr>
        <p:txBody>
          <a:bodyPr wrap="square">
            <a:spAutoFit/>
          </a:bodyPr>
          <a:lstStyle/>
          <a:p>
            <a:pPr eaLnBrk="0" hangingPunct="0">
              <a:defRPr/>
            </a:pPr>
            <a:r>
              <a:rPr lang="en-US" sz="2200" cap="all" dirty="0">
                <a:solidFill>
                  <a:srgbClr val="199FBF"/>
                </a:solidFill>
                <a:latin typeface="Arial" charset="0"/>
              </a:rPr>
              <a:t>The future is </a:t>
            </a:r>
            <a:r>
              <a:rPr lang="en-US" sz="2200" b="1" cap="all" dirty="0">
                <a:solidFill>
                  <a:srgbClr val="199FBF"/>
                </a:solidFill>
                <a:latin typeface="Arial" charset="0"/>
              </a:rPr>
              <a:t>uncertain and full of risk. </a:t>
            </a:r>
          </a:p>
        </p:txBody>
      </p:sp>
      <p:sp>
        <p:nvSpPr>
          <p:cNvPr id="5" name="TextBox 4"/>
          <p:cNvSpPr txBox="1"/>
          <p:nvPr/>
        </p:nvSpPr>
        <p:spPr>
          <a:xfrm>
            <a:off x="210672" y="1323894"/>
            <a:ext cx="7903802" cy="2185214"/>
          </a:xfrm>
          <a:prstGeom prst="rect">
            <a:avLst/>
          </a:prstGeom>
          <a:noFill/>
        </p:spPr>
        <p:txBody>
          <a:bodyPr wrap="square" rtlCol="0">
            <a:spAutoFit/>
          </a:bodyPr>
          <a:lstStyle/>
          <a:p>
            <a:pPr marL="804672" indent="-285750">
              <a:buClr>
                <a:srgbClr val="199FBF"/>
              </a:buClr>
              <a:buFont typeface="Arial"/>
              <a:buChar char="•"/>
            </a:pPr>
            <a:endParaRPr lang="en-US" sz="2000" dirty="0" smtClean="0">
              <a:solidFill>
                <a:schemeClr val="bg1"/>
              </a:solidFill>
              <a:latin typeface="Arial" pitchFamily="34" charset="0"/>
              <a:cs typeface="Arial" pitchFamily="34" charset="0"/>
            </a:endParaRPr>
          </a:p>
          <a:p>
            <a:pPr marL="804672" indent="-342900"/>
            <a:r>
              <a:rPr lang="en-US" sz="2000" dirty="0" smtClean="0">
                <a:solidFill>
                  <a:schemeClr val="bg1"/>
                </a:solidFill>
                <a:latin typeface="Arial" pitchFamily="34" charset="0"/>
                <a:cs typeface="Arial" pitchFamily="34" charset="0"/>
              </a:rPr>
              <a:t>WHAT IS RISK?</a:t>
            </a:r>
            <a:br>
              <a:rPr lang="en-US" sz="2000" dirty="0" smtClean="0">
                <a:solidFill>
                  <a:schemeClr val="bg1"/>
                </a:solidFill>
                <a:latin typeface="Arial" pitchFamily="34" charset="0"/>
                <a:cs typeface="Arial" pitchFamily="34" charset="0"/>
              </a:rPr>
            </a:br>
            <a:r>
              <a:rPr lang="en-US" sz="2000" dirty="0" smtClean="0">
                <a:solidFill>
                  <a:schemeClr val="bg1"/>
                </a:solidFill>
                <a:latin typeface="Arial" pitchFamily="34" charset="0"/>
                <a:cs typeface="Arial" pitchFamily="34" charset="0"/>
              </a:rPr>
              <a:t/>
            </a:r>
            <a:br>
              <a:rPr lang="en-US" sz="2000" dirty="0" smtClean="0">
                <a:solidFill>
                  <a:schemeClr val="bg1"/>
                </a:solidFill>
                <a:latin typeface="Arial" pitchFamily="34" charset="0"/>
                <a:cs typeface="Arial" pitchFamily="34" charset="0"/>
              </a:rPr>
            </a:br>
            <a:endParaRPr lang="en-US" sz="2000" dirty="0" smtClean="0">
              <a:solidFill>
                <a:schemeClr val="bg1"/>
              </a:solidFill>
              <a:latin typeface="Arial" pitchFamily="34" charset="0"/>
              <a:cs typeface="Arial" pitchFamily="34" charset="0"/>
            </a:endParaRPr>
          </a:p>
          <a:p>
            <a:pPr marL="804672" indent="-342900">
              <a:buFont typeface="Arial"/>
              <a:buChar char="•"/>
            </a:pPr>
            <a:r>
              <a:rPr lang="en-US" sz="2800" dirty="0" smtClean="0">
                <a:solidFill>
                  <a:schemeClr val="bg1">
                    <a:lumMod val="50000"/>
                  </a:schemeClr>
                </a:solidFill>
                <a:latin typeface="Arial" pitchFamily="34" charset="0"/>
                <a:cs typeface="Arial" pitchFamily="34" charset="0"/>
              </a:rPr>
              <a:t>Risk is the chance that an undesirable event will occur, but risk is also opportunity. </a:t>
            </a:r>
            <a:endParaRPr lang="en-US" sz="2000" dirty="0" smtClean="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27946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305ED79-AA13-C246-BFEB-10F82E2974DB}" type="slidenum">
              <a:rPr lang="en-US" smtClean="0"/>
              <a:pPr/>
              <a:t>5</a:t>
            </a:fld>
            <a:endParaRPr lang="en-US" dirty="0"/>
          </a:p>
        </p:txBody>
      </p:sp>
      <p:sp>
        <p:nvSpPr>
          <p:cNvPr id="3" name="Title 2"/>
          <p:cNvSpPr>
            <a:spLocks noGrp="1"/>
          </p:cNvSpPr>
          <p:nvPr>
            <p:ph type="ctrTitle" idx="4294967295"/>
          </p:nvPr>
        </p:nvSpPr>
        <p:spPr>
          <a:xfrm>
            <a:off x="602340" y="2227385"/>
            <a:ext cx="7772400" cy="1373065"/>
          </a:xfrm>
        </p:spPr>
        <p:txBody>
          <a:bodyPr>
            <a:normAutofit/>
          </a:bodyPr>
          <a:lstStyle/>
          <a:p>
            <a:r>
              <a:rPr lang="en-US" sz="6000" dirty="0" smtClean="0"/>
              <a:t>Why is this important?</a:t>
            </a:r>
            <a:endParaRPr lang="en-US" sz="6000" dirty="0"/>
          </a:p>
        </p:txBody>
      </p:sp>
    </p:spTree>
    <p:extLst>
      <p:ext uri="{BB962C8B-B14F-4D97-AF65-F5344CB8AC3E}">
        <p14:creationId xmlns:p14="http://schemas.microsoft.com/office/powerpoint/2010/main" val="743618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pPr algn="l"/>
            <a:r>
              <a:rPr lang="en-US" dirty="0"/>
              <a:t>T</a:t>
            </a:r>
            <a:r>
              <a:rPr lang="en-US" dirty="0" smtClean="0"/>
              <a:t>he </a:t>
            </a:r>
            <a:r>
              <a:rPr lang="en-US" dirty="0"/>
              <a:t>‘‘</a:t>
            </a:r>
            <a:r>
              <a:rPr lang="en-US" dirty="0" smtClean="0"/>
              <a:t>Dodd-Frank Wall </a:t>
            </a:r>
            <a:r>
              <a:rPr lang="en-US" dirty="0"/>
              <a:t>Street Reform and Consumer Protection Act</a:t>
            </a:r>
            <a:r>
              <a:rPr lang="en-US" dirty="0" smtClean="0"/>
              <a:t>’’. (2010)</a:t>
            </a:r>
            <a:endParaRPr lang="en-US" dirty="0"/>
          </a:p>
        </p:txBody>
      </p:sp>
      <p:sp>
        <p:nvSpPr>
          <p:cNvPr id="3" name="Content Placeholder 2"/>
          <p:cNvSpPr>
            <a:spLocks noGrp="1"/>
          </p:cNvSpPr>
          <p:nvPr>
            <p:ph idx="1"/>
          </p:nvPr>
        </p:nvSpPr>
        <p:spPr>
          <a:xfrm>
            <a:off x="457200" y="2133600"/>
            <a:ext cx="8229600" cy="3992563"/>
          </a:xfrm>
        </p:spPr>
        <p:txBody>
          <a:bodyPr/>
          <a:lstStyle/>
          <a:p>
            <a:r>
              <a:rPr lang="en-US" dirty="0"/>
              <a:t>Sec. 813. Common framework for designated clearing entity </a:t>
            </a:r>
            <a:r>
              <a:rPr lang="en-US" dirty="0">
                <a:solidFill>
                  <a:srgbClr val="FF0000"/>
                </a:solidFill>
              </a:rPr>
              <a:t>risk management</a:t>
            </a:r>
            <a:r>
              <a:rPr lang="en-US" dirty="0" smtClean="0"/>
              <a:t>.</a:t>
            </a:r>
          </a:p>
          <a:p>
            <a:r>
              <a:rPr lang="en-US" dirty="0"/>
              <a:t>O</a:t>
            </a:r>
            <a:r>
              <a:rPr lang="en-US" dirty="0" smtClean="0"/>
              <a:t>verall </a:t>
            </a:r>
            <a:r>
              <a:rPr lang="en-US" dirty="0">
                <a:solidFill>
                  <a:srgbClr val="FF0000"/>
                </a:solidFill>
              </a:rPr>
              <a:t>risk management</a:t>
            </a:r>
            <a:r>
              <a:rPr lang="en-US" dirty="0"/>
              <a:t> for nonbank financial </a:t>
            </a:r>
            <a:r>
              <a:rPr lang="en-US" dirty="0" smtClean="0"/>
              <a:t>companies and </a:t>
            </a:r>
            <a:r>
              <a:rPr lang="en-US" dirty="0"/>
              <a:t>large, interconnected bank holding companies </a:t>
            </a:r>
            <a:r>
              <a:rPr lang="en-US" dirty="0" smtClean="0"/>
              <a:t>supervised by </a:t>
            </a:r>
            <a:r>
              <a:rPr lang="en-US" dirty="0"/>
              <a:t>the Board of Governors;</a:t>
            </a:r>
          </a:p>
        </p:txBody>
      </p:sp>
    </p:spTree>
    <p:extLst>
      <p:ext uri="{BB962C8B-B14F-4D97-AF65-F5344CB8AC3E}">
        <p14:creationId xmlns:p14="http://schemas.microsoft.com/office/powerpoint/2010/main" val="1042628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4467" y="533400"/>
            <a:ext cx="8727133" cy="2677656"/>
          </a:xfrm>
          <a:prstGeom prst="rect">
            <a:avLst/>
          </a:prstGeom>
        </p:spPr>
        <p:txBody>
          <a:bodyPr wrap="none">
            <a:spAutoFit/>
          </a:bodyPr>
          <a:lstStyle/>
          <a:p>
            <a:pPr marL="285750" indent="-285750">
              <a:buFont typeface="Arial" pitchFamily="34" charset="0"/>
              <a:buChar char="•"/>
            </a:pPr>
            <a:r>
              <a:rPr lang="en-US" sz="2800" dirty="0"/>
              <a:t>overall </a:t>
            </a:r>
            <a:r>
              <a:rPr lang="en-US" sz="2800" dirty="0">
                <a:solidFill>
                  <a:srgbClr val="FF0000"/>
                </a:solidFill>
              </a:rPr>
              <a:t>risk management</a:t>
            </a:r>
            <a:r>
              <a:rPr lang="en-US" sz="2800" dirty="0"/>
              <a:t> requirements</a:t>
            </a:r>
            <a:r>
              <a:rPr lang="en-US" sz="2800" dirty="0" smtClean="0"/>
              <a:t>.</a:t>
            </a:r>
          </a:p>
          <a:p>
            <a:pPr marL="285750" indent="-285750">
              <a:buFont typeface="Arial" pitchFamily="34" charset="0"/>
              <a:buChar char="•"/>
            </a:pPr>
            <a:r>
              <a:rPr lang="en-US" sz="2800" dirty="0"/>
              <a:t>to promote best practices for financial </a:t>
            </a:r>
            <a:r>
              <a:rPr lang="en-US" sz="2800" dirty="0">
                <a:solidFill>
                  <a:srgbClr val="FF0000"/>
                </a:solidFill>
              </a:rPr>
              <a:t>risk management</a:t>
            </a:r>
            <a:r>
              <a:rPr lang="en-US" sz="2800" dirty="0" smtClean="0"/>
              <a:t>.</a:t>
            </a:r>
          </a:p>
          <a:p>
            <a:pPr marL="285750" indent="-285750">
              <a:buFont typeface="Arial" pitchFamily="34" charset="0"/>
              <a:buChar char="•"/>
            </a:pPr>
            <a:r>
              <a:rPr lang="en-US" sz="2800" dirty="0">
                <a:solidFill>
                  <a:srgbClr val="FF0000"/>
                </a:solidFill>
              </a:rPr>
              <a:t>RISK COMMITTEE</a:t>
            </a:r>
            <a:r>
              <a:rPr lang="en-US" sz="2800" dirty="0" smtClean="0">
                <a:solidFill>
                  <a:srgbClr val="FF0000"/>
                </a:solidFill>
              </a:rPr>
              <a:t>.</a:t>
            </a:r>
          </a:p>
          <a:p>
            <a:pPr marL="285750" indent="-285750">
              <a:buFont typeface="Arial" pitchFamily="34" charset="0"/>
              <a:buChar char="•"/>
            </a:pPr>
            <a:r>
              <a:rPr lang="en-US" sz="2800" dirty="0"/>
              <a:t>include at least 1 </a:t>
            </a:r>
            <a:r>
              <a:rPr lang="en-US" sz="2800" dirty="0">
                <a:solidFill>
                  <a:srgbClr val="FF0000"/>
                </a:solidFill>
              </a:rPr>
              <a:t>risk management</a:t>
            </a:r>
            <a:r>
              <a:rPr lang="en-US" sz="2800" dirty="0"/>
              <a:t> </a:t>
            </a:r>
            <a:r>
              <a:rPr lang="en-US" sz="2800" dirty="0" smtClean="0"/>
              <a:t>expert…</a:t>
            </a:r>
          </a:p>
          <a:p>
            <a:pPr marL="285750" indent="-285750">
              <a:buFont typeface="Arial" pitchFamily="34" charset="0"/>
              <a:buChar char="•"/>
            </a:pPr>
            <a:r>
              <a:rPr lang="en-US" sz="2800" dirty="0" smtClean="0"/>
              <a:t>to </a:t>
            </a:r>
            <a:r>
              <a:rPr lang="en-US" sz="2800" dirty="0"/>
              <a:t>promote robust </a:t>
            </a:r>
            <a:r>
              <a:rPr lang="en-US" sz="2800" dirty="0">
                <a:solidFill>
                  <a:srgbClr val="FF0000"/>
                </a:solidFill>
              </a:rPr>
              <a:t>risk management</a:t>
            </a:r>
            <a:r>
              <a:rPr lang="en-US" sz="2800" dirty="0"/>
              <a:t> and </a:t>
            </a:r>
            <a:r>
              <a:rPr lang="en-US" sz="2800" dirty="0" smtClean="0"/>
              <a:t>safety and </a:t>
            </a:r>
            <a:br>
              <a:rPr lang="en-US" sz="2800" dirty="0" smtClean="0"/>
            </a:br>
            <a:r>
              <a:rPr lang="en-US" sz="2800" dirty="0" smtClean="0"/>
              <a:t>soundness</a:t>
            </a:r>
            <a:r>
              <a:rPr lang="en-US" sz="2800" dirty="0"/>
              <a:t>;</a:t>
            </a:r>
            <a:endParaRPr lang="en-US" sz="2800" dirty="0">
              <a:solidFill>
                <a:srgbClr val="FF0000"/>
              </a:solidFill>
            </a:endParaRPr>
          </a:p>
        </p:txBody>
      </p:sp>
      <p:sp>
        <p:nvSpPr>
          <p:cNvPr id="3" name="TextBox 2"/>
          <p:cNvSpPr txBox="1"/>
          <p:nvPr/>
        </p:nvSpPr>
        <p:spPr>
          <a:xfrm>
            <a:off x="1143000" y="4292025"/>
            <a:ext cx="7239000" cy="584775"/>
          </a:xfrm>
          <a:prstGeom prst="rect">
            <a:avLst/>
          </a:prstGeom>
          <a:noFill/>
        </p:spPr>
        <p:txBody>
          <a:bodyPr wrap="square" rtlCol="0">
            <a:spAutoFit/>
          </a:bodyPr>
          <a:lstStyle/>
          <a:p>
            <a:pPr algn="ctr"/>
            <a:r>
              <a:rPr lang="en-US" sz="3200" dirty="0" smtClean="0"/>
              <a:t>An actuary works </a:t>
            </a:r>
            <a:r>
              <a:rPr lang="en-US" sz="3200" dirty="0" smtClean="0"/>
              <a:t>in </a:t>
            </a:r>
            <a:r>
              <a:rPr lang="en-US" sz="3200" b="1" dirty="0" smtClean="0">
                <a:solidFill>
                  <a:srgbClr val="FF0000"/>
                </a:solidFill>
              </a:rPr>
              <a:t>risk management</a:t>
            </a:r>
            <a:endParaRPr lang="en-US" sz="3200" b="1" dirty="0">
              <a:solidFill>
                <a:srgbClr val="FF0000"/>
              </a:solidFill>
            </a:endParaRPr>
          </a:p>
        </p:txBody>
      </p:sp>
    </p:spTree>
    <p:extLst>
      <p:ext uri="{BB962C8B-B14F-4D97-AF65-F5344CB8AC3E}">
        <p14:creationId xmlns:p14="http://schemas.microsoft.com/office/powerpoint/2010/main" val="8385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qua.jpg"/>
          <p:cNvPicPr>
            <a:picLocks noChangeAspect="1"/>
          </p:cNvPicPr>
          <p:nvPr/>
        </p:nvPicPr>
        <p:blipFill rotWithShape="1">
          <a:blip r:embed="rId2">
            <a:extLst>
              <a:ext uri="{28A0092B-C50C-407E-A947-70E740481C1C}">
                <a14:useLocalDpi xmlns:a14="http://schemas.microsoft.com/office/drawing/2010/main" val="0"/>
              </a:ext>
            </a:extLst>
          </a:blip>
          <a:srcRect l="12062"/>
          <a:stretch/>
        </p:blipFill>
        <p:spPr>
          <a:xfrm>
            <a:off x="372447" y="253681"/>
            <a:ext cx="5894145" cy="1447800"/>
          </a:xfrm>
          <a:prstGeom prst="rect">
            <a:avLst/>
          </a:prstGeom>
        </p:spPr>
      </p:pic>
      <p:sp>
        <p:nvSpPr>
          <p:cNvPr id="5" name="Slide Number Placeholder 4"/>
          <p:cNvSpPr>
            <a:spLocks noGrp="1"/>
          </p:cNvSpPr>
          <p:nvPr>
            <p:ph type="sldNum" sz="quarter" idx="12"/>
          </p:nvPr>
        </p:nvSpPr>
        <p:spPr/>
        <p:txBody>
          <a:bodyPr/>
          <a:lstStyle/>
          <a:p>
            <a:fld id="{2305ED79-AA13-C246-BFEB-10F82E2974DB}" type="slidenum">
              <a:rPr lang="en-US" smtClean="0"/>
              <a:pPr/>
              <a:t>8</a:t>
            </a:fld>
            <a:endParaRPr lang="en-US"/>
          </a:p>
        </p:txBody>
      </p:sp>
      <p:sp>
        <p:nvSpPr>
          <p:cNvPr id="6" name="Rectangle 5"/>
          <p:cNvSpPr/>
          <p:nvPr/>
        </p:nvSpPr>
        <p:spPr>
          <a:xfrm>
            <a:off x="441176" y="629335"/>
            <a:ext cx="5286523" cy="430887"/>
          </a:xfrm>
          <a:prstGeom prst="rect">
            <a:avLst/>
          </a:prstGeom>
        </p:spPr>
        <p:txBody>
          <a:bodyPr wrap="square">
            <a:spAutoFit/>
          </a:bodyPr>
          <a:lstStyle/>
          <a:p>
            <a:pPr eaLnBrk="0" hangingPunct="0">
              <a:defRPr/>
            </a:pPr>
            <a:r>
              <a:rPr lang="en-US" sz="2200" cap="all" dirty="0" smtClean="0">
                <a:solidFill>
                  <a:schemeClr val="bg1"/>
                </a:solidFill>
                <a:latin typeface="Arial" charset="0"/>
              </a:rPr>
              <a:t>Where do actuaries work?</a:t>
            </a:r>
            <a:endParaRPr lang="en-US" sz="2200" b="1" cap="all" dirty="0">
              <a:solidFill>
                <a:schemeClr val="bg1"/>
              </a:solidFill>
              <a:latin typeface="Arial" charset="0"/>
            </a:endParaRPr>
          </a:p>
        </p:txBody>
      </p:sp>
      <p:sp>
        <p:nvSpPr>
          <p:cNvPr id="8" name="TextBox 7"/>
          <p:cNvSpPr txBox="1"/>
          <p:nvPr/>
        </p:nvSpPr>
        <p:spPr>
          <a:xfrm>
            <a:off x="536639" y="1376140"/>
            <a:ext cx="7903802" cy="2246769"/>
          </a:xfrm>
          <a:prstGeom prst="rect">
            <a:avLst/>
          </a:prstGeom>
          <a:noFill/>
        </p:spPr>
        <p:txBody>
          <a:bodyPr wrap="square" rtlCol="0">
            <a:spAutoFit/>
          </a:bodyPr>
          <a:lstStyle/>
          <a:p>
            <a:r>
              <a:rPr lang="en-US" sz="2000" dirty="0" smtClean="0">
                <a:solidFill>
                  <a:schemeClr val="bg1">
                    <a:lumMod val="50000"/>
                  </a:schemeClr>
                </a:solidFill>
                <a:latin typeface="Arial" pitchFamily="34" charset="0"/>
                <a:cs typeface="Arial" pitchFamily="34" charset="0"/>
              </a:rPr>
              <a:t>Banks and financial institutions will be required to employ actuaries as the provisions of Dodd Frank take effect.</a:t>
            </a:r>
          </a:p>
          <a:p>
            <a:endParaRPr lang="en-US" sz="2000" dirty="0" smtClean="0">
              <a:solidFill>
                <a:schemeClr val="bg1">
                  <a:lumMod val="50000"/>
                </a:schemeClr>
              </a:solidFill>
              <a:latin typeface="Arial" pitchFamily="34" charset="0"/>
              <a:cs typeface="Arial" pitchFamily="34" charset="0"/>
            </a:endParaRPr>
          </a:p>
          <a:p>
            <a:r>
              <a:rPr lang="en-US" sz="2000" dirty="0" smtClean="0">
                <a:solidFill>
                  <a:schemeClr val="bg1">
                    <a:lumMod val="50000"/>
                  </a:schemeClr>
                </a:solidFill>
                <a:latin typeface="Arial" pitchFamily="34" charset="0"/>
                <a:cs typeface="Arial" pitchFamily="34" charset="0"/>
              </a:rPr>
              <a:t>Insurance </a:t>
            </a:r>
            <a:r>
              <a:rPr lang="en-US" sz="2000" dirty="0">
                <a:solidFill>
                  <a:schemeClr val="bg1">
                    <a:lumMod val="50000"/>
                  </a:schemeClr>
                </a:solidFill>
                <a:latin typeface="Arial" pitchFamily="34" charset="0"/>
                <a:cs typeface="Arial" pitchFamily="34" charset="0"/>
              </a:rPr>
              <a:t>companies can’t function without actuaries, </a:t>
            </a:r>
            <a:r>
              <a:rPr lang="en-US" sz="2000" dirty="0" smtClean="0">
                <a:solidFill>
                  <a:schemeClr val="bg1">
                    <a:lumMod val="50000"/>
                  </a:schemeClr>
                </a:solidFill>
                <a:latin typeface="Arial" pitchFamily="34" charset="0"/>
                <a:cs typeface="Arial" pitchFamily="34" charset="0"/>
              </a:rPr>
              <a:t>but</a:t>
            </a:r>
            <a:r>
              <a:rPr lang="en-US" sz="2000" dirty="0" smtClean="0">
                <a:solidFill>
                  <a:schemeClr val="bg1">
                    <a:lumMod val="50000"/>
                  </a:schemeClr>
                </a:solidFill>
                <a:latin typeface="Arial" pitchFamily="34" charset="0"/>
                <a:cs typeface="Arial" pitchFamily="34" charset="0"/>
              </a:rPr>
              <a:t> these are not the only </a:t>
            </a:r>
            <a:r>
              <a:rPr lang="en-US" sz="2000" b="1" dirty="0" smtClean="0">
                <a:solidFill>
                  <a:srgbClr val="C00000"/>
                </a:solidFill>
                <a:latin typeface="Arial" pitchFamily="34" charset="0"/>
                <a:cs typeface="Arial" pitchFamily="34" charset="0"/>
              </a:rPr>
              <a:t>places</a:t>
            </a:r>
            <a:r>
              <a:rPr lang="en-US" sz="2000" dirty="0" smtClean="0">
                <a:solidFill>
                  <a:schemeClr val="bg1">
                    <a:lumMod val="50000"/>
                  </a:schemeClr>
                </a:solidFill>
                <a:latin typeface="Arial" pitchFamily="34" charset="0"/>
                <a:cs typeface="Arial" pitchFamily="34" charset="0"/>
              </a:rPr>
              <a:t> you will find actuaries.. </a:t>
            </a:r>
            <a:endParaRPr lang="en-US" sz="2000" dirty="0">
              <a:solidFill>
                <a:schemeClr val="bg1">
                  <a:lumMod val="50000"/>
                </a:schemeClr>
              </a:solidFill>
              <a:latin typeface="Arial" pitchFamily="34" charset="0"/>
              <a:cs typeface="Arial" pitchFamily="34" charset="0"/>
            </a:endParaRPr>
          </a:p>
          <a:p>
            <a:pPr marL="804672" indent="-342900">
              <a:buFont typeface="Arial"/>
              <a:buChar char="•"/>
            </a:pPr>
            <a:endParaRPr lang="en-US" sz="2000" dirty="0">
              <a:solidFill>
                <a:schemeClr val="bg1">
                  <a:lumMod val="50000"/>
                </a:schemeClr>
              </a:solidFill>
              <a:latin typeface="Arial" pitchFamily="34" charset="0"/>
              <a:cs typeface="Arial" pitchFamily="34" charset="0"/>
            </a:endParaRPr>
          </a:p>
          <a:p>
            <a:pPr marL="804672" indent="-342900">
              <a:buFont typeface="Arial"/>
              <a:buChar char="•"/>
            </a:pPr>
            <a:endParaRPr lang="en-US" sz="2000" dirty="0">
              <a:solidFill>
                <a:schemeClr val="bg1">
                  <a:lumMod val="50000"/>
                </a:schemeClr>
              </a:solidFill>
              <a:latin typeface="Arial" pitchFamily="34" charset="0"/>
              <a:cs typeface="Arial" pitchFamily="34" charset="0"/>
            </a:endParaRPr>
          </a:p>
        </p:txBody>
      </p:sp>
      <p:sp>
        <p:nvSpPr>
          <p:cNvPr id="7" name="TextBox 6"/>
          <p:cNvSpPr txBox="1"/>
          <p:nvPr/>
        </p:nvSpPr>
        <p:spPr>
          <a:xfrm>
            <a:off x="631917" y="3026610"/>
            <a:ext cx="3356423" cy="2862322"/>
          </a:xfrm>
          <a:prstGeom prst="rect">
            <a:avLst/>
          </a:prstGeom>
          <a:noFill/>
        </p:spPr>
        <p:txBody>
          <a:bodyPr wrap="square" rtlCol="0">
            <a:spAutoFit/>
          </a:bodyPr>
          <a:lstStyle/>
          <a:p>
            <a:pPr marL="285750" indent="-285750">
              <a:buFont typeface="Arial"/>
              <a:buChar char="•"/>
            </a:pPr>
            <a:r>
              <a:rPr lang="en-US" dirty="0">
                <a:solidFill>
                  <a:srgbClr val="7F7F7F"/>
                </a:solidFill>
                <a:latin typeface="Arial"/>
                <a:cs typeface="Arial"/>
              </a:rPr>
              <a:t>Consulting</a:t>
            </a:r>
          </a:p>
          <a:p>
            <a:pPr marL="285750" indent="-285750">
              <a:buFont typeface="Arial"/>
              <a:buChar char="•"/>
            </a:pPr>
            <a:r>
              <a:rPr lang="en-US" dirty="0">
                <a:solidFill>
                  <a:srgbClr val="7F7F7F"/>
                </a:solidFill>
                <a:latin typeface="Arial"/>
                <a:cs typeface="Arial"/>
              </a:rPr>
              <a:t>The </a:t>
            </a:r>
            <a:r>
              <a:rPr lang="en-US" dirty="0" smtClean="0">
                <a:solidFill>
                  <a:srgbClr val="7F7F7F"/>
                </a:solidFill>
                <a:latin typeface="Arial"/>
                <a:cs typeface="Arial"/>
              </a:rPr>
              <a:t>Government</a:t>
            </a:r>
          </a:p>
          <a:p>
            <a:pPr marL="285750" indent="-285750">
              <a:buFont typeface="Arial"/>
              <a:buChar char="•"/>
            </a:pPr>
            <a:r>
              <a:rPr lang="en-US" dirty="0">
                <a:solidFill>
                  <a:srgbClr val="7F7F7F"/>
                </a:solidFill>
                <a:latin typeface="Arial"/>
                <a:cs typeface="Arial"/>
              </a:rPr>
              <a:t>Private </a:t>
            </a:r>
            <a:r>
              <a:rPr lang="en-US" dirty="0" smtClean="0">
                <a:solidFill>
                  <a:srgbClr val="7F7F7F"/>
                </a:solidFill>
                <a:latin typeface="Arial"/>
                <a:cs typeface="Arial"/>
              </a:rPr>
              <a:t>corporations</a:t>
            </a:r>
            <a:endParaRPr lang="en-US" dirty="0">
              <a:solidFill>
                <a:srgbClr val="7F7F7F"/>
              </a:solidFill>
              <a:latin typeface="Arial"/>
              <a:cs typeface="Arial"/>
            </a:endParaRPr>
          </a:p>
          <a:p>
            <a:pPr marL="285750" indent="-285750">
              <a:buFont typeface="Arial"/>
              <a:buChar char="•"/>
            </a:pPr>
            <a:r>
              <a:rPr lang="en-US" dirty="0" smtClean="0">
                <a:solidFill>
                  <a:srgbClr val="7F7F7F"/>
                </a:solidFill>
                <a:latin typeface="Arial"/>
                <a:cs typeface="Arial"/>
              </a:rPr>
              <a:t>Colleges and universities </a:t>
            </a:r>
          </a:p>
          <a:p>
            <a:pPr marL="285750" indent="-285750">
              <a:buFont typeface="Arial"/>
              <a:buChar char="•"/>
            </a:pPr>
            <a:r>
              <a:rPr lang="en-US" dirty="0" smtClean="0">
                <a:solidFill>
                  <a:srgbClr val="7F7F7F"/>
                </a:solidFill>
                <a:latin typeface="Arial"/>
                <a:cs typeface="Arial"/>
              </a:rPr>
              <a:t>Public </a:t>
            </a:r>
            <a:r>
              <a:rPr lang="en-US" dirty="0" smtClean="0">
                <a:solidFill>
                  <a:srgbClr val="7F7F7F"/>
                </a:solidFill>
                <a:latin typeface="Arial"/>
                <a:cs typeface="Arial"/>
              </a:rPr>
              <a:t>accounting firms </a:t>
            </a:r>
          </a:p>
          <a:p>
            <a:pPr marL="285750" indent="-285750">
              <a:buFont typeface="Arial"/>
              <a:buChar char="•"/>
            </a:pPr>
            <a:r>
              <a:rPr lang="en-US" dirty="0" smtClean="0">
                <a:solidFill>
                  <a:srgbClr val="7F7F7F"/>
                </a:solidFill>
                <a:latin typeface="Arial"/>
                <a:cs typeface="Arial"/>
              </a:rPr>
              <a:t>Labor unions </a:t>
            </a:r>
          </a:p>
          <a:p>
            <a:pPr marL="285750" indent="-285750">
              <a:buFont typeface="Arial"/>
              <a:buChar char="•"/>
            </a:pPr>
            <a:r>
              <a:rPr lang="en-US" dirty="0" smtClean="0">
                <a:solidFill>
                  <a:srgbClr val="7F7F7F"/>
                </a:solidFill>
                <a:latin typeface="Arial"/>
                <a:cs typeface="Arial"/>
              </a:rPr>
              <a:t>Rating bureaus </a:t>
            </a:r>
          </a:p>
          <a:p>
            <a:pPr marL="285750" indent="-285750">
              <a:buFont typeface="Arial"/>
              <a:buChar char="•"/>
            </a:pPr>
            <a:r>
              <a:rPr lang="en-US" dirty="0" smtClean="0">
                <a:solidFill>
                  <a:srgbClr val="7F7F7F"/>
                </a:solidFill>
                <a:latin typeface="Arial"/>
                <a:cs typeface="Arial"/>
              </a:rPr>
              <a:t>Fraternal organizations</a:t>
            </a:r>
          </a:p>
          <a:p>
            <a:pPr marL="285750" indent="-285750">
              <a:buFont typeface="Arial"/>
              <a:buChar char="•"/>
            </a:pPr>
            <a:r>
              <a:rPr lang="en-US" dirty="0" smtClean="0">
                <a:solidFill>
                  <a:srgbClr val="7F7F7F"/>
                </a:solidFill>
                <a:latin typeface="Arial"/>
                <a:cs typeface="Arial"/>
              </a:rPr>
              <a:t>Energy/Utilities</a:t>
            </a:r>
          </a:p>
          <a:p>
            <a:pPr marL="285750" indent="-285750">
              <a:buFont typeface="Arial"/>
              <a:buChar char="•"/>
            </a:pPr>
            <a:r>
              <a:rPr lang="en-US" dirty="0" smtClean="0">
                <a:solidFill>
                  <a:srgbClr val="7F7F7F"/>
                </a:solidFill>
                <a:latin typeface="Arial"/>
                <a:cs typeface="Arial"/>
              </a:rPr>
              <a:t>Transportation</a:t>
            </a:r>
            <a:endParaRPr lang="en-US" dirty="0">
              <a:solidFill>
                <a:srgbClr val="7F7F7F"/>
              </a:solidFill>
              <a:latin typeface="Arial"/>
              <a:cs typeface="Arial"/>
            </a:endParaRPr>
          </a:p>
        </p:txBody>
      </p:sp>
    </p:spTree>
    <p:extLst>
      <p:ext uri="{BB962C8B-B14F-4D97-AF65-F5344CB8AC3E}">
        <p14:creationId xmlns:p14="http://schemas.microsoft.com/office/powerpoint/2010/main" val="1960017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305ED79-AA13-C246-BFEB-10F82E2974DB}" type="slidenum">
              <a:rPr lang="en-US" smtClean="0"/>
              <a:pPr/>
              <a:t>9</a:t>
            </a:fld>
            <a:endParaRPr lang="en-US" dirty="0"/>
          </a:p>
        </p:txBody>
      </p:sp>
      <p:sp>
        <p:nvSpPr>
          <p:cNvPr id="3" name="TextBox 2"/>
          <p:cNvSpPr txBox="1"/>
          <p:nvPr/>
        </p:nvSpPr>
        <p:spPr>
          <a:xfrm>
            <a:off x="827537" y="1272771"/>
            <a:ext cx="7578969" cy="2000548"/>
          </a:xfrm>
          <a:prstGeom prst="rect">
            <a:avLst/>
          </a:prstGeom>
          <a:noFill/>
        </p:spPr>
        <p:txBody>
          <a:bodyPr wrap="square" rtlCol="0">
            <a:spAutoFit/>
          </a:bodyPr>
          <a:lstStyle/>
          <a:p>
            <a:pPr algn="ctr"/>
            <a:r>
              <a:rPr lang="en-US" sz="12400" dirty="0" smtClean="0"/>
              <a:t>WHY?</a:t>
            </a:r>
            <a:endParaRPr lang="en-US" sz="12400" dirty="0"/>
          </a:p>
        </p:txBody>
      </p:sp>
      <p:sp>
        <p:nvSpPr>
          <p:cNvPr id="4" name="TextBox 3"/>
          <p:cNvSpPr txBox="1"/>
          <p:nvPr/>
        </p:nvSpPr>
        <p:spPr>
          <a:xfrm>
            <a:off x="1951175" y="3164305"/>
            <a:ext cx="6013938" cy="461665"/>
          </a:xfrm>
          <a:prstGeom prst="rect">
            <a:avLst/>
          </a:prstGeom>
          <a:noFill/>
        </p:spPr>
        <p:txBody>
          <a:bodyPr wrap="square" rtlCol="0">
            <a:spAutoFit/>
          </a:bodyPr>
          <a:lstStyle/>
          <a:p>
            <a:r>
              <a:rPr lang="en-US" sz="2400" dirty="0" smtClean="0"/>
              <a:t>Why would someone want to be an actuary?</a:t>
            </a:r>
            <a:endParaRPr lang="en-US" sz="2400" dirty="0"/>
          </a:p>
        </p:txBody>
      </p:sp>
      <p:sp>
        <p:nvSpPr>
          <p:cNvPr id="5" name="TextBox 4"/>
          <p:cNvSpPr txBox="1"/>
          <p:nvPr/>
        </p:nvSpPr>
        <p:spPr>
          <a:xfrm>
            <a:off x="2194560" y="4114800"/>
            <a:ext cx="5349240" cy="523220"/>
          </a:xfrm>
          <a:prstGeom prst="rect">
            <a:avLst/>
          </a:prstGeom>
          <a:noFill/>
        </p:spPr>
        <p:txBody>
          <a:bodyPr wrap="square" rtlCol="0">
            <a:spAutoFit/>
          </a:bodyPr>
          <a:lstStyle/>
          <a:p>
            <a:r>
              <a:rPr lang="en-US" sz="2800" dirty="0" smtClean="0"/>
              <a:t>It is a </a:t>
            </a:r>
            <a:r>
              <a:rPr lang="en-US" sz="2800" dirty="0" smtClean="0">
                <a:solidFill>
                  <a:srgbClr val="FF0000"/>
                </a:solidFill>
              </a:rPr>
              <a:t>GREAT</a:t>
            </a:r>
            <a:r>
              <a:rPr lang="en-US" sz="2800" dirty="0" smtClean="0">
                <a:solidFill>
                  <a:schemeClr val="bg1"/>
                </a:solidFill>
              </a:rPr>
              <a:t> </a:t>
            </a:r>
            <a:r>
              <a:rPr lang="en-US" sz="2800" dirty="0" smtClean="0"/>
              <a:t>profession!!</a:t>
            </a:r>
            <a:endParaRPr lang="en-US" sz="2800" dirty="0"/>
          </a:p>
        </p:txBody>
      </p:sp>
    </p:spTree>
    <p:extLst>
      <p:ext uri="{BB962C8B-B14F-4D97-AF65-F5344CB8AC3E}">
        <p14:creationId xmlns:p14="http://schemas.microsoft.com/office/powerpoint/2010/main" val="3816454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3068</TotalTime>
  <Words>1507</Words>
  <Application>Microsoft Office PowerPoint</Application>
  <PresentationFormat>On-screen Show (4:3)</PresentationFormat>
  <Paragraphs>172</Paragraphs>
  <Slides>20</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Futura Book</vt:lpstr>
      <vt:lpstr>Wingdings</vt:lpstr>
      <vt:lpstr>Office Theme</vt:lpstr>
      <vt:lpstr>Actuarial Preparatory Work for High School Students</vt:lpstr>
      <vt:lpstr>Thank You</vt:lpstr>
      <vt:lpstr>PowerPoint Presentation</vt:lpstr>
      <vt:lpstr>PowerPoint Presentation</vt:lpstr>
      <vt:lpstr>Why is this important?</vt:lpstr>
      <vt:lpstr>The ‘‘Dodd-Frank Wall Street Reform and Consumer Protection Act’’. (2010)</vt:lpstr>
      <vt:lpstr>PowerPoint Presentation</vt:lpstr>
      <vt:lpstr>PowerPoint Presentation</vt:lpstr>
      <vt:lpstr>PowerPoint Presentation</vt:lpstr>
      <vt:lpstr>PowerPoint Presentation</vt:lpstr>
      <vt:lpstr>PowerPoint Presentation</vt:lpstr>
      <vt:lpstr>How  can we teach this to high school students?</vt:lpstr>
      <vt:lpstr>PowerPoint Presentation</vt:lpstr>
      <vt:lpstr>PowerPoint Presentation</vt:lpstr>
      <vt:lpstr>PowerPoint Presentation</vt:lpstr>
      <vt:lpstr>PowerPoint Presentation</vt:lpstr>
      <vt:lpstr>PowerPoint Presentation</vt:lpstr>
      <vt:lpstr>What’s in it for the college student?</vt:lpstr>
      <vt:lpstr>WHERE?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Julissa Sweeney</dc:creator>
  <cp:lastModifiedBy>Randy Refeld</cp:lastModifiedBy>
  <cp:revision>185</cp:revision>
  <cp:lastPrinted>2011-08-30T18:47:39Z</cp:lastPrinted>
  <dcterms:created xsi:type="dcterms:W3CDTF">2011-08-10T18:31:57Z</dcterms:created>
  <dcterms:modified xsi:type="dcterms:W3CDTF">2013-04-12T12:38:23Z</dcterms:modified>
</cp:coreProperties>
</file>