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58" r:id="rId5"/>
    <p:sldId id="265" r:id="rId6"/>
    <p:sldId id="273" r:id="rId7"/>
    <p:sldId id="259" r:id="rId8"/>
    <p:sldId id="260" r:id="rId9"/>
    <p:sldId id="261"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6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BD2AD-D450-4AAF-BD83-D91F8A693183}" type="datetimeFigureOut">
              <a:rPr lang="en-US" smtClean="0"/>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3293A-703C-4270-8159-457A95B4A733}" type="slidenum">
              <a:rPr lang="en-US" smtClean="0"/>
              <a:t>‹#›</a:t>
            </a:fld>
            <a:endParaRPr lang="en-US"/>
          </a:p>
        </p:txBody>
      </p:sp>
    </p:spTree>
    <p:extLst>
      <p:ext uri="{BB962C8B-B14F-4D97-AF65-F5344CB8AC3E}">
        <p14:creationId xmlns:p14="http://schemas.microsoft.com/office/powerpoint/2010/main" val="275438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Salmonella is a rod shaped gram negative bacterium that belongs to the family </a:t>
            </a:r>
            <a:r>
              <a:rPr lang="en-US" dirty="0" err="1" smtClean="0"/>
              <a:t>Enterobacteriaceae</a:t>
            </a:r>
            <a:r>
              <a:rPr lang="en-US" dirty="0" smtClean="0"/>
              <a:t>.  Other members of this family include E. coli, and</a:t>
            </a:r>
            <a:r>
              <a:rPr lang="en-US" baseline="0" dirty="0" smtClean="0"/>
              <a:t> </a:t>
            </a:r>
            <a:r>
              <a:rPr lang="en-US" baseline="0" dirty="0" err="1" smtClean="0"/>
              <a:t>Klebsiella</a:t>
            </a:r>
            <a:r>
              <a:rPr lang="en-US" baseline="0" dirty="0" smtClean="0"/>
              <a:t> among others.  Salmonella is divided into 2 species:  Salmonella </a:t>
            </a:r>
            <a:r>
              <a:rPr lang="en-US" baseline="0" dirty="0" err="1" smtClean="0"/>
              <a:t>enterica</a:t>
            </a:r>
            <a:r>
              <a:rPr lang="en-US" baseline="0" dirty="0" smtClean="0"/>
              <a:t> and Salmonella </a:t>
            </a:r>
            <a:r>
              <a:rPr lang="en-US" baseline="0" dirty="0" err="1" smtClean="0"/>
              <a:t>bongori</a:t>
            </a:r>
            <a:r>
              <a:rPr lang="en-US" baseline="0" dirty="0" smtClean="0"/>
              <a:t>.  The Salmonella </a:t>
            </a:r>
            <a:r>
              <a:rPr lang="en-US" baseline="0" dirty="0" err="1" smtClean="0"/>
              <a:t>enterica</a:t>
            </a:r>
            <a:r>
              <a:rPr lang="en-US" baseline="0" dirty="0" smtClean="0"/>
              <a:t> species is divided into 6 subspecies and has over 2500 </a:t>
            </a:r>
            <a:r>
              <a:rPr lang="en-US" baseline="0" dirty="0" err="1" smtClean="0"/>
              <a:t>serovars</a:t>
            </a:r>
            <a:r>
              <a:rPr lang="en-US" baseline="0" dirty="0" smtClean="0"/>
              <a:t> which differ in their antigenic specificity.  The most important </a:t>
            </a:r>
            <a:r>
              <a:rPr lang="en-US" baseline="0" dirty="0" err="1" smtClean="0"/>
              <a:t>serovars</a:t>
            </a:r>
            <a:r>
              <a:rPr lang="en-US" baseline="0" dirty="0" smtClean="0"/>
              <a:t> for human infection is Salmonella </a:t>
            </a:r>
            <a:r>
              <a:rPr lang="en-US" baseline="0" dirty="0" err="1" smtClean="0"/>
              <a:t>Enteriditis</a:t>
            </a:r>
            <a:r>
              <a:rPr lang="en-US" baseline="0" dirty="0" smtClean="0"/>
              <a:t> and Salmonella </a:t>
            </a:r>
            <a:r>
              <a:rPr lang="en-US" baseline="0" dirty="0" err="1" smtClean="0"/>
              <a:t>Typhimurium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2</a:t>
            </a:fld>
            <a:endParaRPr lang="en-US"/>
          </a:p>
        </p:txBody>
      </p:sp>
    </p:spTree>
    <p:extLst>
      <p:ext uri="{BB962C8B-B14F-4D97-AF65-F5344CB8AC3E}">
        <p14:creationId xmlns:p14="http://schemas.microsoft.com/office/powerpoint/2010/main" val="327037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this PCR</a:t>
            </a:r>
            <a:r>
              <a:rPr lang="en-US" baseline="0" dirty="0" smtClean="0"/>
              <a:t> which is a representation of some animals tested.  Lane 1 is 100 </a:t>
            </a:r>
            <a:r>
              <a:rPr lang="en-US" baseline="0" dirty="0" err="1" smtClean="0"/>
              <a:t>bp</a:t>
            </a:r>
            <a:r>
              <a:rPr lang="en-US" baseline="0" dirty="0" smtClean="0"/>
              <a:t> DNA ladder, Lane 2 is Salmonella positive control, other lanes are animal fecal samples.  Animals in 3, 4, and 11 are positive while others are negative.  </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11</a:t>
            </a:fld>
            <a:endParaRPr lang="en-US"/>
          </a:p>
        </p:txBody>
      </p:sp>
    </p:spTree>
    <p:extLst>
      <p:ext uri="{BB962C8B-B14F-4D97-AF65-F5344CB8AC3E}">
        <p14:creationId xmlns:p14="http://schemas.microsoft.com/office/powerpoint/2010/main" val="63626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knew which animals were positive,</a:t>
            </a:r>
            <a:r>
              <a:rPr lang="en-US" baseline="0" dirty="0" smtClean="0"/>
              <a:t> we wanted to see if the Salmonella that the green anoles were harboring was Salmonella </a:t>
            </a:r>
            <a:r>
              <a:rPr lang="en-US" baseline="0" dirty="0" err="1" smtClean="0"/>
              <a:t>Enteritidis</a:t>
            </a:r>
            <a:r>
              <a:rPr lang="en-US" baseline="0" dirty="0" smtClean="0"/>
              <a:t> or Salmonella </a:t>
            </a:r>
            <a:r>
              <a:rPr lang="en-US" baseline="0" dirty="0" err="1" smtClean="0"/>
              <a:t>Tyhpimurium</a:t>
            </a:r>
            <a:r>
              <a:rPr lang="en-US" baseline="0" dirty="0" smtClean="0"/>
              <a:t>.  We did literature search for primers and ordered them.  Describe more.  </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12</a:t>
            </a:fld>
            <a:endParaRPr lang="en-US"/>
          </a:p>
        </p:txBody>
      </p:sp>
    </p:spTree>
    <p:extLst>
      <p:ext uri="{BB962C8B-B14F-4D97-AF65-F5344CB8AC3E}">
        <p14:creationId xmlns:p14="http://schemas.microsoft.com/office/powerpoint/2010/main" val="2147458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create description.</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13</a:t>
            </a:fld>
            <a:endParaRPr lang="en-US"/>
          </a:p>
        </p:txBody>
      </p:sp>
    </p:spTree>
    <p:extLst>
      <p:ext uri="{BB962C8B-B14F-4D97-AF65-F5344CB8AC3E}">
        <p14:creationId xmlns:p14="http://schemas.microsoft.com/office/powerpoint/2010/main" val="118739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create description.</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14</a:t>
            </a:fld>
            <a:endParaRPr lang="en-US"/>
          </a:p>
        </p:txBody>
      </p:sp>
    </p:spTree>
    <p:extLst>
      <p:ext uri="{BB962C8B-B14F-4D97-AF65-F5344CB8AC3E}">
        <p14:creationId xmlns:p14="http://schemas.microsoft.com/office/powerpoint/2010/main" val="148662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as </a:t>
            </a:r>
            <a:r>
              <a:rPr lang="en-US" smtClean="0"/>
              <a:t>you want.</a:t>
            </a:r>
            <a:endParaRPr lang="en-US"/>
          </a:p>
        </p:txBody>
      </p:sp>
      <p:sp>
        <p:nvSpPr>
          <p:cNvPr id="4" name="Slide Number Placeholder 3"/>
          <p:cNvSpPr>
            <a:spLocks noGrp="1"/>
          </p:cNvSpPr>
          <p:nvPr>
            <p:ph type="sldNum" sz="quarter" idx="10"/>
          </p:nvPr>
        </p:nvSpPr>
        <p:spPr/>
        <p:txBody>
          <a:bodyPr/>
          <a:lstStyle/>
          <a:p>
            <a:fld id="{1CF3293A-703C-4270-8159-457A95B4A733}" type="slidenum">
              <a:rPr lang="en-US" smtClean="0"/>
              <a:t>16</a:t>
            </a:fld>
            <a:endParaRPr lang="en-US"/>
          </a:p>
        </p:txBody>
      </p:sp>
    </p:spTree>
    <p:extLst>
      <p:ext uri="{BB962C8B-B14F-4D97-AF65-F5344CB8AC3E}">
        <p14:creationId xmlns:p14="http://schemas.microsoft.com/office/powerpoint/2010/main" val="1317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Salmonella infections are zoonotic meaning the</a:t>
            </a:r>
            <a:r>
              <a:rPr lang="en-US" baseline="0" dirty="0" smtClean="0"/>
              <a:t> infection can be passed from animals to humans.  The most common sources of infections is by ingesting foods especially poultry meat or eggs that have become infected with Salmonella.  People have also developed Salmonella infections after exposure to excretions from infected animals.  Many animals are know to harbor Salmonella in their digestive tracts including reptiles.  Salmonella has been detected in a number of reptiles including turtles, snakes, and lizards.   The most common illness associated with Salmonella infections is Salmonellosis, which can cause gastroenteritis including diarrhea, vomiting, and stomach cramps.  Salmonella is also the causative agent in Typhoid fever.</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3</a:t>
            </a:fld>
            <a:endParaRPr lang="en-US" dirty="0"/>
          </a:p>
        </p:txBody>
      </p:sp>
    </p:spTree>
    <p:extLst>
      <p:ext uri="{BB962C8B-B14F-4D97-AF65-F5344CB8AC3E}">
        <p14:creationId xmlns:p14="http://schemas.microsoft.com/office/powerpoint/2010/main" val="280352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microbiology method for detecting Salmonella is XLD agar.  In this assay, most bacteria will appear as a yellow, pink,</a:t>
            </a:r>
            <a:r>
              <a:rPr lang="en-US" baseline="0" dirty="0" smtClean="0"/>
              <a:t> or red colony, but </a:t>
            </a:r>
            <a:r>
              <a:rPr lang="en-US" dirty="0" smtClean="0"/>
              <a:t> Salmonella</a:t>
            </a:r>
            <a:r>
              <a:rPr lang="en-US" baseline="0" dirty="0" smtClean="0"/>
              <a:t> colonies will appear as a red colony with a black center.  One complication of this method is that the </a:t>
            </a:r>
            <a:r>
              <a:rPr lang="en-US" baseline="0" dirty="0" err="1" smtClean="0"/>
              <a:t>Edwardsiella</a:t>
            </a:r>
            <a:r>
              <a:rPr lang="en-US" baseline="0" dirty="0" smtClean="0"/>
              <a:t> bacterium gives the same result.  Therefore, in samples that may contain </a:t>
            </a:r>
            <a:r>
              <a:rPr lang="en-US" baseline="0" dirty="0" err="1" smtClean="0"/>
              <a:t>Edwardsiella</a:t>
            </a:r>
            <a:r>
              <a:rPr lang="en-US" baseline="0" dirty="0" smtClean="0"/>
              <a:t>, other steps must be taken to differentiate these two </a:t>
            </a:r>
            <a:r>
              <a:rPr lang="en-US" baseline="0" dirty="0" err="1" smtClean="0"/>
              <a:t>bacterias</a:t>
            </a:r>
            <a:r>
              <a:rPr lang="en-US" baseline="0" dirty="0" smtClean="0"/>
              <a:t>.  Because of this potential complication, we wanted to use PCR for the detection of Salmonella in biological samples.</a:t>
            </a:r>
            <a:endParaRPr lang="en-US" dirty="0" smtClean="0"/>
          </a:p>
        </p:txBody>
      </p:sp>
      <p:sp>
        <p:nvSpPr>
          <p:cNvPr id="4" name="Slide Number Placeholder 3"/>
          <p:cNvSpPr>
            <a:spLocks noGrp="1"/>
          </p:cNvSpPr>
          <p:nvPr>
            <p:ph type="sldNum" sz="quarter" idx="10"/>
          </p:nvPr>
        </p:nvSpPr>
        <p:spPr/>
        <p:txBody>
          <a:bodyPr/>
          <a:lstStyle/>
          <a:p>
            <a:fld id="{1CF3293A-703C-4270-8159-457A95B4A733}" type="slidenum">
              <a:rPr lang="en-US" smtClean="0"/>
              <a:t>4</a:t>
            </a:fld>
            <a:endParaRPr lang="en-US"/>
          </a:p>
        </p:txBody>
      </p:sp>
    </p:spTree>
    <p:extLst>
      <p:ext uri="{BB962C8B-B14F-4D97-AF65-F5344CB8AC3E}">
        <p14:creationId xmlns:p14="http://schemas.microsoft.com/office/powerpoint/2010/main" val="252668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perform PCR, DNA must be isolated</a:t>
            </a:r>
            <a:r>
              <a:rPr lang="en-US" baseline="0" dirty="0" smtClean="0"/>
              <a:t> from a biological sample.  The DNA is then used in a PCR reaction in a </a:t>
            </a:r>
            <a:r>
              <a:rPr lang="en-US" baseline="0" dirty="0" err="1" smtClean="0"/>
              <a:t>thermocycler</a:t>
            </a:r>
            <a:r>
              <a:rPr lang="en-US" baseline="0" dirty="0" smtClean="0"/>
              <a:t>.  Describe how the PCR works with the figure I have drawn out.  </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5</a:t>
            </a:fld>
            <a:endParaRPr lang="en-US"/>
          </a:p>
        </p:txBody>
      </p:sp>
    </p:spTree>
    <p:extLst>
      <p:ext uri="{BB962C8B-B14F-4D97-AF65-F5344CB8AC3E}">
        <p14:creationId xmlns:p14="http://schemas.microsoft.com/office/powerpoint/2010/main" val="198190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PCR product is then analyzed by gel electrophoresis.  At the end of this process, you will get a band on the gel that corresponds to the length of the DNA between the 2 primers.   You can add more to make sense.  </a:t>
            </a:r>
            <a:endParaRPr lang="en-US" dirty="0" smtClean="0"/>
          </a:p>
          <a:p>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6</a:t>
            </a:fld>
            <a:endParaRPr lang="en-US"/>
          </a:p>
        </p:txBody>
      </p:sp>
    </p:spTree>
    <p:extLst>
      <p:ext uri="{BB962C8B-B14F-4D97-AF65-F5344CB8AC3E}">
        <p14:creationId xmlns:p14="http://schemas.microsoft.com/office/powerpoint/2010/main" val="270984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we did was a literature search to find published primers that were </a:t>
            </a:r>
            <a:r>
              <a:rPr lang="en-US" baseline="0" dirty="0" smtClean="0"/>
              <a:t> specific for Salmonella.  Acknowledge paper that we got primers from and describe what we did and what it looked like on pure Salmonella DNA.</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7</a:t>
            </a:fld>
            <a:endParaRPr lang="en-US" dirty="0"/>
          </a:p>
        </p:txBody>
      </p:sp>
    </p:spTree>
    <p:extLst>
      <p:ext uri="{BB962C8B-B14F-4D97-AF65-F5344CB8AC3E}">
        <p14:creationId xmlns:p14="http://schemas.microsoft.com/office/powerpoint/2010/main" val="270115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come up with how to describe this slide.</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8</a:t>
            </a:fld>
            <a:endParaRPr lang="en-US"/>
          </a:p>
        </p:txBody>
      </p:sp>
    </p:spTree>
    <p:extLst>
      <p:ext uri="{BB962C8B-B14F-4D97-AF65-F5344CB8AC3E}">
        <p14:creationId xmlns:p14="http://schemas.microsoft.com/office/powerpoint/2010/main" val="121926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come up with</a:t>
            </a:r>
            <a:r>
              <a:rPr lang="en-US" baseline="0" dirty="0" smtClean="0"/>
              <a:t> the description for this slide.</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9</a:t>
            </a:fld>
            <a:endParaRPr lang="en-US"/>
          </a:p>
        </p:txBody>
      </p:sp>
    </p:spTree>
    <p:extLst>
      <p:ext uri="{BB962C8B-B14F-4D97-AF65-F5344CB8AC3E}">
        <p14:creationId xmlns:p14="http://schemas.microsoft.com/office/powerpoint/2010/main" val="133442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add to what you think should be said about this slide.  Their normal range is from North</a:t>
            </a:r>
            <a:r>
              <a:rPr lang="en-US" baseline="0" dirty="0" smtClean="0"/>
              <a:t> Carolina south to Florida and west to Texas.  They are arboreal (residing in trees) within natural habitats.  It is the most common lizards in </a:t>
            </a:r>
            <a:r>
              <a:rPr lang="en-US" baseline="0" dirty="0" err="1" smtClean="0"/>
              <a:t>urbarn</a:t>
            </a:r>
            <a:r>
              <a:rPr lang="en-US" baseline="0" dirty="0" smtClean="0"/>
              <a:t> or suburban areas and can be found on fences or houses.  That have been reported cases of children acquiring Salmonella infections from pet green anoles.</a:t>
            </a:r>
            <a:endParaRPr lang="en-US" dirty="0"/>
          </a:p>
        </p:txBody>
      </p:sp>
      <p:sp>
        <p:nvSpPr>
          <p:cNvPr id="4" name="Slide Number Placeholder 3"/>
          <p:cNvSpPr>
            <a:spLocks noGrp="1"/>
          </p:cNvSpPr>
          <p:nvPr>
            <p:ph type="sldNum" sz="quarter" idx="10"/>
          </p:nvPr>
        </p:nvSpPr>
        <p:spPr/>
        <p:txBody>
          <a:bodyPr/>
          <a:lstStyle/>
          <a:p>
            <a:fld id="{1CF3293A-703C-4270-8159-457A95B4A733}" type="slidenum">
              <a:rPr lang="en-US" smtClean="0"/>
              <a:t>10</a:t>
            </a:fld>
            <a:endParaRPr lang="en-US"/>
          </a:p>
        </p:txBody>
      </p:sp>
    </p:spTree>
    <p:extLst>
      <p:ext uri="{BB962C8B-B14F-4D97-AF65-F5344CB8AC3E}">
        <p14:creationId xmlns:p14="http://schemas.microsoft.com/office/powerpoint/2010/main" val="21805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25ADC-3DE6-4CB6-9F4D-0AD88D05BCFB}" type="datetime1">
              <a:rPr lang="en-US" smtClean="0"/>
              <a:t>4/13/2013</a:t>
            </a:fld>
            <a:endParaRPr lang="en-US"/>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314332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0125A-83D4-48CA-ABCE-2E165D9534F3}" type="datetime1">
              <a:rPr lang="en-US" smtClean="0"/>
              <a:t>4/13/2013</a:t>
            </a:fld>
            <a:endParaRPr lang="en-US"/>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360058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65408-6CAE-4C24-BA22-E0CEF4F35E17}" type="datetime1">
              <a:rPr lang="en-US" smtClean="0"/>
              <a:t>4/13/2013</a:t>
            </a:fld>
            <a:endParaRPr lang="en-US"/>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413803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991EF-11CB-4934-8900-B62FEFB8C17C}" type="datetime1">
              <a:rPr lang="en-US" smtClean="0"/>
              <a:t>4/13/2013</a:t>
            </a:fld>
            <a:endParaRPr lang="en-US"/>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397932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EB1F8-38E3-4EAD-99EB-52955EF99BCC}" type="datetime1">
              <a:rPr lang="en-US" smtClean="0"/>
              <a:t>4/13/2013</a:t>
            </a:fld>
            <a:endParaRPr lang="en-US"/>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18308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4E4D96-9DAC-4700-B7AD-576BFEEC9B90}" type="datetime1">
              <a:rPr lang="en-US" smtClean="0"/>
              <a:t>4/13/2013</a:t>
            </a:fld>
            <a:endParaRPr lang="en-US"/>
          </a:p>
        </p:txBody>
      </p:sp>
      <p:sp>
        <p:nvSpPr>
          <p:cNvPr id="6" name="Footer Placeholder 5"/>
          <p:cNvSpPr>
            <a:spLocks noGrp="1"/>
          </p:cNvSpPr>
          <p:nvPr>
            <p:ph type="ftr" sz="quarter" idx="11"/>
          </p:nvPr>
        </p:nvSpPr>
        <p:spPr/>
        <p:txBody>
          <a:bodyPr/>
          <a:lstStyle/>
          <a:p>
            <a:r>
              <a:rPr lang="en-US" smtClean="0"/>
              <a:t>Patten</a:t>
            </a:r>
            <a:endParaRPr lang="en-US"/>
          </a:p>
        </p:txBody>
      </p:sp>
      <p:sp>
        <p:nvSpPr>
          <p:cNvPr id="7" name="Slide Number Placeholder 6"/>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119248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D4757-2A10-4D93-9F19-73C27773B230}" type="datetime1">
              <a:rPr lang="en-US" smtClean="0"/>
              <a:t>4/13/2013</a:t>
            </a:fld>
            <a:endParaRPr lang="en-US"/>
          </a:p>
        </p:txBody>
      </p:sp>
      <p:sp>
        <p:nvSpPr>
          <p:cNvPr id="8" name="Footer Placeholder 7"/>
          <p:cNvSpPr>
            <a:spLocks noGrp="1"/>
          </p:cNvSpPr>
          <p:nvPr>
            <p:ph type="ftr" sz="quarter" idx="11"/>
          </p:nvPr>
        </p:nvSpPr>
        <p:spPr/>
        <p:txBody>
          <a:bodyPr/>
          <a:lstStyle/>
          <a:p>
            <a:r>
              <a:rPr lang="en-US" smtClean="0"/>
              <a:t>Patten</a:t>
            </a:r>
            <a:endParaRPr lang="en-US"/>
          </a:p>
        </p:txBody>
      </p:sp>
      <p:sp>
        <p:nvSpPr>
          <p:cNvPr id="9" name="Slide Number Placeholder 8"/>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400898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550C3-29A4-44D0-9D83-51C2D9332800}" type="datetime1">
              <a:rPr lang="en-US" smtClean="0"/>
              <a:t>4/13/2013</a:t>
            </a:fld>
            <a:endParaRPr lang="en-US"/>
          </a:p>
        </p:txBody>
      </p:sp>
      <p:sp>
        <p:nvSpPr>
          <p:cNvPr id="4" name="Footer Placeholder 3"/>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113804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7572D-C8AD-48EA-BECE-8D8BE6B5C1E2}" type="datetime1">
              <a:rPr lang="en-US" smtClean="0"/>
              <a:t>4/13/2013</a:t>
            </a:fld>
            <a:endParaRPr lang="en-US"/>
          </a:p>
        </p:txBody>
      </p:sp>
      <p:sp>
        <p:nvSpPr>
          <p:cNvPr id="3" name="Footer Placeholder 2"/>
          <p:cNvSpPr>
            <a:spLocks noGrp="1"/>
          </p:cNvSpPr>
          <p:nvPr>
            <p:ph type="ftr" sz="quarter" idx="11"/>
          </p:nvPr>
        </p:nvSpPr>
        <p:spPr/>
        <p:txBody>
          <a:bodyPr/>
          <a:lstStyle/>
          <a:p>
            <a:r>
              <a:rPr lang="en-US" smtClean="0"/>
              <a:t>Patten</a:t>
            </a:r>
            <a:endParaRPr lang="en-US"/>
          </a:p>
        </p:txBody>
      </p:sp>
      <p:sp>
        <p:nvSpPr>
          <p:cNvPr id="4" name="Slide Number Placeholder 3"/>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228384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C2926-83BE-49EE-9D15-52D35F53B9F7}" type="datetime1">
              <a:rPr lang="en-US" smtClean="0"/>
              <a:t>4/13/2013</a:t>
            </a:fld>
            <a:endParaRPr lang="en-US"/>
          </a:p>
        </p:txBody>
      </p:sp>
      <p:sp>
        <p:nvSpPr>
          <p:cNvPr id="6" name="Footer Placeholder 5"/>
          <p:cNvSpPr>
            <a:spLocks noGrp="1"/>
          </p:cNvSpPr>
          <p:nvPr>
            <p:ph type="ftr" sz="quarter" idx="11"/>
          </p:nvPr>
        </p:nvSpPr>
        <p:spPr/>
        <p:txBody>
          <a:bodyPr/>
          <a:lstStyle/>
          <a:p>
            <a:r>
              <a:rPr lang="en-US" smtClean="0"/>
              <a:t>Patten</a:t>
            </a:r>
            <a:endParaRPr lang="en-US"/>
          </a:p>
        </p:txBody>
      </p:sp>
      <p:sp>
        <p:nvSpPr>
          <p:cNvPr id="7" name="Slide Number Placeholder 6"/>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230012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29DE5-1A20-4E39-B4BA-D41F8413495F}" type="datetime1">
              <a:rPr lang="en-US" smtClean="0"/>
              <a:t>4/13/2013</a:t>
            </a:fld>
            <a:endParaRPr lang="en-US"/>
          </a:p>
        </p:txBody>
      </p:sp>
      <p:sp>
        <p:nvSpPr>
          <p:cNvPr id="6" name="Footer Placeholder 5"/>
          <p:cNvSpPr>
            <a:spLocks noGrp="1"/>
          </p:cNvSpPr>
          <p:nvPr>
            <p:ph type="ftr" sz="quarter" idx="11"/>
          </p:nvPr>
        </p:nvSpPr>
        <p:spPr/>
        <p:txBody>
          <a:bodyPr/>
          <a:lstStyle/>
          <a:p>
            <a:r>
              <a:rPr lang="en-US" smtClean="0"/>
              <a:t>Patten</a:t>
            </a:r>
            <a:endParaRPr lang="en-US"/>
          </a:p>
        </p:txBody>
      </p:sp>
      <p:sp>
        <p:nvSpPr>
          <p:cNvPr id="7" name="Slide Number Placeholder 6"/>
          <p:cNvSpPr>
            <a:spLocks noGrp="1"/>
          </p:cNvSpPr>
          <p:nvPr>
            <p:ph type="sldNum" sz="quarter" idx="12"/>
          </p:nvPr>
        </p:nvSpPr>
        <p:spPr/>
        <p:txBody>
          <a:bodyPr/>
          <a:lstStyle/>
          <a:p>
            <a:fld id="{FA1EC405-169B-4380-A8E5-2D7A21B02FC9}" type="slidenum">
              <a:rPr lang="en-US" smtClean="0"/>
              <a:t>‹#›</a:t>
            </a:fld>
            <a:endParaRPr lang="en-US"/>
          </a:p>
        </p:txBody>
      </p:sp>
    </p:spTree>
    <p:extLst>
      <p:ext uri="{BB962C8B-B14F-4D97-AF65-F5344CB8AC3E}">
        <p14:creationId xmlns:p14="http://schemas.microsoft.com/office/powerpoint/2010/main" val="223932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6695C-A089-4CF8-B9B9-EDE93D6EBF3D}" type="datetime1">
              <a:rPr lang="en-US" smtClean="0"/>
              <a:t>4/13/2013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Patten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EC405-169B-4380-A8E5-2D7A21B02FC9}" type="slidenum">
              <a:rPr lang="en-US" smtClean="0"/>
              <a:t>‹#›</a:t>
            </a:fld>
            <a:endParaRPr lang="en-US"/>
          </a:p>
        </p:txBody>
      </p:sp>
    </p:spTree>
    <p:extLst>
      <p:ext uri="{BB962C8B-B14F-4D97-AF65-F5344CB8AC3E}">
        <p14:creationId xmlns:p14="http://schemas.microsoft.com/office/powerpoint/2010/main" val="344096774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219200"/>
            <a:ext cx="5257800" cy="1470025"/>
          </a:xfrm>
        </p:spPr>
        <p:txBody>
          <a:bodyPr>
            <a:normAutofit fontScale="90000"/>
          </a:bodyPr>
          <a:lstStyle/>
          <a:p>
            <a:r>
              <a:rPr lang="en-US" i="1" dirty="0" smtClean="0"/>
              <a:t>Salmonella</a:t>
            </a:r>
            <a:r>
              <a:rPr lang="en-US" dirty="0" smtClean="0"/>
              <a:t> Colonization </a:t>
            </a:r>
            <a:r>
              <a:rPr lang="en-US" dirty="0"/>
              <a:t>R</a:t>
            </a:r>
            <a:r>
              <a:rPr lang="en-US" dirty="0" smtClean="0"/>
              <a:t>ates in Green Anoles of Southwest Louisiana</a:t>
            </a:r>
            <a:endParaRPr lang="en-US" dirty="0"/>
          </a:p>
        </p:txBody>
      </p:sp>
      <p:sp>
        <p:nvSpPr>
          <p:cNvPr id="3" name="Subtitle 2"/>
          <p:cNvSpPr>
            <a:spLocks noGrp="1"/>
          </p:cNvSpPr>
          <p:nvPr>
            <p:ph type="subTitle" idx="1"/>
          </p:nvPr>
        </p:nvSpPr>
        <p:spPr>
          <a:xfrm>
            <a:off x="304800" y="3886200"/>
            <a:ext cx="8382000" cy="1752600"/>
          </a:xfrm>
        </p:spPr>
        <p:txBody>
          <a:bodyPr/>
          <a:lstStyle/>
          <a:p>
            <a:r>
              <a:rPr lang="en-US" dirty="0" smtClean="0"/>
              <a:t>Robert Patten, Jay </a:t>
            </a:r>
            <a:r>
              <a:rPr lang="en-US" dirty="0" err="1" smtClean="0"/>
              <a:t>Comeaux</a:t>
            </a:r>
            <a:r>
              <a:rPr lang="en-US" dirty="0" smtClean="0"/>
              <a:t> and Kathy Jackson</a:t>
            </a:r>
          </a:p>
          <a:p>
            <a:r>
              <a:rPr lang="en-US" dirty="0" smtClean="0"/>
              <a:t>McNeese State University</a:t>
            </a:r>
          </a:p>
          <a:p>
            <a:r>
              <a:rPr lang="en-US" dirty="0" smtClean="0"/>
              <a:t>Lake Charles, LA</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15" y="29972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7432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Patten</a:t>
            </a:r>
            <a:endParaRPr lang="en-US"/>
          </a:p>
        </p:txBody>
      </p:sp>
      <p:sp>
        <p:nvSpPr>
          <p:cNvPr id="7" name="Slide Number Placeholder 6"/>
          <p:cNvSpPr>
            <a:spLocks noGrp="1"/>
          </p:cNvSpPr>
          <p:nvPr>
            <p:ph type="sldNum" sz="quarter" idx="12"/>
          </p:nvPr>
        </p:nvSpPr>
        <p:spPr/>
        <p:txBody>
          <a:bodyPr/>
          <a:lstStyle/>
          <a:p>
            <a:fld id="{FA1EC405-169B-4380-A8E5-2D7A21B02FC9}" type="slidenum">
              <a:rPr lang="en-US" smtClean="0"/>
              <a:t>1</a:t>
            </a:fld>
            <a:endParaRPr lang="en-US"/>
          </a:p>
        </p:txBody>
      </p:sp>
    </p:spTree>
    <p:extLst>
      <p:ext uri="{BB962C8B-B14F-4D97-AF65-F5344CB8AC3E}">
        <p14:creationId xmlns:p14="http://schemas.microsoft.com/office/powerpoint/2010/main" val="227558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Green Anoles (</a:t>
            </a:r>
            <a:r>
              <a:rPr lang="en-US" i="1" u="sng" dirty="0" err="1" smtClean="0"/>
              <a:t>Anolis</a:t>
            </a:r>
            <a:r>
              <a:rPr lang="en-US" i="1" u="sng" dirty="0" smtClean="0"/>
              <a:t> </a:t>
            </a:r>
            <a:r>
              <a:rPr lang="en-US" i="1" u="sng" dirty="0" err="1" smtClean="0"/>
              <a:t>carolinensis</a:t>
            </a:r>
            <a:r>
              <a:rPr lang="en-US" i="1" u="sng" dirty="0" smtClean="0"/>
              <a:t>) </a:t>
            </a:r>
            <a:endParaRPr lang="en-US" u="sng" dirty="0"/>
          </a:p>
        </p:txBody>
      </p:sp>
      <p:sp>
        <p:nvSpPr>
          <p:cNvPr id="4" name="Content Placeholder 3"/>
          <p:cNvSpPr>
            <a:spLocks noGrp="1"/>
          </p:cNvSpPr>
          <p:nvPr>
            <p:ph sz="half" idx="1"/>
          </p:nvPr>
        </p:nvSpPr>
        <p:spPr>
          <a:xfrm>
            <a:off x="0" y="5029200"/>
            <a:ext cx="8991600" cy="1371600"/>
          </a:xfrm>
        </p:spPr>
        <p:txBody>
          <a:bodyPr/>
          <a:lstStyle/>
          <a:p>
            <a:r>
              <a:rPr lang="en-US" dirty="0" smtClean="0"/>
              <a:t>Range:  Southeastern United States</a:t>
            </a:r>
          </a:p>
          <a:p>
            <a:r>
              <a:rPr lang="en-US" dirty="0" smtClean="0"/>
              <a:t>Reports of pets causing Salmonellosis</a:t>
            </a:r>
            <a:endParaRPr lang="en-US" dirty="0"/>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64193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10</a:t>
            </a:fld>
            <a:endParaRPr lang="en-US"/>
          </a:p>
        </p:txBody>
      </p:sp>
    </p:spTree>
    <p:extLst>
      <p:ext uri="{BB962C8B-B14F-4D97-AF65-F5344CB8AC3E}">
        <p14:creationId xmlns:p14="http://schemas.microsoft.com/office/powerpoint/2010/main" val="1616245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Salmonella</a:t>
            </a:r>
            <a:r>
              <a:rPr lang="en-US" u="sng" dirty="0" smtClean="0"/>
              <a:t> Rates in Green Anoles</a:t>
            </a:r>
            <a:endParaRPr lang="en-US" u="sng"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66700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638800"/>
            <a:ext cx="8153400" cy="523220"/>
          </a:xfrm>
          <a:prstGeom prst="rect">
            <a:avLst/>
          </a:prstGeom>
          <a:noFill/>
        </p:spPr>
        <p:txBody>
          <a:bodyPr wrap="square" rtlCol="0">
            <a:spAutoFit/>
          </a:bodyPr>
          <a:lstStyle/>
          <a:p>
            <a:r>
              <a:rPr lang="en-US" sz="2800" dirty="0" smtClean="0"/>
              <a:t>24% of Green Anoles tested positive for </a:t>
            </a:r>
            <a:r>
              <a:rPr lang="en-US" sz="2800" i="1" dirty="0" smtClean="0"/>
              <a:t>Salmonella</a:t>
            </a:r>
            <a:r>
              <a:rPr lang="en-US" sz="2800" dirty="0" smtClean="0"/>
              <a:t>.</a:t>
            </a:r>
            <a:endParaRPr lang="en-US" sz="2800" dirty="0"/>
          </a:p>
        </p:txBody>
      </p:sp>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11</a:t>
            </a:fld>
            <a:endParaRPr lang="en-US"/>
          </a:p>
        </p:txBody>
      </p:sp>
    </p:spTree>
    <p:extLst>
      <p:ext uri="{BB962C8B-B14F-4D97-AF65-F5344CB8AC3E}">
        <p14:creationId xmlns:p14="http://schemas.microsoft.com/office/powerpoint/2010/main" val="4139447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u="sng" dirty="0" smtClean="0"/>
              <a:t>Detection of </a:t>
            </a:r>
            <a:r>
              <a:rPr lang="en-US" i="1" u="sng" dirty="0" smtClean="0"/>
              <a:t>Salmonella </a:t>
            </a:r>
            <a:r>
              <a:rPr lang="en-US" i="1" u="sng" dirty="0" err="1" smtClean="0"/>
              <a:t>enterica</a:t>
            </a:r>
            <a:r>
              <a:rPr lang="en-US" i="1" u="sng" dirty="0" smtClean="0"/>
              <a:t> </a:t>
            </a:r>
            <a:r>
              <a:rPr lang="en-US" u="sng" dirty="0" err="1" smtClean="0"/>
              <a:t>serovars</a:t>
            </a:r>
            <a:endParaRPr lang="en-US" u="sng"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892"/>
          <a:stretch/>
        </p:blipFill>
        <p:spPr bwMode="auto">
          <a:xfrm>
            <a:off x="2895600" y="1447800"/>
            <a:ext cx="31305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799" y="5781386"/>
            <a:ext cx="1948739" cy="369332"/>
          </a:xfrm>
          <a:prstGeom prst="rect">
            <a:avLst/>
          </a:prstGeom>
          <a:noFill/>
        </p:spPr>
        <p:txBody>
          <a:bodyPr wrap="none" rtlCol="0">
            <a:spAutoFit/>
          </a:bodyPr>
          <a:lstStyle/>
          <a:p>
            <a:r>
              <a:rPr lang="en-US" dirty="0" err="1" smtClean="0"/>
              <a:t>Soumet</a:t>
            </a:r>
            <a:r>
              <a:rPr lang="en-US" dirty="0" smtClean="0"/>
              <a:t> </a:t>
            </a:r>
            <a:r>
              <a:rPr lang="en-US" i="1" dirty="0" smtClean="0"/>
              <a:t>et al</a:t>
            </a:r>
            <a:r>
              <a:rPr lang="en-US" dirty="0" smtClean="0"/>
              <a:t>. 1999</a:t>
            </a:r>
            <a:endParaRPr lang="en-US" dirty="0"/>
          </a:p>
        </p:txBody>
      </p:sp>
      <p:sp>
        <p:nvSpPr>
          <p:cNvPr id="4" name="TextBox 3"/>
          <p:cNvSpPr txBox="1"/>
          <p:nvPr/>
        </p:nvSpPr>
        <p:spPr>
          <a:xfrm>
            <a:off x="7162800" y="5769267"/>
            <a:ext cx="1632435" cy="369332"/>
          </a:xfrm>
          <a:prstGeom prst="rect">
            <a:avLst/>
          </a:prstGeom>
          <a:noFill/>
        </p:spPr>
        <p:txBody>
          <a:bodyPr wrap="none" rtlCol="0">
            <a:spAutoFit/>
          </a:bodyPr>
          <a:lstStyle/>
          <a:p>
            <a:r>
              <a:rPr lang="en-US" dirty="0" smtClean="0"/>
              <a:t>Park </a:t>
            </a:r>
            <a:r>
              <a:rPr lang="en-US" i="1" dirty="0" smtClean="0"/>
              <a:t>et al</a:t>
            </a:r>
            <a:r>
              <a:rPr lang="en-US" dirty="0" smtClean="0"/>
              <a:t>. 2009</a:t>
            </a:r>
            <a:endParaRPr lang="en-US" dirty="0"/>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12</a:t>
            </a:fld>
            <a:endParaRPr lang="en-US"/>
          </a:p>
        </p:txBody>
      </p:sp>
    </p:spTree>
    <p:extLst>
      <p:ext uri="{BB962C8B-B14F-4D97-AF65-F5344CB8AC3E}">
        <p14:creationId xmlns:p14="http://schemas.microsoft.com/office/powerpoint/2010/main" val="175411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Specificity of </a:t>
            </a:r>
            <a:r>
              <a:rPr lang="en-US" i="1" u="sng" dirty="0" smtClean="0"/>
              <a:t>Salmonella</a:t>
            </a:r>
            <a:r>
              <a:rPr lang="en-US" u="sng" dirty="0" smtClean="0"/>
              <a:t> </a:t>
            </a:r>
            <a:r>
              <a:rPr lang="en-US" u="sng" dirty="0" err="1" smtClean="0"/>
              <a:t>serovar</a:t>
            </a:r>
            <a:r>
              <a:rPr lang="en-US" u="sng" dirty="0" smtClean="0"/>
              <a:t> Detection</a:t>
            </a:r>
            <a:endParaRPr lang="en-US"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09408637"/>
              </p:ext>
            </p:extLst>
          </p:nvPr>
        </p:nvGraphicFramePr>
        <p:xfrm>
          <a:off x="457199" y="2133600"/>
          <a:ext cx="8534401" cy="3610109"/>
        </p:xfrm>
        <a:graphic>
          <a:graphicData uri="http://schemas.openxmlformats.org/drawingml/2006/table">
            <a:tbl>
              <a:tblPr>
                <a:tableStyleId>{5C22544A-7EE6-4342-B048-85BDC9FD1C3A}</a:tableStyleId>
              </a:tblPr>
              <a:tblGrid>
                <a:gridCol w="3825103"/>
                <a:gridCol w="1307071"/>
                <a:gridCol w="1499286"/>
                <a:gridCol w="1902941"/>
              </a:tblGrid>
              <a:tr h="478971">
                <a:tc>
                  <a:txBody>
                    <a:bodyPr/>
                    <a:lstStyle/>
                    <a:p>
                      <a:pPr algn="l" fontAlgn="b"/>
                      <a:r>
                        <a:rPr lang="en-US" sz="2400" u="sng" strike="noStrike" dirty="0">
                          <a:effectLst/>
                        </a:rPr>
                        <a:t>Salmonella </a:t>
                      </a:r>
                      <a:r>
                        <a:rPr lang="en-US" sz="2400" u="sng" strike="noStrike" dirty="0" err="1">
                          <a:effectLst/>
                        </a:rPr>
                        <a:t>enterica</a:t>
                      </a:r>
                      <a:r>
                        <a:rPr lang="en-US" sz="2400" u="sng" strike="noStrike" dirty="0">
                          <a:effectLst/>
                        </a:rPr>
                        <a:t> </a:t>
                      </a:r>
                      <a:r>
                        <a:rPr lang="en-US" sz="2400" u="sng" strike="noStrike" dirty="0" err="1">
                          <a:effectLst/>
                        </a:rPr>
                        <a:t>serovar</a:t>
                      </a:r>
                      <a:endParaRPr lang="en-US" sz="2400" b="0" i="0" u="sng" strike="noStrike" dirty="0">
                        <a:solidFill>
                          <a:srgbClr val="000000"/>
                        </a:solidFill>
                        <a:effectLst/>
                        <a:latin typeface="Calibri"/>
                      </a:endParaRPr>
                    </a:p>
                  </a:txBody>
                  <a:tcPr marL="4763" marR="4763" marT="4763" marB="0" anchor="b"/>
                </a:tc>
                <a:tc>
                  <a:txBody>
                    <a:bodyPr/>
                    <a:lstStyle/>
                    <a:p>
                      <a:pPr algn="ctr" fontAlgn="b"/>
                      <a:r>
                        <a:rPr lang="en-US" sz="2400" u="sng" strike="noStrike" dirty="0">
                          <a:effectLst/>
                        </a:rPr>
                        <a:t>ATCC #</a:t>
                      </a:r>
                      <a:endParaRPr lang="en-US" sz="2400" b="0" i="0" u="sng" strike="noStrike" dirty="0">
                        <a:solidFill>
                          <a:srgbClr val="000000"/>
                        </a:solidFill>
                        <a:effectLst/>
                        <a:latin typeface="Calibri"/>
                      </a:endParaRPr>
                    </a:p>
                  </a:txBody>
                  <a:tcPr marL="4763" marR="4763" marT="4763" marB="0" anchor="b"/>
                </a:tc>
                <a:tc>
                  <a:txBody>
                    <a:bodyPr/>
                    <a:lstStyle/>
                    <a:p>
                      <a:pPr algn="ctr" fontAlgn="b"/>
                      <a:r>
                        <a:rPr lang="en-US" sz="2400" i="1" u="none" strike="noStrike" dirty="0" err="1" smtClean="0">
                          <a:effectLst/>
                        </a:rPr>
                        <a:t>Enteritidis</a:t>
                      </a:r>
                      <a:endParaRPr lang="en-US" sz="2400" i="1" u="none" strike="noStrike" dirty="0" smtClean="0">
                        <a:effectLst/>
                      </a:endParaRPr>
                    </a:p>
                    <a:p>
                      <a:pPr algn="ctr" fontAlgn="b"/>
                      <a:r>
                        <a:rPr lang="en-US" sz="2400" b="0" i="0" u="none" strike="noStrike" dirty="0" smtClean="0">
                          <a:solidFill>
                            <a:srgbClr val="000000"/>
                          </a:solidFill>
                          <a:effectLst/>
                          <a:latin typeface="Calibri"/>
                        </a:rPr>
                        <a:t>primers</a:t>
                      </a:r>
                      <a:endParaRPr lang="en-US" sz="2400" b="0" i="0" u="none" strike="noStrike" dirty="0">
                        <a:solidFill>
                          <a:srgbClr val="000000"/>
                        </a:solidFill>
                        <a:effectLst/>
                        <a:latin typeface="Calibri"/>
                      </a:endParaRPr>
                    </a:p>
                  </a:txBody>
                  <a:tcPr marL="4763" marR="4763" marT="4763" marB="0" anchor="b"/>
                </a:tc>
                <a:tc>
                  <a:txBody>
                    <a:bodyPr/>
                    <a:lstStyle/>
                    <a:p>
                      <a:pPr algn="ctr" fontAlgn="b"/>
                      <a:r>
                        <a:rPr lang="en-US" sz="2400" i="1" u="none" strike="noStrike" dirty="0" err="1" smtClean="0">
                          <a:effectLst/>
                        </a:rPr>
                        <a:t>Typhimurium</a:t>
                      </a:r>
                      <a:endParaRPr lang="en-US" sz="2400" i="1" u="none" strike="noStrike" dirty="0" smtClean="0">
                        <a:effectLst/>
                      </a:endParaRPr>
                    </a:p>
                    <a:p>
                      <a:pPr algn="ctr" fontAlgn="b"/>
                      <a:r>
                        <a:rPr lang="en-US" sz="2400" b="0" i="0" u="none" strike="noStrike" dirty="0" smtClean="0">
                          <a:solidFill>
                            <a:srgbClr val="000000"/>
                          </a:solidFill>
                          <a:effectLst/>
                          <a:latin typeface="Calibri"/>
                        </a:rPr>
                        <a:t>primers</a:t>
                      </a:r>
                      <a:endParaRPr lang="en-US" sz="2400" b="0" i="0" u="none" strike="noStrike" dirty="0">
                        <a:solidFill>
                          <a:srgbClr val="000000"/>
                        </a:solidFill>
                        <a:effectLst/>
                        <a:latin typeface="Calibri"/>
                      </a:endParaRPr>
                    </a:p>
                  </a:txBody>
                  <a:tcPr marL="4763" marR="4763" marT="4763" marB="0" anchor="b"/>
                </a:tc>
              </a:tr>
              <a:tr h="478971">
                <a:tc>
                  <a:txBody>
                    <a:bodyPr/>
                    <a:lstStyle/>
                    <a:p>
                      <a:pPr algn="l" fontAlgn="b"/>
                      <a:r>
                        <a:rPr lang="en-US" sz="2400" u="none" strike="noStrike" dirty="0" err="1" smtClean="0">
                          <a:effectLst/>
                        </a:rPr>
                        <a:t>Enteritidis</a:t>
                      </a:r>
                      <a:endParaRPr lang="en-US" sz="2400" b="0" i="0"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13076</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Pos</a:t>
                      </a:r>
                      <a:r>
                        <a:rPr lang="en-US" sz="2400" u="none" strike="noStrike" dirty="0">
                          <a:effectLst/>
                        </a:rPr>
                        <a:t> </a:t>
                      </a:r>
                      <a:endParaRPr lang="en-US" sz="2400" b="0" i="0"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Neg</a:t>
                      </a:r>
                      <a:endParaRPr lang="en-US" sz="2400" b="0" i="0" u="none" strike="noStrike">
                        <a:solidFill>
                          <a:srgbClr val="000000"/>
                        </a:solidFill>
                        <a:effectLst/>
                        <a:latin typeface="Calibri"/>
                      </a:endParaRPr>
                    </a:p>
                  </a:txBody>
                  <a:tcPr marL="4763" marR="4763" marT="4763" marB="0" anchor="b"/>
                </a:tc>
              </a:tr>
              <a:tr h="478971">
                <a:tc>
                  <a:txBody>
                    <a:bodyPr/>
                    <a:lstStyle/>
                    <a:p>
                      <a:pPr algn="l" fontAlgn="b"/>
                      <a:r>
                        <a:rPr lang="en-US" sz="2400" u="none" strike="noStrike" dirty="0" err="1">
                          <a:effectLst/>
                        </a:rPr>
                        <a:t>Paratyphi</a:t>
                      </a:r>
                      <a:r>
                        <a:rPr lang="en-US" sz="2400" u="none" strike="noStrike" dirty="0">
                          <a:effectLst/>
                        </a:rPr>
                        <a:t> B</a:t>
                      </a:r>
                      <a:endParaRPr lang="en-US" sz="2400" b="0" i="1"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8759</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Neg</a:t>
                      </a:r>
                      <a:endParaRPr lang="en-US" sz="2400" b="0" i="0" u="none" strike="noStrike" dirty="0">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Neg</a:t>
                      </a:r>
                      <a:endParaRPr lang="en-US" sz="2400" b="0" i="0" u="none" strike="noStrike" dirty="0">
                        <a:solidFill>
                          <a:srgbClr val="000000"/>
                        </a:solidFill>
                        <a:effectLst/>
                        <a:latin typeface="Calibri"/>
                      </a:endParaRPr>
                    </a:p>
                  </a:txBody>
                  <a:tcPr marL="4763" marR="4763" marT="4763" marB="0" anchor="b"/>
                </a:tc>
              </a:tr>
              <a:tr h="478971">
                <a:tc>
                  <a:txBody>
                    <a:bodyPr/>
                    <a:lstStyle/>
                    <a:p>
                      <a:pPr algn="l" fontAlgn="b"/>
                      <a:r>
                        <a:rPr lang="en-US" sz="2400" u="none" strike="noStrike" dirty="0" err="1">
                          <a:effectLst/>
                        </a:rPr>
                        <a:t>Typhimurium</a:t>
                      </a:r>
                      <a:endParaRPr lang="en-US" sz="2400" b="0" i="1"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14028</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a:effectLst/>
                        </a:rPr>
                        <a:t>Neg</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Pos</a:t>
                      </a:r>
                      <a:endParaRPr lang="en-US" sz="2400" b="0" i="0" u="none" strike="noStrike" dirty="0">
                        <a:solidFill>
                          <a:srgbClr val="000000"/>
                        </a:solidFill>
                        <a:effectLst/>
                        <a:latin typeface="Calibri"/>
                      </a:endParaRPr>
                    </a:p>
                  </a:txBody>
                  <a:tcPr marL="4763" marR="4763" marT="4763" marB="0" anchor="b"/>
                </a:tc>
              </a:tr>
              <a:tr h="478971">
                <a:tc>
                  <a:txBody>
                    <a:bodyPr/>
                    <a:lstStyle/>
                    <a:p>
                      <a:pPr algn="l" fontAlgn="b"/>
                      <a:r>
                        <a:rPr lang="en-US" sz="2400" u="none" strike="noStrike" dirty="0" err="1">
                          <a:effectLst/>
                        </a:rPr>
                        <a:t>Typhimurium</a:t>
                      </a:r>
                      <a:endParaRPr lang="en-US" sz="2400" b="0" i="1"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13311</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a:effectLst/>
                        </a:rPr>
                        <a:t>Neg</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Pos</a:t>
                      </a:r>
                      <a:endParaRPr lang="en-US" sz="2400" b="0" i="0" u="none" strike="noStrike" dirty="0">
                        <a:solidFill>
                          <a:srgbClr val="000000"/>
                        </a:solidFill>
                        <a:effectLst/>
                        <a:latin typeface="Calibri"/>
                      </a:endParaRPr>
                    </a:p>
                  </a:txBody>
                  <a:tcPr marL="4763" marR="4763" marT="4763" marB="0" anchor="b"/>
                </a:tc>
              </a:tr>
              <a:tr h="478971">
                <a:tc>
                  <a:txBody>
                    <a:bodyPr/>
                    <a:lstStyle/>
                    <a:p>
                      <a:pPr algn="l" fontAlgn="b"/>
                      <a:r>
                        <a:rPr lang="en-US" sz="2400" u="none" strike="noStrike" dirty="0" err="1">
                          <a:effectLst/>
                        </a:rPr>
                        <a:t>Tranoroa</a:t>
                      </a:r>
                      <a:endParaRPr lang="en-US" sz="2400" b="0" i="1"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10252</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a:effectLst/>
                        </a:rPr>
                        <a:t>Neg</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Neg</a:t>
                      </a:r>
                      <a:endParaRPr lang="en-US" sz="2400" b="0" i="0" u="none" strike="noStrike" dirty="0">
                        <a:solidFill>
                          <a:srgbClr val="000000"/>
                        </a:solidFill>
                        <a:effectLst/>
                        <a:latin typeface="Calibri"/>
                      </a:endParaRPr>
                    </a:p>
                  </a:txBody>
                  <a:tcPr marL="4763" marR="4763" marT="4763" marB="0" anchor="b"/>
                </a:tc>
              </a:tr>
              <a:tr h="478971">
                <a:tc>
                  <a:txBody>
                    <a:bodyPr/>
                    <a:lstStyle/>
                    <a:p>
                      <a:pPr algn="l" fontAlgn="b"/>
                      <a:r>
                        <a:rPr lang="en-US" sz="2400" u="none" strike="noStrike" dirty="0">
                          <a:effectLst/>
                        </a:rPr>
                        <a:t>Newport</a:t>
                      </a:r>
                      <a:endParaRPr lang="en-US" sz="2400" b="0" i="1" u="none" strike="noStrike" dirty="0">
                        <a:solidFill>
                          <a:srgbClr val="000000"/>
                        </a:solidFill>
                        <a:effectLst/>
                        <a:latin typeface="Calibri"/>
                      </a:endParaRPr>
                    </a:p>
                  </a:txBody>
                  <a:tcPr marL="4763" marR="4763" marT="4763" marB="0" anchor="b"/>
                </a:tc>
                <a:tc>
                  <a:txBody>
                    <a:bodyPr/>
                    <a:lstStyle/>
                    <a:p>
                      <a:pPr algn="ctr" fontAlgn="b"/>
                      <a:r>
                        <a:rPr lang="en-US" sz="2400" u="none" strike="noStrike">
                          <a:effectLst/>
                        </a:rPr>
                        <a:t>6962</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a:effectLst/>
                        </a:rPr>
                        <a:t>Neg</a:t>
                      </a:r>
                      <a:endParaRPr lang="en-US" sz="2400" b="0" i="0" u="none" strike="noStrike">
                        <a:solidFill>
                          <a:srgbClr val="000000"/>
                        </a:solidFill>
                        <a:effectLst/>
                        <a:latin typeface="Calibri"/>
                      </a:endParaRPr>
                    </a:p>
                  </a:txBody>
                  <a:tcPr marL="4763" marR="4763" marT="4763" marB="0" anchor="b"/>
                </a:tc>
                <a:tc>
                  <a:txBody>
                    <a:bodyPr/>
                    <a:lstStyle/>
                    <a:p>
                      <a:pPr algn="ctr" fontAlgn="b"/>
                      <a:r>
                        <a:rPr lang="en-US" sz="2400" u="none" strike="noStrike" dirty="0" err="1">
                          <a:effectLst/>
                        </a:rPr>
                        <a:t>Neg</a:t>
                      </a:r>
                      <a:endParaRPr lang="en-US" sz="2400" b="0" i="0" u="none" strike="noStrike" dirty="0">
                        <a:solidFill>
                          <a:srgbClr val="000000"/>
                        </a:solidFill>
                        <a:effectLst/>
                        <a:latin typeface="Calibri"/>
                      </a:endParaRPr>
                    </a:p>
                  </a:txBody>
                  <a:tcPr marL="4763" marR="4763" marT="4763" marB="0" anchor="b"/>
                </a:tc>
              </a:tr>
            </a:tbl>
          </a:graphicData>
        </a:graphic>
      </p:graphicFrame>
      <p:sp>
        <p:nvSpPr>
          <p:cNvPr id="3" name="Footer Placeholder 2"/>
          <p:cNvSpPr>
            <a:spLocks noGrp="1"/>
          </p:cNvSpPr>
          <p:nvPr>
            <p:ph type="ftr" sz="quarter" idx="11"/>
          </p:nvPr>
        </p:nvSpPr>
        <p:spPr/>
        <p:txBody>
          <a:bodyPr/>
          <a:lstStyle/>
          <a:p>
            <a:r>
              <a:rPr lang="en-US" smtClean="0"/>
              <a:t>Patten</a:t>
            </a:r>
            <a:endParaRPr lang="en-US"/>
          </a:p>
        </p:txBody>
      </p:sp>
      <p:sp>
        <p:nvSpPr>
          <p:cNvPr id="4" name="Slide Number Placeholder 3"/>
          <p:cNvSpPr>
            <a:spLocks noGrp="1"/>
          </p:cNvSpPr>
          <p:nvPr>
            <p:ph type="sldNum" sz="quarter" idx="12"/>
          </p:nvPr>
        </p:nvSpPr>
        <p:spPr/>
        <p:txBody>
          <a:bodyPr/>
          <a:lstStyle/>
          <a:p>
            <a:fld id="{FA1EC405-169B-4380-A8E5-2D7A21B02FC9}" type="slidenum">
              <a:rPr lang="en-US" smtClean="0"/>
              <a:t>13</a:t>
            </a:fld>
            <a:endParaRPr lang="en-US"/>
          </a:p>
        </p:txBody>
      </p:sp>
    </p:spTree>
    <p:extLst>
      <p:ext uri="{BB962C8B-B14F-4D97-AF65-F5344CB8AC3E}">
        <p14:creationId xmlns:p14="http://schemas.microsoft.com/office/powerpoint/2010/main" val="15920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Detection of </a:t>
            </a:r>
            <a:r>
              <a:rPr lang="en-US" i="1" u="sng" dirty="0" smtClean="0"/>
              <a:t>Salmonella</a:t>
            </a:r>
            <a:r>
              <a:rPr lang="en-US" u="sng" dirty="0" smtClean="0"/>
              <a:t> </a:t>
            </a:r>
            <a:r>
              <a:rPr lang="en-US" u="sng" dirty="0" err="1" smtClean="0"/>
              <a:t>serovars</a:t>
            </a:r>
            <a:r>
              <a:rPr lang="en-US" u="sng" dirty="0" smtClean="0"/>
              <a:t> in Green Anoles</a:t>
            </a:r>
            <a:endParaRPr lang="en-US" u="sng"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8568" y="1600200"/>
            <a:ext cx="196686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Patten</a:t>
            </a:r>
            <a:endParaRPr lang="en-US"/>
          </a:p>
        </p:txBody>
      </p:sp>
      <p:sp>
        <p:nvSpPr>
          <p:cNvPr id="4" name="Slide Number Placeholder 3"/>
          <p:cNvSpPr>
            <a:spLocks noGrp="1"/>
          </p:cNvSpPr>
          <p:nvPr>
            <p:ph type="sldNum" sz="quarter" idx="12"/>
          </p:nvPr>
        </p:nvSpPr>
        <p:spPr/>
        <p:txBody>
          <a:bodyPr/>
          <a:lstStyle/>
          <a:p>
            <a:fld id="{FA1EC405-169B-4380-A8E5-2D7A21B02FC9}" type="slidenum">
              <a:rPr lang="en-US" smtClean="0"/>
              <a:t>14</a:t>
            </a:fld>
            <a:endParaRPr lang="en-US"/>
          </a:p>
        </p:txBody>
      </p:sp>
    </p:spTree>
    <p:extLst>
      <p:ext uri="{BB962C8B-B14F-4D97-AF65-F5344CB8AC3E}">
        <p14:creationId xmlns:p14="http://schemas.microsoft.com/office/powerpoint/2010/main" val="1173312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38200"/>
          </a:xfrm>
        </p:spPr>
        <p:txBody>
          <a:bodyPr/>
          <a:lstStyle/>
          <a:p>
            <a:r>
              <a:rPr lang="en-US" u="sng" dirty="0" smtClean="0"/>
              <a:t>Conclusions</a:t>
            </a:r>
            <a:endParaRPr lang="en-US" u="sng" dirty="0"/>
          </a:p>
        </p:txBody>
      </p:sp>
      <p:sp>
        <p:nvSpPr>
          <p:cNvPr id="4" name="Text Placeholder 11"/>
          <p:cNvSpPr>
            <a:spLocks noGrp="1"/>
          </p:cNvSpPr>
          <p:nvPr>
            <p:ph idx="1"/>
          </p:nvPr>
        </p:nvSpPr>
        <p:spPr>
          <a:xfrm>
            <a:off x="0" y="1066800"/>
            <a:ext cx="8763000" cy="5638800"/>
          </a:xfrm>
        </p:spPr>
        <p:txBody>
          <a:bodyPr>
            <a:noAutofit/>
          </a:bodyPr>
          <a:lstStyle/>
          <a:p>
            <a:r>
              <a:rPr lang="en-US" sz="2800" i="1" dirty="0" smtClean="0"/>
              <a:t>Salmonella</a:t>
            </a:r>
            <a:r>
              <a:rPr lang="en-US" sz="2800" dirty="0" smtClean="0"/>
              <a:t> </a:t>
            </a:r>
            <a:r>
              <a:rPr lang="en-US" sz="2800" dirty="0" err="1" smtClean="0"/>
              <a:t>invA</a:t>
            </a:r>
            <a:r>
              <a:rPr lang="en-US" sz="2800" dirty="0" smtClean="0"/>
              <a:t>, </a:t>
            </a:r>
            <a:r>
              <a:rPr lang="en-US" sz="2800" i="1" dirty="0" smtClean="0"/>
              <a:t>Salmonella </a:t>
            </a:r>
            <a:r>
              <a:rPr lang="en-US" sz="2800" dirty="0" err="1"/>
              <a:t>E</a:t>
            </a:r>
            <a:r>
              <a:rPr lang="en-US" sz="2800" dirty="0" err="1" smtClean="0"/>
              <a:t>nteritidis</a:t>
            </a:r>
            <a:r>
              <a:rPr lang="en-US" sz="2800" i="1" dirty="0" smtClean="0"/>
              <a:t> </a:t>
            </a:r>
            <a:r>
              <a:rPr lang="en-US" sz="2800" dirty="0" smtClean="0"/>
              <a:t>and </a:t>
            </a:r>
            <a:r>
              <a:rPr lang="en-US" sz="2800" i="1" dirty="0" smtClean="0"/>
              <a:t>Salmonella </a:t>
            </a:r>
            <a:r>
              <a:rPr lang="en-US" sz="2800" dirty="0" err="1"/>
              <a:t>T</a:t>
            </a:r>
            <a:r>
              <a:rPr lang="en-US" sz="2800" dirty="0" err="1" smtClean="0"/>
              <a:t>yphimurium</a:t>
            </a:r>
            <a:r>
              <a:rPr lang="en-US" sz="2800" dirty="0" smtClean="0"/>
              <a:t> </a:t>
            </a:r>
            <a:r>
              <a:rPr lang="en-US" sz="2800" dirty="0"/>
              <a:t>primers </a:t>
            </a:r>
            <a:r>
              <a:rPr lang="en-US" sz="2800" dirty="0" smtClean="0"/>
              <a:t>are specific.</a:t>
            </a:r>
          </a:p>
          <a:p>
            <a:endParaRPr lang="en-US" sz="2800" dirty="0"/>
          </a:p>
          <a:p>
            <a:r>
              <a:rPr lang="en-US" sz="2800" dirty="0" smtClean="0"/>
              <a:t>Detection level </a:t>
            </a:r>
            <a:r>
              <a:rPr lang="en-US" sz="2800" smtClean="0"/>
              <a:t>is 1ng </a:t>
            </a:r>
            <a:r>
              <a:rPr lang="en-US" sz="2800" dirty="0" smtClean="0"/>
              <a:t>which equals 200,000 </a:t>
            </a:r>
            <a:r>
              <a:rPr lang="en-US" sz="2800" dirty="0"/>
              <a:t>cells</a:t>
            </a:r>
            <a:r>
              <a:rPr lang="en-US" sz="2800" dirty="0" smtClean="0"/>
              <a:t>.</a:t>
            </a:r>
          </a:p>
          <a:p>
            <a:endParaRPr lang="en-US" sz="2800" dirty="0"/>
          </a:p>
          <a:p>
            <a:r>
              <a:rPr lang="en-US" sz="2800" dirty="0" smtClean="0"/>
              <a:t>Of </a:t>
            </a:r>
            <a:r>
              <a:rPr lang="en-US" sz="2800" dirty="0"/>
              <a:t>the 50 green anoles tested, 12 tested positive (24%) for </a:t>
            </a:r>
            <a:r>
              <a:rPr lang="en-US" sz="2800" i="1" dirty="0"/>
              <a:t>Salmonella</a:t>
            </a:r>
            <a:r>
              <a:rPr lang="en-US" sz="2800" dirty="0"/>
              <a:t> using the </a:t>
            </a:r>
            <a:r>
              <a:rPr lang="en-US" sz="2800" dirty="0" err="1"/>
              <a:t>invA</a:t>
            </a:r>
            <a:r>
              <a:rPr lang="en-US" sz="2800" dirty="0"/>
              <a:t> primers</a:t>
            </a:r>
            <a:r>
              <a:rPr lang="en-US" sz="2800" dirty="0" smtClean="0"/>
              <a:t>.</a:t>
            </a:r>
          </a:p>
          <a:p>
            <a:endParaRPr lang="en-US" sz="2800" dirty="0"/>
          </a:p>
          <a:p>
            <a:r>
              <a:rPr lang="en-US" sz="2800" dirty="0" smtClean="0"/>
              <a:t>Of </a:t>
            </a:r>
            <a:r>
              <a:rPr lang="en-US" sz="2800" dirty="0"/>
              <a:t>the 12 positive animals, only one animal tested positive (8%) for </a:t>
            </a:r>
            <a:r>
              <a:rPr lang="en-US" sz="2800" i="1" dirty="0"/>
              <a:t>Salmonella</a:t>
            </a:r>
            <a:r>
              <a:rPr lang="en-US" sz="2800" dirty="0"/>
              <a:t> </a:t>
            </a:r>
            <a:r>
              <a:rPr lang="en-US" sz="2800" dirty="0" err="1"/>
              <a:t>E</a:t>
            </a:r>
            <a:r>
              <a:rPr lang="en-US" sz="2800" dirty="0" err="1" smtClean="0"/>
              <a:t>nteritidis</a:t>
            </a:r>
            <a:r>
              <a:rPr lang="en-US" sz="2800" dirty="0"/>
              <a:t>.</a:t>
            </a:r>
          </a:p>
          <a:p>
            <a:endParaRPr lang="en-US" sz="2800" dirty="0"/>
          </a:p>
        </p:txBody>
      </p:sp>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15</a:t>
            </a:fld>
            <a:endParaRPr lang="en-US"/>
          </a:p>
        </p:txBody>
      </p:sp>
    </p:spTree>
    <p:extLst>
      <p:ext uri="{BB962C8B-B14F-4D97-AF65-F5344CB8AC3E}">
        <p14:creationId xmlns:p14="http://schemas.microsoft.com/office/powerpoint/2010/main" val="1250524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Aknowledgements</a:t>
            </a:r>
            <a:endParaRPr lang="en-US" u="sng" dirty="0"/>
          </a:p>
        </p:txBody>
      </p:sp>
      <p:sp>
        <p:nvSpPr>
          <p:cNvPr id="3" name="Content Placeholder 2"/>
          <p:cNvSpPr>
            <a:spLocks noGrp="1"/>
          </p:cNvSpPr>
          <p:nvPr>
            <p:ph idx="1"/>
          </p:nvPr>
        </p:nvSpPr>
        <p:spPr>
          <a:xfrm>
            <a:off x="457200" y="1524000"/>
            <a:ext cx="8229600" cy="4525963"/>
          </a:xfrm>
        </p:spPr>
        <p:txBody>
          <a:bodyPr/>
          <a:lstStyle/>
          <a:p>
            <a:r>
              <a:rPr lang="en-US" dirty="0" smtClean="0"/>
              <a:t>McNeese State University Department of Biology and Health Sciences</a:t>
            </a:r>
            <a:endParaRPr lang="en-US" dirty="0"/>
          </a:p>
        </p:txBody>
      </p:sp>
      <p:sp>
        <p:nvSpPr>
          <p:cNvPr id="4" name="Footer Placeholder 3"/>
          <p:cNvSpPr>
            <a:spLocks noGrp="1"/>
          </p:cNvSpPr>
          <p:nvPr>
            <p:ph type="ftr" sz="quarter" idx="11"/>
          </p:nvPr>
        </p:nvSpPr>
        <p:spPr/>
        <p:txBody>
          <a:bodyPr/>
          <a:lstStyle/>
          <a:p>
            <a:r>
              <a:rPr lang="en-US" dirty="0" smtClean="0"/>
              <a:t>Patten</a:t>
            </a:r>
            <a:endParaRPr lang="en-US" dirty="0"/>
          </a:p>
        </p:txBody>
      </p:sp>
      <p:sp>
        <p:nvSpPr>
          <p:cNvPr id="5" name="Slide Number Placeholder 4"/>
          <p:cNvSpPr>
            <a:spLocks noGrp="1"/>
          </p:cNvSpPr>
          <p:nvPr>
            <p:ph type="sldNum" sz="quarter" idx="12"/>
          </p:nvPr>
        </p:nvSpPr>
        <p:spPr/>
        <p:txBody>
          <a:bodyPr/>
          <a:lstStyle/>
          <a:p>
            <a:fld id="{FA1EC405-169B-4380-A8E5-2D7A21B02FC9}" type="slidenum">
              <a:rPr lang="en-US" smtClean="0"/>
              <a:t>16</a:t>
            </a:fld>
            <a:endParaRPr lang="en-US"/>
          </a:p>
        </p:txBody>
      </p:sp>
    </p:spTree>
    <p:extLst>
      <p:ext uri="{BB962C8B-B14F-4D97-AF65-F5344CB8AC3E}">
        <p14:creationId xmlns:p14="http://schemas.microsoft.com/office/powerpoint/2010/main" val="416884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i="1" u="sng" dirty="0" smtClean="0"/>
              <a:t>Salmonella</a:t>
            </a:r>
            <a:endParaRPr lang="en-US" i="1" u="sng" dirty="0"/>
          </a:p>
        </p:txBody>
      </p:sp>
      <p:sp>
        <p:nvSpPr>
          <p:cNvPr id="3" name="Content Placeholder 2"/>
          <p:cNvSpPr>
            <a:spLocks noGrp="1"/>
          </p:cNvSpPr>
          <p:nvPr>
            <p:ph idx="1"/>
          </p:nvPr>
        </p:nvSpPr>
        <p:spPr>
          <a:xfrm>
            <a:off x="4590" y="1066800"/>
            <a:ext cx="8686801" cy="4622804"/>
          </a:xfrm>
        </p:spPr>
        <p:txBody>
          <a:bodyPr>
            <a:noAutofit/>
          </a:bodyPr>
          <a:lstStyle/>
          <a:p>
            <a:r>
              <a:rPr lang="en-US" dirty="0" smtClean="0"/>
              <a:t>Rod shaped Gram-negative bacterium</a:t>
            </a:r>
          </a:p>
          <a:p>
            <a:r>
              <a:rPr lang="en-US" dirty="0" err="1" smtClean="0"/>
              <a:t>Enterobacteriaceae</a:t>
            </a:r>
            <a:r>
              <a:rPr lang="en-US" dirty="0" smtClean="0"/>
              <a:t> Family: </a:t>
            </a:r>
            <a:r>
              <a:rPr lang="en-US" i="1" dirty="0" smtClean="0"/>
              <a:t>E. coli</a:t>
            </a:r>
            <a:r>
              <a:rPr lang="en-US" dirty="0" smtClean="0"/>
              <a:t> </a:t>
            </a:r>
          </a:p>
          <a:p>
            <a:pPr marL="0" indent="0">
              <a:buNone/>
            </a:pPr>
            <a:r>
              <a:rPr lang="en-US" dirty="0"/>
              <a:t> </a:t>
            </a:r>
            <a:r>
              <a:rPr lang="en-US" dirty="0" smtClean="0"/>
              <a:t>   and </a:t>
            </a:r>
            <a:r>
              <a:rPr lang="en-US" i="1" dirty="0" err="1" smtClean="0"/>
              <a:t>Klebsiella</a:t>
            </a:r>
            <a:endParaRPr lang="en-US" i="1" dirty="0" smtClean="0"/>
          </a:p>
          <a:p>
            <a:r>
              <a:rPr lang="en-US" i="1" dirty="0" smtClean="0"/>
              <a:t>Salmonella </a:t>
            </a:r>
            <a:r>
              <a:rPr lang="en-US" i="1" dirty="0" err="1" smtClean="0"/>
              <a:t>enterica</a:t>
            </a:r>
            <a:r>
              <a:rPr lang="en-US" i="1" dirty="0" smtClean="0"/>
              <a:t> </a:t>
            </a:r>
            <a:r>
              <a:rPr lang="en-US" dirty="0" smtClean="0"/>
              <a:t>and </a:t>
            </a:r>
            <a:r>
              <a:rPr lang="en-US" i="1" dirty="0" smtClean="0"/>
              <a:t>Salmonella </a:t>
            </a:r>
            <a:endParaRPr lang="en-US" i="1" dirty="0"/>
          </a:p>
          <a:p>
            <a:pPr marL="0" indent="0">
              <a:buNone/>
            </a:pPr>
            <a:r>
              <a:rPr lang="en-US" i="1" dirty="0" smtClean="0"/>
              <a:t>    </a:t>
            </a:r>
            <a:r>
              <a:rPr lang="en-US" i="1" dirty="0" err="1" smtClean="0"/>
              <a:t>bongori</a:t>
            </a:r>
            <a:endParaRPr lang="en-US" i="1" dirty="0" smtClean="0"/>
          </a:p>
          <a:p>
            <a:r>
              <a:rPr lang="en-US" dirty="0" smtClean="0"/>
              <a:t>6 subspecies of </a:t>
            </a:r>
            <a:r>
              <a:rPr lang="en-US" i="1" dirty="0" smtClean="0"/>
              <a:t>Salmonella </a:t>
            </a:r>
            <a:r>
              <a:rPr lang="en-US" i="1" dirty="0" err="1" smtClean="0"/>
              <a:t>enterica</a:t>
            </a:r>
            <a:endParaRPr lang="en-US" i="1" dirty="0" smtClean="0"/>
          </a:p>
          <a:p>
            <a:r>
              <a:rPr lang="en-US" i="1" dirty="0" smtClean="0"/>
              <a:t>Salmonella </a:t>
            </a:r>
            <a:r>
              <a:rPr lang="en-US" i="1" dirty="0" err="1" smtClean="0"/>
              <a:t>enterica</a:t>
            </a:r>
            <a:r>
              <a:rPr lang="en-US" i="1" dirty="0" smtClean="0"/>
              <a:t> </a:t>
            </a:r>
            <a:r>
              <a:rPr lang="en-US" dirty="0" err="1" smtClean="0"/>
              <a:t>serovars</a:t>
            </a:r>
            <a:endParaRPr lang="en-US" dirty="0" smtClean="0"/>
          </a:p>
          <a:p>
            <a:r>
              <a:rPr lang="en-US" i="1" dirty="0" smtClean="0"/>
              <a:t>Salmonella </a:t>
            </a:r>
            <a:r>
              <a:rPr lang="en-US" dirty="0" err="1"/>
              <a:t>E</a:t>
            </a:r>
            <a:r>
              <a:rPr lang="en-US" dirty="0" err="1" smtClean="0"/>
              <a:t>nteritidis</a:t>
            </a:r>
            <a:r>
              <a:rPr lang="en-US" i="1" dirty="0" smtClean="0"/>
              <a:t> </a:t>
            </a:r>
            <a:r>
              <a:rPr lang="en-US" dirty="0" smtClean="0"/>
              <a:t>and </a:t>
            </a:r>
            <a:r>
              <a:rPr lang="en-US" i="1" dirty="0" smtClean="0"/>
              <a:t>Salmonella </a:t>
            </a:r>
            <a:r>
              <a:rPr lang="en-US" dirty="0" err="1" smtClean="0"/>
              <a:t>Typhimurium</a:t>
            </a:r>
            <a:endParaRPr lang="en-US" dirty="0" smtClean="0"/>
          </a:p>
          <a:p>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99" y="2133600"/>
            <a:ext cx="2286001"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2</a:t>
            </a:fld>
            <a:endParaRPr lang="en-US" dirty="0"/>
          </a:p>
        </p:txBody>
      </p:sp>
    </p:spTree>
    <p:extLst>
      <p:ext uri="{BB962C8B-B14F-4D97-AF65-F5344CB8AC3E}">
        <p14:creationId xmlns:p14="http://schemas.microsoft.com/office/powerpoint/2010/main" val="234410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u="sng" dirty="0" smtClean="0"/>
              <a:t>Salmonella Infections</a:t>
            </a:r>
            <a:endParaRPr lang="en-US" u="sng" dirty="0"/>
          </a:p>
        </p:txBody>
      </p:sp>
      <p:sp>
        <p:nvSpPr>
          <p:cNvPr id="3" name="Content Placeholder 2"/>
          <p:cNvSpPr>
            <a:spLocks noGrp="1"/>
          </p:cNvSpPr>
          <p:nvPr>
            <p:ph idx="1"/>
          </p:nvPr>
        </p:nvSpPr>
        <p:spPr>
          <a:xfrm>
            <a:off x="228600" y="1371600"/>
            <a:ext cx="5638800" cy="5105400"/>
          </a:xfrm>
        </p:spPr>
        <p:txBody>
          <a:bodyPr>
            <a:normAutofit/>
          </a:bodyPr>
          <a:lstStyle/>
          <a:p>
            <a:r>
              <a:rPr lang="en-US" dirty="0" smtClean="0"/>
              <a:t>Infections are zoonotic</a:t>
            </a:r>
          </a:p>
          <a:p>
            <a:r>
              <a:rPr lang="en-US" dirty="0" smtClean="0"/>
              <a:t>Sources of Infections:</a:t>
            </a:r>
          </a:p>
          <a:p>
            <a:pPr lvl="1"/>
            <a:r>
              <a:rPr lang="en-US" dirty="0" smtClean="0"/>
              <a:t>Contaminated food</a:t>
            </a:r>
          </a:p>
          <a:p>
            <a:pPr lvl="1"/>
            <a:r>
              <a:rPr lang="en-US" dirty="0" smtClean="0"/>
              <a:t>Fowl</a:t>
            </a:r>
          </a:p>
          <a:p>
            <a:pPr lvl="1"/>
            <a:r>
              <a:rPr lang="en-US" dirty="0" smtClean="0"/>
              <a:t>Reptiles</a:t>
            </a:r>
          </a:p>
          <a:p>
            <a:pPr lvl="1"/>
            <a:r>
              <a:rPr lang="en-US" dirty="0" smtClean="0"/>
              <a:t>Excretions from those infected</a:t>
            </a:r>
          </a:p>
          <a:p>
            <a:r>
              <a:rPr lang="en-US" sz="3200" dirty="0" smtClean="0"/>
              <a:t>Diseases:  Salmonellosis and Typhoid Fever</a:t>
            </a:r>
          </a:p>
          <a:p>
            <a:pPr marL="457200" lvl="1" indent="0">
              <a:buNone/>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595" y="3770894"/>
            <a:ext cx="2676525" cy="175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00212"/>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3</a:t>
            </a:fld>
            <a:endParaRPr lang="en-US"/>
          </a:p>
        </p:txBody>
      </p:sp>
    </p:spTree>
    <p:extLst>
      <p:ext uri="{BB962C8B-B14F-4D97-AF65-F5344CB8AC3E}">
        <p14:creationId xmlns:p14="http://schemas.microsoft.com/office/powerpoint/2010/main" val="144275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u="sng" dirty="0" smtClean="0"/>
              <a:t>XLD Agar Detection of </a:t>
            </a:r>
            <a:r>
              <a:rPr lang="en-US" i="1" u="sng" dirty="0" smtClean="0"/>
              <a:t>Salmonella</a:t>
            </a:r>
            <a:endParaRPr lang="en-US" u="sng"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82" t="6859" r="4697" b="5188"/>
          <a:stretch/>
        </p:blipFill>
        <p:spPr bwMode="auto">
          <a:xfrm>
            <a:off x="4267200" y="1371600"/>
            <a:ext cx="4381500" cy="45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71120" y="1393190"/>
            <a:ext cx="3891280" cy="4525963"/>
          </a:xfrm>
        </p:spPr>
        <p:txBody>
          <a:bodyPr/>
          <a:lstStyle/>
          <a:p>
            <a:endParaRPr lang="en-US" dirty="0" smtClean="0"/>
          </a:p>
          <a:p>
            <a:r>
              <a:rPr lang="en-US" i="1" dirty="0" err="1" smtClean="0"/>
              <a:t>Shigella</a:t>
            </a:r>
            <a:r>
              <a:rPr lang="en-US" dirty="0" smtClean="0"/>
              <a:t>- red colony</a:t>
            </a:r>
          </a:p>
          <a:p>
            <a:endParaRPr lang="en-US" dirty="0"/>
          </a:p>
          <a:p>
            <a:pPr marL="0" indent="0">
              <a:buNone/>
            </a:pPr>
            <a:endParaRPr lang="en-US" dirty="0" smtClean="0"/>
          </a:p>
          <a:p>
            <a:r>
              <a:rPr lang="en-US" i="1" dirty="0" smtClean="0"/>
              <a:t>Salmonella</a:t>
            </a:r>
            <a:r>
              <a:rPr lang="en-US" dirty="0" smtClean="0"/>
              <a:t>  and </a:t>
            </a:r>
            <a:r>
              <a:rPr lang="en-US" i="1" dirty="0" err="1" smtClean="0"/>
              <a:t>Edwardsiella</a:t>
            </a:r>
            <a:r>
              <a:rPr lang="en-US" dirty="0" smtClean="0"/>
              <a:t> – red colony with black center</a:t>
            </a:r>
            <a:endParaRPr lang="en-US" dirty="0"/>
          </a:p>
        </p:txBody>
      </p:sp>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4</a:t>
            </a:fld>
            <a:endParaRPr lang="en-US"/>
          </a:p>
        </p:txBody>
      </p:sp>
    </p:spTree>
    <p:extLst>
      <p:ext uri="{BB962C8B-B14F-4D97-AF65-F5344CB8AC3E}">
        <p14:creationId xmlns:p14="http://schemas.microsoft.com/office/powerpoint/2010/main" val="304237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10" y="38100"/>
            <a:ext cx="8229600" cy="1143000"/>
          </a:xfrm>
        </p:spPr>
        <p:txBody>
          <a:bodyPr/>
          <a:lstStyle/>
          <a:p>
            <a:r>
              <a:rPr lang="en-US" u="sng" dirty="0" smtClean="0"/>
              <a:t>PCR</a:t>
            </a:r>
            <a:endParaRPr lang="en-US" u="sng"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267" b="22313"/>
          <a:stretch/>
        </p:blipFill>
        <p:spPr bwMode="auto">
          <a:xfrm>
            <a:off x="329720" y="609600"/>
            <a:ext cx="106596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1549338" y="14478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579" r="58720"/>
          <a:stretch/>
        </p:blipFill>
        <p:spPr bwMode="auto">
          <a:xfrm>
            <a:off x="2626319" y="617219"/>
            <a:ext cx="10668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3815674" y="1663699"/>
            <a:ext cx="1879006" cy="304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861" y="457200"/>
            <a:ext cx="17145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7" name="Group 4106"/>
          <p:cNvGrpSpPr/>
          <p:nvPr/>
        </p:nvGrpSpPr>
        <p:grpSpPr>
          <a:xfrm>
            <a:off x="6469421" y="5699760"/>
            <a:ext cx="1902378" cy="182880"/>
            <a:chOff x="6469421" y="5257800"/>
            <a:chExt cx="1902378" cy="182880"/>
          </a:xfrm>
        </p:grpSpPr>
        <p:grpSp>
          <p:nvGrpSpPr>
            <p:cNvPr id="24" name="Group 23"/>
            <p:cNvGrpSpPr/>
            <p:nvPr/>
          </p:nvGrpSpPr>
          <p:grpSpPr>
            <a:xfrm>
              <a:off x="6469421" y="5257800"/>
              <a:ext cx="1902378" cy="0"/>
              <a:chOff x="1409700" y="5582920"/>
              <a:chExt cx="1902378" cy="0"/>
            </a:xfrm>
          </p:grpSpPr>
          <p:cxnSp>
            <p:nvCxnSpPr>
              <p:cNvPr id="32" name="Straight Connector 31"/>
              <p:cNvCxnSpPr/>
              <p:nvPr/>
            </p:nvCxnSpPr>
            <p:spPr>
              <a:xfrm>
                <a:off x="1409700" y="558292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02478" y="5582920"/>
                <a:ext cx="6096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19300" y="5582920"/>
                <a:ext cx="68317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469421" y="5440680"/>
              <a:ext cx="1902378" cy="0"/>
              <a:chOff x="1414739" y="6172200"/>
              <a:chExt cx="1902378" cy="0"/>
            </a:xfrm>
          </p:grpSpPr>
          <p:cxnSp>
            <p:nvCxnSpPr>
              <p:cNvPr id="38" name="Straight Connector 37"/>
              <p:cNvCxnSpPr/>
              <p:nvPr/>
            </p:nvCxnSpPr>
            <p:spPr>
              <a:xfrm>
                <a:off x="1414739" y="6172200"/>
                <a:ext cx="6096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07517" y="61722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24339" y="6172200"/>
                <a:ext cx="68317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Arrow Connector 33"/>
          <p:cNvCxnSpPr/>
          <p:nvPr/>
        </p:nvCxnSpPr>
        <p:spPr>
          <a:xfrm>
            <a:off x="2034518" y="4429760"/>
            <a:ext cx="5039"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106" name="Group 4105"/>
          <p:cNvGrpSpPr/>
          <p:nvPr/>
        </p:nvGrpSpPr>
        <p:grpSpPr>
          <a:xfrm>
            <a:off x="513039" y="3276600"/>
            <a:ext cx="7239000" cy="228600"/>
            <a:chOff x="513039" y="3276600"/>
            <a:chExt cx="7239000" cy="228600"/>
          </a:xfrm>
        </p:grpSpPr>
        <p:cxnSp>
          <p:nvCxnSpPr>
            <p:cNvPr id="6" name="Straight Connector 5"/>
            <p:cNvCxnSpPr/>
            <p:nvPr/>
          </p:nvCxnSpPr>
          <p:spPr>
            <a:xfrm>
              <a:off x="513039" y="3505200"/>
              <a:ext cx="7239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532488" y="3276600"/>
              <a:ext cx="2820236" cy="0"/>
              <a:chOff x="1370764" y="3962400"/>
              <a:chExt cx="2820236" cy="0"/>
            </a:xfrm>
          </p:grpSpPr>
          <p:cxnSp>
            <p:nvCxnSpPr>
              <p:cNvPr id="13" name="Straight Connector 12"/>
              <p:cNvCxnSpPr/>
              <p:nvPr/>
            </p:nvCxnSpPr>
            <p:spPr>
              <a:xfrm>
                <a:off x="1370764" y="39624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80364" y="3962400"/>
                <a:ext cx="2210636"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4105" name="Group 4104"/>
          <p:cNvGrpSpPr/>
          <p:nvPr/>
        </p:nvGrpSpPr>
        <p:grpSpPr>
          <a:xfrm>
            <a:off x="457200" y="4114800"/>
            <a:ext cx="7239000" cy="162560"/>
            <a:chOff x="457200" y="4114800"/>
            <a:chExt cx="7239000" cy="162560"/>
          </a:xfrm>
        </p:grpSpPr>
        <p:cxnSp>
          <p:nvCxnSpPr>
            <p:cNvPr id="27" name="Straight Connector 26"/>
            <p:cNvCxnSpPr/>
            <p:nvPr/>
          </p:nvCxnSpPr>
          <p:spPr>
            <a:xfrm>
              <a:off x="457200" y="4114800"/>
              <a:ext cx="72390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44860" y="4267200"/>
              <a:ext cx="2815197" cy="10160"/>
              <a:chOff x="496881" y="4561840"/>
              <a:chExt cx="2815197" cy="10160"/>
            </a:xfrm>
          </p:grpSpPr>
          <p:cxnSp>
            <p:nvCxnSpPr>
              <p:cNvPr id="31" name="Straight Connector 30"/>
              <p:cNvCxnSpPr/>
              <p:nvPr/>
            </p:nvCxnSpPr>
            <p:spPr>
              <a:xfrm>
                <a:off x="2702478" y="45720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6881" y="4561840"/>
                <a:ext cx="2210636"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4098" name="Group 4097"/>
          <p:cNvGrpSpPr/>
          <p:nvPr/>
        </p:nvGrpSpPr>
        <p:grpSpPr>
          <a:xfrm>
            <a:off x="731970" y="5430520"/>
            <a:ext cx="2820236" cy="208280"/>
            <a:chOff x="731970" y="5430520"/>
            <a:chExt cx="2820236" cy="208280"/>
          </a:xfrm>
        </p:grpSpPr>
        <p:grpSp>
          <p:nvGrpSpPr>
            <p:cNvPr id="44" name="Group 43"/>
            <p:cNvGrpSpPr/>
            <p:nvPr/>
          </p:nvGrpSpPr>
          <p:grpSpPr>
            <a:xfrm>
              <a:off x="731970" y="5430520"/>
              <a:ext cx="2820236" cy="0"/>
              <a:chOff x="634520" y="5715000"/>
              <a:chExt cx="2820236" cy="0"/>
            </a:xfrm>
          </p:grpSpPr>
          <p:cxnSp>
            <p:nvCxnSpPr>
              <p:cNvPr id="55" name="Straight Connector 54"/>
              <p:cNvCxnSpPr/>
              <p:nvPr/>
            </p:nvCxnSpPr>
            <p:spPr>
              <a:xfrm>
                <a:off x="634520" y="57150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44120" y="5715000"/>
                <a:ext cx="2210636"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4097" name="Group 4096"/>
            <p:cNvGrpSpPr/>
            <p:nvPr/>
          </p:nvGrpSpPr>
          <p:grpSpPr>
            <a:xfrm>
              <a:off x="731970" y="5638800"/>
              <a:ext cx="2112768" cy="0"/>
              <a:chOff x="731970" y="5638800"/>
              <a:chExt cx="2112768" cy="0"/>
            </a:xfrm>
          </p:grpSpPr>
          <p:cxnSp>
            <p:nvCxnSpPr>
              <p:cNvPr id="57" name="Straight Connector 56"/>
              <p:cNvCxnSpPr/>
              <p:nvPr/>
            </p:nvCxnSpPr>
            <p:spPr>
              <a:xfrm>
                <a:off x="2235138" y="56388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31970" y="5638800"/>
                <a:ext cx="1503168"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4100" name="Group 4099"/>
          <p:cNvGrpSpPr/>
          <p:nvPr/>
        </p:nvGrpSpPr>
        <p:grpSpPr>
          <a:xfrm>
            <a:off x="731970" y="6324600"/>
            <a:ext cx="2815197" cy="162560"/>
            <a:chOff x="731970" y="6324600"/>
            <a:chExt cx="2815197" cy="162560"/>
          </a:xfrm>
        </p:grpSpPr>
        <p:grpSp>
          <p:nvGrpSpPr>
            <p:cNvPr id="63" name="Group 62"/>
            <p:cNvGrpSpPr/>
            <p:nvPr/>
          </p:nvGrpSpPr>
          <p:grpSpPr>
            <a:xfrm>
              <a:off x="731970" y="6477000"/>
              <a:ext cx="2815197" cy="10160"/>
              <a:chOff x="496881" y="4561840"/>
              <a:chExt cx="2815197" cy="10160"/>
            </a:xfrm>
          </p:grpSpPr>
          <p:cxnSp>
            <p:nvCxnSpPr>
              <p:cNvPr id="64" name="Straight Connector 63"/>
              <p:cNvCxnSpPr/>
              <p:nvPr/>
            </p:nvCxnSpPr>
            <p:spPr>
              <a:xfrm>
                <a:off x="2702478" y="4572000"/>
                <a:ext cx="609600"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881" y="4561840"/>
                <a:ext cx="2210636"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4096" name="Group 4095"/>
            <p:cNvGrpSpPr/>
            <p:nvPr/>
          </p:nvGrpSpPr>
          <p:grpSpPr>
            <a:xfrm>
              <a:off x="1395684" y="6324600"/>
              <a:ext cx="2151483" cy="0"/>
              <a:chOff x="1395684" y="6324600"/>
              <a:chExt cx="2151483" cy="0"/>
            </a:xfrm>
          </p:grpSpPr>
          <p:cxnSp>
            <p:nvCxnSpPr>
              <p:cNvPr id="59" name="Straight Connector 58"/>
              <p:cNvCxnSpPr/>
              <p:nvPr/>
            </p:nvCxnSpPr>
            <p:spPr>
              <a:xfrm>
                <a:off x="1395684" y="6324600"/>
                <a:ext cx="609600" cy="0"/>
              </a:xfrm>
              <a:prstGeom prst="line">
                <a:avLst/>
              </a:prstGeom>
              <a:ln w="76200">
                <a:solidFill>
                  <a:schemeClr val="accent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50178" y="6324600"/>
                <a:ext cx="1596989" cy="0"/>
              </a:xfrm>
              <a:prstGeom prst="line">
                <a:avLst/>
              </a:prstGeom>
              <a:ln w="22225">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cxnSp>
        <p:nvCxnSpPr>
          <p:cNvPr id="71" name="Straight Arrow Connector 70"/>
          <p:cNvCxnSpPr/>
          <p:nvPr/>
        </p:nvCxnSpPr>
        <p:spPr>
          <a:xfrm>
            <a:off x="4259877" y="5791200"/>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Patten</a:t>
            </a:r>
            <a:endParaRPr lang="en-US"/>
          </a:p>
        </p:txBody>
      </p:sp>
      <p:sp>
        <p:nvSpPr>
          <p:cNvPr id="4" name="Slide Number Placeholder 3"/>
          <p:cNvSpPr>
            <a:spLocks noGrp="1"/>
          </p:cNvSpPr>
          <p:nvPr>
            <p:ph type="sldNum" sz="quarter" idx="12"/>
          </p:nvPr>
        </p:nvSpPr>
        <p:spPr/>
        <p:txBody>
          <a:bodyPr/>
          <a:lstStyle/>
          <a:p>
            <a:fld id="{FA1EC405-169B-4380-A8E5-2D7A21B02FC9}" type="slidenum">
              <a:rPr lang="en-US" smtClean="0"/>
              <a:t>5</a:t>
            </a:fld>
            <a:endParaRPr lang="en-US"/>
          </a:p>
        </p:txBody>
      </p:sp>
    </p:spTree>
    <p:extLst>
      <p:ext uri="{BB962C8B-B14F-4D97-AF65-F5344CB8AC3E}">
        <p14:creationId xmlns:p14="http://schemas.microsoft.com/office/powerpoint/2010/main" val="78904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u="sng" dirty="0" smtClean="0"/>
              <a:t>Gel Electrophoresis of PCR Samples</a:t>
            </a:r>
            <a:endParaRPr lang="en-US" u="sng" dirty="0"/>
          </a:p>
        </p:txBody>
      </p:sp>
      <p:pic>
        <p:nvPicPr>
          <p:cNvPr id="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2600" y="1544486"/>
            <a:ext cx="2743200" cy="232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900" y="3048000"/>
            <a:ext cx="1198860" cy="311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51" y="2362200"/>
            <a:ext cx="19081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390900" y="2517456"/>
            <a:ext cx="990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6</a:t>
            </a:fld>
            <a:endParaRPr lang="en-US"/>
          </a:p>
        </p:txBody>
      </p:sp>
    </p:spTree>
    <p:extLst>
      <p:ext uri="{BB962C8B-B14F-4D97-AF65-F5344CB8AC3E}">
        <p14:creationId xmlns:p14="http://schemas.microsoft.com/office/powerpoint/2010/main" val="2903616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fontScale="90000"/>
          </a:bodyPr>
          <a:lstStyle/>
          <a:p>
            <a:r>
              <a:rPr lang="en-US" u="sng" dirty="0" smtClean="0"/>
              <a:t>Identification of </a:t>
            </a:r>
            <a:r>
              <a:rPr lang="en-US" i="1" u="sng" dirty="0" smtClean="0"/>
              <a:t>Salmonella</a:t>
            </a:r>
            <a:r>
              <a:rPr lang="en-US" u="sng" dirty="0" smtClean="0"/>
              <a:t> DNA by PCR</a:t>
            </a:r>
            <a:endParaRPr lang="en-US" u="sng"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10000" y="1981200"/>
            <a:ext cx="1676400" cy="434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152400" y="2057400"/>
            <a:ext cx="4038600" cy="762000"/>
          </a:xfrm>
        </p:spPr>
        <p:txBody>
          <a:bodyPr/>
          <a:lstStyle/>
          <a:p>
            <a:r>
              <a:rPr lang="en-US" dirty="0" err="1" smtClean="0"/>
              <a:t>invA</a:t>
            </a:r>
            <a:r>
              <a:rPr lang="en-US" dirty="0" smtClean="0"/>
              <a:t> primers</a:t>
            </a:r>
          </a:p>
          <a:p>
            <a:endParaRPr lang="en-US" dirty="0"/>
          </a:p>
        </p:txBody>
      </p:sp>
      <p:sp>
        <p:nvSpPr>
          <p:cNvPr id="3" name="TextBox 2"/>
          <p:cNvSpPr txBox="1"/>
          <p:nvPr/>
        </p:nvSpPr>
        <p:spPr>
          <a:xfrm>
            <a:off x="31214" y="6119085"/>
            <a:ext cx="1938159" cy="369332"/>
          </a:xfrm>
          <a:prstGeom prst="rect">
            <a:avLst/>
          </a:prstGeom>
          <a:noFill/>
        </p:spPr>
        <p:txBody>
          <a:bodyPr wrap="none" rtlCol="0">
            <a:spAutoFit/>
          </a:bodyPr>
          <a:lstStyle/>
          <a:p>
            <a:r>
              <a:rPr lang="en-US" dirty="0" smtClean="0"/>
              <a:t>Oliveira </a:t>
            </a:r>
            <a:r>
              <a:rPr lang="en-US" i="1" dirty="0" smtClean="0"/>
              <a:t>et al</a:t>
            </a:r>
            <a:r>
              <a:rPr lang="en-US" dirty="0" smtClean="0"/>
              <a:t>. 2002</a:t>
            </a:r>
            <a:endParaRPr lang="en-US" dirty="0"/>
          </a:p>
        </p:txBody>
      </p:sp>
      <p:sp>
        <p:nvSpPr>
          <p:cNvPr id="5" name="Footer Placeholder 4"/>
          <p:cNvSpPr>
            <a:spLocks noGrp="1"/>
          </p:cNvSpPr>
          <p:nvPr>
            <p:ph type="ftr" sz="quarter" idx="11"/>
          </p:nvPr>
        </p:nvSpPr>
        <p:spPr/>
        <p:txBody>
          <a:bodyPr/>
          <a:lstStyle/>
          <a:p>
            <a:r>
              <a:rPr lang="en-US" smtClean="0"/>
              <a:t>Patten</a:t>
            </a:r>
            <a:endParaRPr lang="en-US"/>
          </a:p>
        </p:txBody>
      </p:sp>
      <p:sp>
        <p:nvSpPr>
          <p:cNvPr id="6" name="Slide Number Placeholder 5"/>
          <p:cNvSpPr>
            <a:spLocks noGrp="1"/>
          </p:cNvSpPr>
          <p:nvPr>
            <p:ph type="sldNum" sz="quarter" idx="12"/>
          </p:nvPr>
        </p:nvSpPr>
        <p:spPr/>
        <p:txBody>
          <a:bodyPr/>
          <a:lstStyle/>
          <a:p>
            <a:fld id="{FA1EC405-169B-4380-A8E5-2D7A21B02FC9}" type="slidenum">
              <a:rPr lang="en-US" smtClean="0"/>
              <a:t>7</a:t>
            </a:fld>
            <a:endParaRPr lang="en-US"/>
          </a:p>
        </p:txBody>
      </p:sp>
    </p:spTree>
    <p:extLst>
      <p:ext uri="{BB962C8B-B14F-4D97-AF65-F5344CB8AC3E}">
        <p14:creationId xmlns:p14="http://schemas.microsoft.com/office/powerpoint/2010/main" val="330444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 y="152400"/>
            <a:ext cx="8610600" cy="838200"/>
          </a:xfrm>
        </p:spPr>
        <p:txBody>
          <a:bodyPr>
            <a:normAutofit fontScale="90000"/>
          </a:bodyPr>
          <a:lstStyle/>
          <a:p>
            <a:r>
              <a:rPr lang="en-US" u="sng" dirty="0" smtClean="0"/>
              <a:t>Specificity of </a:t>
            </a:r>
            <a:r>
              <a:rPr lang="en-US" i="1" u="sng" dirty="0" smtClean="0"/>
              <a:t>Salmonella</a:t>
            </a:r>
            <a:r>
              <a:rPr lang="en-US" u="sng" dirty="0" smtClean="0"/>
              <a:t> </a:t>
            </a:r>
            <a:r>
              <a:rPr lang="en-US" u="sng" dirty="0" err="1" smtClean="0"/>
              <a:t>invA</a:t>
            </a:r>
            <a:r>
              <a:rPr lang="en-US" u="sng" dirty="0" smtClean="0"/>
              <a:t> Primers</a:t>
            </a:r>
            <a:endParaRPr lang="en-US" u="sng"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412"/>
          <a:stretch/>
        </p:blipFill>
        <p:spPr bwMode="auto">
          <a:xfrm>
            <a:off x="2286000" y="1066800"/>
            <a:ext cx="4246043" cy="5181806"/>
          </a:xfrm>
          <a:prstGeom prst="rect">
            <a:avLst/>
          </a:prstGeom>
          <a:solidFill>
            <a:schemeClr val="tx1"/>
          </a:solidFill>
          <a:ln>
            <a:noFill/>
          </a:ln>
          <a:effectLst/>
          <a:extLst/>
        </p:spPr>
      </p:pic>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8</a:t>
            </a:fld>
            <a:endParaRPr lang="en-US"/>
          </a:p>
        </p:txBody>
      </p:sp>
    </p:spTree>
    <p:extLst>
      <p:ext uri="{BB962C8B-B14F-4D97-AF65-F5344CB8AC3E}">
        <p14:creationId xmlns:p14="http://schemas.microsoft.com/office/powerpoint/2010/main" val="1075369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u="sng" dirty="0" smtClean="0"/>
              <a:t>Detection Level of </a:t>
            </a:r>
            <a:r>
              <a:rPr lang="en-US" i="1" u="sng" dirty="0" smtClean="0"/>
              <a:t>Salmonella</a:t>
            </a:r>
            <a:r>
              <a:rPr lang="en-US" u="sng" dirty="0" smtClean="0"/>
              <a:t> DNA</a:t>
            </a:r>
            <a:endParaRPr lang="en-US" u="sng" dirty="0"/>
          </a:p>
        </p:txBody>
      </p:sp>
      <p:sp>
        <p:nvSpPr>
          <p:cNvPr id="4" name="Content Placeholder 3"/>
          <p:cNvSpPr>
            <a:spLocks noGrp="1"/>
          </p:cNvSpPr>
          <p:nvPr>
            <p:ph sz="half" idx="1"/>
          </p:nvPr>
        </p:nvSpPr>
        <p:spPr>
          <a:xfrm>
            <a:off x="304800" y="2514600"/>
            <a:ext cx="4038600" cy="2514600"/>
          </a:xfrm>
        </p:spPr>
        <p:txBody>
          <a:bodyPr/>
          <a:lstStyle/>
          <a:p>
            <a:r>
              <a:rPr lang="en-US" dirty="0" smtClean="0"/>
              <a:t>Lane 1= 100ng</a:t>
            </a:r>
          </a:p>
          <a:p>
            <a:r>
              <a:rPr lang="en-US" dirty="0" smtClean="0"/>
              <a:t>Lane 2= 10 </a:t>
            </a:r>
            <a:r>
              <a:rPr lang="en-US" dirty="0" err="1" smtClean="0"/>
              <a:t>ng</a:t>
            </a:r>
            <a:endParaRPr lang="en-US" dirty="0" smtClean="0"/>
          </a:p>
          <a:p>
            <a:r>
              <a:rPr lang="en-US" dirty="0" smtClean="0"/>
              <a:t>Lane 3= 1 </a:t>
            </a:r>
            <a:r>
              <a:rPr lang="en-US" dirty="0" err="1" smtClean="0"/>
              <a:t>ng</a:t>
            </a:r>
            <a:endParaRPr lang="en-US" dirty="0" smtClean="0"/>
          </a:p>
          <a:p>
            <a:r>
              <a:rPr lang="en-US" dirty="0" smtClean="0"/>
              <a:t>Lane 4= 0.1 </a:t>
            </a:r>
            <a:r>
              <a:rPr lang="en-US" dirty="0" err="1" smtClean="0"/>
              <a:t>ng</a:t>
            </a:r>
            <a:endParaRPr lang="en-US" dirty="0"/>
          </a:p>
        </p:txBody>
      </p:sp>
      <p:pic>
        <p:nvPicPr>
          <p:cNvPr id="614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7576"/>
          <a:stretch/>
        </p:blipFill>
        <p:spPr bwMode="auto">
          <a:xfrm>
            <a:off x="4876800" y="1676400"/>
            <a:ext cx="2245360" cy="42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38800" y="5029200"/>
            <a:ext cx="2286000" cy="369332"/>
          </a:xfrm>
          <a:prstGeom prst="rect">
            <a:avLst/>
          </a:prstGeom>
          <a:noFill/>
        </p:spPr>
        <p:txBody>
          <a:bodyPr wrap="square" rtlCol="0">
            <a:spAutoFit/>
          </a:bodyPr>
          <a:lstStyle/>
          <a:p>
            <a:r>
              <a:rPr lang="en-US" dirty="0" smtClean="0"/>
              <a:t> 1    2    3     4     </a:t>
            </a:r>
            <a:endParaRPr lang="en-US" dirty="0"/>
          </a:p>
        </p:txBody>
      </p:sp>
      <p:sp>
        <p:nvSpPr>
          <p:cNvPr id="3" name="Footer Placeholder 2"/>
          <p:cNvSpPr>
            <a:spLocks noGrp="1"/>
          </p:cNvSpPr>
          <p:nvPr>
            <p:ph type="ftr" sz="quarter" idx="11"/>
          </p:nvPr>
        </p:nvSpPr>
        <p:spPr/>
        <p:txBody>
          <a:bodyPr/>
          <a:lstStyle/>
          <a:p>
            <a:r>
              <a:rPr lang="en-US" smtClean="0"/>
              <a:t>Patten</a:t>
            </a:r>
            <a:endParaRPr lang="en-US"/>
          </a:p>
        </p:txBody>
      </p:sp>
      <p:sp>
        <p:nvSpPr>
          <p:cNvPr id="5" name="Slide Number Placeholder 4"/>
          <p:cNvSpPr>
            <a:spLocks noGrp="1"/>
          </p:cNvSpPr>
          <p:nvPr>
            <p:ph type="sldNum" sz="quarter" idx="12"/>
          </p:nvPr>
        </p:nvSpPr>
        <p:spPr/>
        <p:txBody>
          <a:bodyPr/>
          <a:lstStyle/>
          <a:p>
            <a:fld id="{FA1EC405-169B-4380-A8E5-2D7A21B02FC9}" type="slidenum">
              <a:rPr lang="en-US" smtClean="0"/>
              <a:t>9</a:t>
            </a:fld>
            <a:endParaRPr lang="en-US"/>
          </a:p>
        </p:txBody>
      </p:sp>
    </p:spTree>
    <p:extLst>
      <p:ext uri="{BB962C8B-B14F-4D97-AF65-F5344CB8AC3E}">
        <p14:creationId xmlns:p14="http://schemas.microsoft.com/office/powerpoint/2010/main" val="3513420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981</Words>
  <Application>Microsoft Office PowerPoint</Application>
  <PresentationFormat>On-screen Show (4:3)</PresentationFormat>
  <Paragraphs>149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Salmonella Colonization Rates in Green Anoles of Southwest Louisiana</vt:lpstr>
      <vt:lpstr>Salmonella</vt:lpstr>
      <vt:lpstr>Salmonella Infections</vt:lpstr>
      <vt:lpstr>XLD Agar Detection of Salmonella</vt:lpstr>
      <vt:lpstr>PCR</vt:lpstr>
      <vt:lpstr>Gel Electrophoresis of PCR Samples</vt:lpstr>
      <vt:lpstr>Identification of Salmonella DNA by PCR</vt:lpstr>
      <vt:lpstr>Specificity of Salmonella invA Primers</vt:lpstr>
      <vt:lpstr>Detection Level of Salmonella DNA</vt:lpstr>
      <vt:lpstr>Green Anoles (Anolis carolinensis) </vt:lpstr>
      <vt:lpstr>Salmonella Rates in Green Anoles</vt:lpstr>
      <vt:lpstr>Detection of Salmonella enterica serovars</vt:lpstr>
      <vt:lpstr>Specificity of Salmonella serovar Detection</vt:lpstr>
      <vt:lpstr>Detection of Salmonella serovars in Green Anoles</vt:lpstr>
      <vt:lpstr>Conclusions</vt:lpstr>
      <vt:lpstr>Aknowledgements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Salmonella Colonization Rates in Green Anoles of Southwest Louisiana</dc:title>
  <dc:creator>MSU</dc:creator>
  <cp:lastModifiedBy>Faculty</cp:lastModifiedBy>
  <cp:revision>67</cp:revision>
  <dcterms:created xsi:type="dcterms:W3CDTF">2013-03-07T16:51:35Z</dcterms:created>
  <dcterms:modified xsi:type="dcterms:W3CDTF">2013-04-13T14:25:06Z</dcterms:modified>
</cp:coreProperties>
</file>