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4" r:id="rId3"/>
  </p:sldMasterIdLst>
  <p:notesMasterIdLst>
    <p:notesMasterId r:id="rId29"/>
  </p:notesMasterIdLst>
  <p:sldIdLst>
    <p:sldId id="261" r:id="rId4"/>
    <p:sldId id="281" r:id="rId5"/>
    <p:sldId id="285" r:id="rId6"/>
    <p:sldId id="263" r:id="rId7"/>
    <p:sldId id="264" r:id="rId8"/>
    <p:sldId id="283" r:id="rId9"/>
    <p:sldId id="265" r:id="rId10"/>
    <p:sldId id="266" r:id="rId11"/>
    <p:sldId id="267" r:id="rId12"/>
    <p:sldId id="269" r:id="rId13"/>
    <p:sldId id="296" r:id="rId14"/>
    <p:sldId id="297" r:id="rId15"/>
    <p:sldId id="270" r:id="rId16"/>
    <p:sldId id="289" r:id="rId17"/>
    <p:sldId id="287" r:id="rId18"/>
    <p:sldId id="293" r:id="rId19"/>
    <p:sldId id="271" r:id="rId20"/>
    <p:sldId id="286" r:id="rId21"/>
    <p:sldId id="272" r:id="rId22"/>
    <p:sldId id="273" r:id="rId23"/>
    <p:sldId id="274" r:id="rId24"/>
    <p:sldId id="275" r:id="rId25"/>
    <p:sldId id="295" r:id="rId26"/>
    <p:sldId id="294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900" autoAdjust="0"/>
    <p:restoredTop sz="93011" autoAdjust="0"/>
  </p:normalViewPr>
  <p:slideViewPr>
    <p:cSldViewPr>
      <p:cViewPr>
        <p:scale>
          <a:sx n="70" d="100"/>
          <a:sy n="70" d="100"/>
        </p:scale>
        <p:origin x="-18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8.emf"/><Relationship Id="rId4" Type="http://schemas.openxmlformats.org/officeDocument/2006/relationships/image" Target="../media/image23.emf"/><Relationship Id="rId9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6.emf"/><Relationship Id="rId4" Type="http://schemas.openxmlformats.org/officeDocument/2006/relationships/image" Target="../media/image25.emf"/><Relationship Id="rId9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9.emf"/><Relationship Id="rId7" Type="http://schemas.openxmlformats.org/officeDocument/2006/relationships/image" Target="../media/image18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25.emf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emf"/><Relationship Id="rId7" Type="http://schemas.openxmlformats.org/officeDocument/2006/relationships/image" Target="../media/image26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53.emf"/><Relationship Id="rId4" Type="http://schemas.openxmlformats.org/officeDocument/2006/relationships/image" Target="../media/image48.emf"/><Relationship Id="rId9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450872-3EEB-4638-8830-53C4CC15B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BA9B71-54F9-437F-A1F6-F1426D88EBB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0872-3EEB-4638-8830-53C4CC15B5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88812E-8F18-4F5E-AB1F-480DD5C1E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94B79-25E6-4D20-B336-F4A44E2C4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598BC-F290-46A1-9396-6AE2F704A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99C82D-704A-4E47-AABF-7747087C5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84012-5CE2-4D93-94A3-6DC25ED97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E43E-EDC0-48A2-98A4-6B44DE38F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A874-B78D-4384-B990-782897F47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1846E-9FF2-4153-BE4B-C87A13C7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C4857-19C2-4829-A92B-D5D6C7188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B543-03B6-4D44-B20D-4D1D2440A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D972F-8BDA-4EE8-B637-379ABB928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AC44-C5DE-4BDA-B920-E01E5184B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68FF2-8091-4C6C-AF99-7512A2671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3EB9-9757-40A9-81AC-EE40D069A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CD5FC-A0EA-4328-B542-C261DCB9D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8812E-8F18-4F5E-AB1F-480DD5C1E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6AC44-C5DE-4BDA-B920-E01E5184B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381DA-6355-4734-A989-7666A3A84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C4542-87A8-4618-A5E7-F3DE84F40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7C799-C029-4294-887A-BCFC1949C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67F90-B3B4-4F51-A5A3-60FB5F741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E556A-6446-4BAB-BEF0-C8D2BF8C1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81DA-6355-4734-A989-7666A3A84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7FBC5-6C6C-45E5-BA76-5CB8D0B26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F97C1-C66D-4ADB-816F-49F394C73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94B79-25E6-4D20-B336-F4A44E2C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5598BC-F290-46A1-9396-6AE2F704A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C4542-87A8-4618-A5E7-F3DE84F40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7C799-C029-4294-887A-BCFC1949C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67F90-B3B4-4F51-A5A3-60FB5F741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556A-6446-4BAB-BEF0-C8D2BF8C1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7FBC5-6C6C-45E5-BA76-5CB8D0B26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F97C1-C66D-4ADB-816F-49F394C73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7B155B-0A99-45AB-AA87-7E51F845EA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E97E0A-614C-4A0D-A49E-E5B5DEF329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7B155B-0A99-45AB-AA87-7E51F845E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18" Type="http://schemas.openxmlformats.org/officeDocument/2006/relationships/image" Target="../media/image18.e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28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7.emf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4.emf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35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1.emf"/><Relationship Id="rId14" Type="http://schemas.openxmlformats.org/officeDocument/2006/relationships/image" Target="../media/image26.emf"/><Relationship Id="rId22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1.emf"/><Relationship Id="rId18" Type="http://schemas.openxmlformats.org/officeDocument/2006/relationships/image" Target="../media/image18.emf"/><Relationship Id="rId26" Type="http://schemas.openxmlformats.org/officeDocument/2006/relationships/image" Target="../media/image44.e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50.bin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0.emf"/><Relationship Id="rId24" Type="http://schemas.openxmlformats.org/officeDocument/2006/relationships/image" Target="../media/image43.emf"/><Relationship Id="rId5" Type="http://schemas.openxmlformats.org/officeDocument/2006/relationships/image" Target="../media/image37.emf"/><Relationship Id="rId15" Type="http://schemas.openxmlformats.org/officeDocument/2006/relationships/image" Target="../media/image25.emf"/><Relationship Id="rId23" Type="http://schemas.openxmlformats.org/officeDocument/2006/relationships/oleObject" Target="../embeddings/oleObject51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1.bin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6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3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48.e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45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0.emf"/><Relationship Id="rId22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7.e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4.bin"/><Relationship Id="rId7" Type="http://schemas.openxmlformats.org/officeDocument/2006/relationships/image" Target="../media/image66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emf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62.emf"/><Relationship Id="rId9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9624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Bijay</a:t>
            </a:r>
            <a:r>
              <a:rPr lang="en-US" b="1" dirty="0" smtClean="0"/>
              <a:t> </a:t>
            </a:r>
            <a:r>
              <a:rPr lang="en-US" b="1" dirty="0" err="1" smtClean="0"/>
              <a:t>Bhattarai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Faculty Advisor</a:t>
            </a:r>
          </a:p>
          <a:p>
            <a:pPr algn="ctr"/>
            <a:r>
              <a:rPr lang="en-US" dirty="0" smtClean="0"/>
              <a:t>Debra D. </a:t>
            </a:r>
            <a:r>
              <a:rPr lang="en-US" dirty="0" err="1" smtClean="0"/>
              <a:t>Dolliver</a:t>
            </a:r>
            <a:endParaRPr lang="en-US" dirty="0" smtClean="0"/>
          </a:p>
          <a:p>
            <a:pPr algn="ctr"/>
            <a:r>
              <a:rPr lang="en-US" dirty="0" smtClean="0"/>
              <a:t>Kevin </a:t>
            </a:r>
            <a:r>
              <a:rPr lang="en-US" dirty="0" err="1" smtClean="0"/>
              <a:t>Shaughnessy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University of Louisiana System Academic Summit 2013</a:t>
            </a:r>
            <a:endParaRPr lang="en-US" dirty="0" smtClean="0"/>
          </a:p>
          <a:p>
            <a:pPr algn="ctr"/>
            <a:r>
              <a:rPr lang="en-US" dirty="0" smtClean="0"/>
              <a:t>04/13/2013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SUZUKI COUPLING OF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-ALKOXYIMIDOYL HALIDES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Optimization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219200"/>
          <a:ext cx="21336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Ligands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PPh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dppf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PH(t-Bu)</a:t>
                      </a:r>
                      <a:r>
                        <a:rPr lang="en-US" sz="1800" kern="1200" baseline="-25000" dirty="0" smtClean="0"/>
                        <a:t>3</a:t>
                      </a:r>
                      <a:r>
                        <a:rPr lang="en-US" sz="1800" kern="1200" dirty="0" smtClean="0"/>
                        <a:t>BF</a:t>
                      </a:r>
                      <a:r>
                        <a:rPr lang="en-US" sz="1800" kern="1200" baseline="-25000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SPhos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ligand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MeOH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THF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THF/</a:t>
                      </a:r>
                      <a:r>
                        <a:rPr lang="en-US" sz="1800" kern="1200" dirty="0" smtClean="0"/>
                        <a:t>H</a:t>
                      </a:r>
                      <a:r>
                        <a:rPr lang="en-US" sz="1800" kern="1200" baseline="-25000" dirty="0" smtClean="0"/>
                        <a:t>2</a:t>
                      </a:r>
                      <a:r>
                        <a:rPr lang="en-US" sz="1800" kern="1200" dirty="0" smtClean="0"/>
                        <a:t>O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29400" y="2590800"/>
          <a:ext cx="2057400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</a:t>
                      </a:r>
                      <a:r>
                        <a:rPr lang="en-US" baseline="0" dirty="0" smtClean="0"/>
                        <a:t> of Reaction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Bases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Optimization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219200"/>
          <a:ext cx="21336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Ligands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PPh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dppf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PH(t-Bu)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BF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SPhos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ligand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MeOH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THF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THF/</a:t>
                      </a:r>
                      <a:r>
                        <a:rPr lang="en-US" sz="1800" kern="1200" dirty="0" smtClean="0"/>
                        <a:t>H</a:t>
                      </a:r>
                      <a:r>
                        <a:rPr lang="en-US" sz="1800" kern="1200" baseline="-25000" dirty="0" smtClean="0"/>
                        <a:t>2</a:t>
                      </a:r>
                      <a:r>
                        <a:rPr lang="en-US" sz="1800" kern="1200" dirty="0" smtClean="0"/>
                        <a:t>O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29400" y="2590800"/>
          <a:ext cx="2057400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</a:t>
                      </a:r>
                      <a:r>
                        <a:rPr lang="en-US" baseline="0" dirty="0" smtClean="0"/>
                        <a:t> of Reaction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Bases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80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Optimization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219200"/>
          <a:ext cx="21336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Ligands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PPh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dppf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PH(t-Bu)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BF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SPhos</a:t>
                      </a:r>
                      <a:endParaRPr lang="en-US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ligand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MeOH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THF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THF/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29400" y="2590800"/>
          <a:ext cx="2057400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</a:t>
                      </a:r>
                      <a:r>
                        <a:rPr lang="en-US" baseline="0" dirty="0" smtClean="0"/>
                        <a:t> of Reaction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0" y="1981200"/>
          <a:ext cx="1752600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Bases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80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Suzuki cross coupling reaction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alkoxybenzimidoyl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halide with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trifluoroborate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salt 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0999" y="2590800"/>
          <a:ext cx="4191001" cy="3665962"/>
        </p:xfrm>
        <a:graphic>
          <a:graphicData uri="http://schemas.openxmlformats.org/drawingml/2006/table">
            <a:tbl>
              <a:tblPr/>
              <a:tblGrid>
                <a:gridCol w="759698"/>
                <a:gridCol w="558287"/>
                <a:gridCol w="1052490"/>
                <a:gridCol w="606842"/>
                <a:gridCol w="606842"/>
                <a:gridCol w="606842"/>
              </a:tblGrid>
              <a:tr h="362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Compound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Isolated Yield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-OCH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-OCH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-ClPh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-ClPh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-NO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-NO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mesityl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-Pr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PhCH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=CH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11Z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-vinylPh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piperidine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38674" y="2590800"/>
          <a:ext cx="4124326" cy="2097405"/>
        </p:xfrm>
        <a:graphic>
          <a:graphicData uri="http://schemas.openxmlformats.org/drawingml/2006/table">
            <a:tbl>
              <a:tblPr/>
              <a:tblGrid>
                <a:gridCol w="771525"/>
                <a:gridCol w="762000"/>
                <a:gridCol w="597562"/>
                <a:gridCol w="664413"/>
                <a:gridCol w="664413"/>
                <a:gridCol w="664413"/>
              </a:tblGrid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Compound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Isolated Yield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-OCH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-ClPh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-NO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-NO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B(OH)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-Pr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-OCH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p-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p-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1" u="none" strike="noStrike" baseline="-25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sz="1000" b="1" i="0" u="none" strike="noStrike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BF</a:t>
                      </a:r>
                      <a:r>
                        <a:rPr lang="en-US" sz="1000" b="1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143000" y="1066800"/>
          <a:ext cx="59340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MDLDrawObject Class" r:id="rId4" imgW="5934110" imgH="1352637" progId="">
                  <p:embed/>
                </p:oleObj>
              </mc:Choice>
              <mc:Fallback>
                <p:oleObj name="MDLDrawObject Class" r:id="rId4" imgW="5934110" imgH="135263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593407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6519446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cs typeface="Arial" pitchFamily="34" charset="0"/>
              </a:rPr>
              <a:t>Dolliver</a:t>
            </a:r>
            <a:r>
              <a:rPr lang="en-US" sz="1600" dirty="0" smtClean="0">
                <a:cs typeface="Arial" pitchFamily="34" charset="0"/>
              </a:rPr>
              <a:t>, D.D. et al. </a:t>
            </a:r>
            <a:r>
              <a:rPr lang="en-US" sz="1600" i="1" dirty="0" smtClean="0">
                <a:cs typeface="Arial" pitchFamily="34" charset="0"/>
              </a:rPr>
              <a:t>J</a:t>
            </a:r>
            <a:r>
              <a:rPr lang="en-US" sz="1600" i="1" dirty="0">
                <a:cs typeface="Arial" pitchFamily="34" charset="0"/>
              </a:rPr>
              <a:t>. Org. Chem.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b="1" dirty="0" smtClean="0">
                <a:cs typeface="Arial" pitchFamily="34" charset="0"/>
              </a:rPr>
              <a:t>2013</a:t>
            </a:r>
            <a:endParaRPr lang="en-US" sz="1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1" cy="691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362200"/>
                <a:gridCol w="2590800"/>
                <a:gridCol w="1447801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Imidoyl</a:t>
                      </a:r>
                      <a:r>
                        <a:rPr lang="en-US" sz="18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Halide</a:t>
                      </a:r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Boronic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 group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RB(OH)</a:t>
                      </a:r>
                      <a:r>
                        <a:rPr lang="en-US" sz="1800" baseline="-250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or RBF</a:t>
                      </a:r>
                      <a:r>
                        <a:rPr lang="en-US" sz="1800" baseline="-250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%Yield</a:t>
                      </a:r>
                    </a:p>
                    <a:p>
                      <a:endParaRPr lang="en-US" sz="14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(yield</a:t>
                      </a:r>
                      <a:r>
                        <a:rPr lang="en-US" sz="14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parenthesis had </a:t>
                      </a:r>
                      <a:r>
                        <a:rPr lang="en-US" sz="1400" baseline="0" dirty="0" err="1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trifluoroborate</a:t>
                      </a:r>
                      <a:r>
                        <a:rPr lang="en-US" sz="1400" baseline="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salt as boron reactant)</a:t>
                      </a:r>
                      <a:endParaRPr lang="en-US" sz="14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61560">
                <a:tc>
                  <a:txBody>
                    <a:bodyPr/>
                    <a:lstStyle/>
                    <a:p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640" name="Object 16"/>
          <p:cNvGraphicFramePr>
            <a:graphicFrameLocks noChangeAspect="1"/>
          </p:cNvGraphicFramePr>
          <p:nvPr/>
        </p:nvGraphicFramePr>
        <p:xfrm>
          <a:off x="5105400" y="3352800"/>
          <a:ext cx="23526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MDLDrawObject Class" r:id="rId4" imgW="2352805" imgH="1809635" progId="">
                  <p:embed/>
                </p:oleObj>
              </mc:Choice>
              <mc:Fallback>
                <p:oleObj name="MDLDrawObject Class" r:id="rId4" imgW="2352805" imgH="1809635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23526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41" name="Object 17"/>
          <p:cNvGraphicFramePr>
            <a:graphicFrameLocks noChangeAspect="1"/>
          </p:cNvGraphicFramePr>
          <p:nvPr/>
        </p:nvGraphicFramePr>
        <p:xfrm>
          <a:off x="3048000" y="3962400"/>
          <a:ext cx="15621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MDLDrawObject Class" r:id="rId6" imgW="1562148" imgH="1124003" progId="">
                  <p:embed/>
                </p:oleObj>
              </mc:Choice>
              <mc:Fallback>
                <p:oleObj name="MDLDrawObject Class" r:id="rId6" imgW="1562148" imgH="1124003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15621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42" name="Object 18"/>
          <p:cNvGraphicFramePr>
            <a:graphicFrameLocks noChangeAspect="1"/>
          </p:cNvGraphicFramePr>
          <p:nvPr/>
        </p:nvGraphicFramePr>
        <p:xfrm>
          <a:off x="457200" y="3429000"/>
          <a:ext cx="156051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MDLDrawObject Class" r:id="rId8" imgW="1638271" imgH="1895474" progId="">
                  <p:embed/>
                </p:oleObj>
              </mc:Choice>
              <mc:Fallback>
                <p:oleObj name="MDLDrawObject Class" r:id="rId8" imgW="1638271" imgH="1895474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156051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362200"/>
                <a:gridCol w="2743200"/>
                <a:gridCol w="1295401"/>
              </a:tblGrid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93(99)</a:t>
                      </a:r>
                      <a:endParaRPr lang="en-US" b="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85</a:t>
                      </a:r>
                      <a:r>
                        <a:rPr lang="en-US" baseline="0" dirty="0" smtClean="0"/>
                        <a:t> (85)</a:t>
                      </a:r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100(88)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5561013" y="0"/>
          <a:ext cx="20621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7" name="MDLDrawObject Class" r:id="rId4" imgW="2495603" imgH="1952700" progId="">
                  <p:embed/>
                </p:oleObj>
              </mc:Choice>
              <mc:Fallback>
                <p:oleObj name="MDLDrawObject Class" r:id="rId4" imgW="2495603" imgH="19527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0"/>
                        <a:ext cx="206216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8" name="Object 18"/>
          <p:cNvGraphicFramePr>
            <a:graphicFrameLocks noChangeAspect="1"/>
          </p:cNvGraphicFramePr>
          <p:nvPr/>
        </p:nvGraphicFramePr>
        <p:xfrm>
          <a:off x="3052763" y="5438775"/>
          <a:ext cx="18097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8" name="MDLDrawObject Class" r:id="rId6" imgW="1809684" imgH="1181229" progId="">
                  <p:embed/>
                </p:oleObj>
              </mc:Choice>
              <mc:Fallback>
                <p:oleObj name="MDLDrawObject Class" r:id="rId6" imgW="1809684" imgH="1181229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5438775"/>
                        <a:ext cx="180975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5" name="Object 25"/>
          <p:cNvGraphicFramePr>
            <a:graphicFrameLocks noChangeAspect="1"/>
          </p:cNvGraphicFramePr>
          <p:nvPr/>
        </p:nvGraphicFramePr>
        <p:xfrm>
          <a:off x="5319713" y="1676401"/>
          <a:ext cx="2238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9" name="MDLDrawObject Class" r:id="rId8" imgW="2505051" imgH="1942982" progId="">
                  <p:embed/>
                </p:oleObj>
              </mc:Choice>
              <mc:Fallback>
                <p:oleObj name="MDLDrawObject Class" r:id="rId8" imgW="2505051" imgH="1942982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1676401"/>
                        <a:ext cx="2238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8" name="Object 28"/>
          <p:cNvGraphicFramePr>
            <a:graphicFrameLocks noChangeAspect="1"/>
          </p:cNvGraphicFramePr>
          <p:nvPr/>
        </p:nvGraphicFramePr>
        <p:xfrm>
          <a:off x="5410200" y="5105400"/>
          <a:ext cx="2203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0" name="MDLDrawObject Class" r:id="rId10" imgW="2743139" imgH="1971595" progId="">
                  <p:embed/>
                </p:oleObj>
              </mc:Choice>
              <mc:Fallback>
                <p:oleObj name="MDLDrawObject Class" r:id="rId10" imgW="2743139" imgH="1971595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5400"/>
                        <a:ext cx="2203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9" name="Object 29"/>
          <p:cNvGraphicFramePr>
            <a:graphicFrameLocks noChangeAspect="1"/>
          </p:cNvGraphicFramePr>
          <p:nvPr/>
        </p:nvGraphicFramePr>
        <p:xfrm>
          <a:off x="5267325" y="3332163"/>
          <a:ext cx="2563813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1" name="MDLDrawObject Class" r:id="rId12" imgW="2724243" imgH="2009655" progId="">
                  <p:embed/>
                </p:oleObj>
              </mc:Choice>
              <mc:Fallback>
                <p:oleObj name="MDLDrawObject Class" r:id="rId12" imgW="2724243" imgH="2009655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3332163"/>
                        <a:ext cx="2563813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0" name="Object 30"/>
          <p:cNvGraphicFramePr>
            <a:graphicFrameLocks noChangeAspect="1"/>
          </p:cNvGraphicFramePr>
          <p:nvPr/>
        </p:nvGraphicFramePr>
        <p:xfrm>
          <a:off x="3257550" y="2057400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2" name="MDLDrawObject Class" r:id="rId14" imgW="1314342" imgH="1057330" progId="">
                  <p:embed/>
                </p:oleObj>
              </mc:Choice>
              <mc:Fallback>
                <p:oleObj name="MDLDrawObject Class" r:id="rId14" imgW="1314342" imgH="105733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057400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1" name="Object 31"/>
          <p:cNvGraphicFramePr>
            <a:graphicFrameLocks noChangeAspect="1"/>
          </p:cNvGraphicFramePr>
          <p:nvPr/>
        </p:nvGraphicFramePr>
        <p:xfrm>
          <a:off x="3333750" y="3657600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MDLDrawObject Class" r:id="rId16" imgW="1314342" imgH="1057330" progId="">
                  <p:embed/>
                </p:oleObj>
              </mc:Choice>
              <mc:Fallback>
                <p:oleObj name="MDLDrawObject Class" r:id="rId16" imgW="1314342" imgH="105733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657600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2" name="Object 32"/>
          <p:cNvGraphicFramePr>
            <a:graphicFrameLocks noChangeAspect="1"/>
          </p:cNvGraphicFramePr>
          <p:nvPr/>
        </p:nvGraphicFramePr>
        <p:xfrm>
          <a:off x="3124200" y="304800"/>
          <a:ext cx="15621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4" name="MDLDrawObject Class" r:id="rId17" imgW="1562148" imgH="1124003" progId="">
                  <p:embed/>
                </p:oleObj>
              </mc:Choice>
              <mc:Fallback>
                <p:oleObj name="MDLDrawObject Class" r:id="rId17" imgW="1562148" imgH="1124003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"/>
                        <a:ext cx="15621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3" name="Object 33"/>
          <p:cNvGraphicFramePr>
            <a:graphicFrameLocks noChangeAspect="1"/>
          </p:cNvGraphicFramePr>
          <p:nvPr/>
        </p:nvGraphicFramePr>
        <p:xfrm>
          <a:off x="762000" y="-76200"/>
          <a:ext cx="16287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5" name="MDLDrawObject Class" r:id="rId19" imgW="1628823" imgH="1895474" progId="">
                  <p:embed/>
                </p:oleObj>
              </mc:Choice>
              <mc:Fallback>
                <p:oleObj name="MDLDrawObject Class" r:id="rId19" imgW="1628823" imgH="1895474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-76200"/>
                        <a:ext cx="16287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4" name="Object 34"/>
          <p:cNvGraphicFramePr>
            <a:graphicFrameLocks noChangeAspect="1"/>
          </p:cNvGraphicFramePr>
          <p:nvPr/>
        </p:nvGraphicFramePr>
        <p:xfrm>
          <a:off x="581025" y="5029200"/>
          <a:ext cx="16287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6" name="MDLDrawObject Class" r:id="rId21" imgW="1628823" imgH="1895474" progId="">
                  <p:embed/>
                </p:oleObj>
              </mc:Choice>
              <mc:Fallback>
                <p:oleObj name="MDLDrawObject Class" r:id="rId21" imgW="1628823" imgH="1895474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029200"/>
                        <a:ext cx="16287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5" name="Object 35"/>
          <p:cNvGraphicFramePr>
            <a:graphicFrameLocks noChangeAspect="1"/>
          </p:cNvGraphicFramePr>
          <p:nvPr/>
        </p:nvGraphicFramePr>
        <p:xfrm>
          <a:off x="671513" y="1685925"/>
          <a:ext cx="1843087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MDLDrawObject Class" r:id="rId22" imgW="1933586" imgH="1895474" progId="">
                  <p:embed/>
                </p:oleObj>
              </mc:Choice>
              <mc:Fallback>
                <p:oleObj name="MDLDrawObject Class" r:id="rId22" imgW="1933586" imgH="1895474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685925"/>
                        <a:ext cx="1843087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6" name="Object 36"/>
          <p:cNvGraphicFramePr>
            <a:graphicFrameLocks noChangeAspect="1"/>
          </p:cNvGraphicFramePr>
          <p:nvPr/>
        </p:nvGraphicFramePr>
        <p:xfrm>
          <a:off x="606425" y="3335337"/>
          <a:ext cx="206057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MDLDrawObject Class" r:id="rId24" imgW="2162226" imgH="1924087" progId="">
                  <p:embed/>
                </p:oleObj>
              </mc:Choice>
              <mc:Fallback>
                <p:oleObj name="MDLDrawObject Class" r:id="rId24" imgW="2162226" imgH="1924087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335337"/>
                        <a:ext cx="206057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362200"/>
                <a:gridCol w="2743200"/>
                <a:gridCol w="1295401"/>
              </a:tblGrid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100(88)</a:t>
                      </a:r>
                      <a:endParaRPr lang="en-US" b="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81(75)</a:t>
                      </a:r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860" name="Object 20"/>
          <p:cNvGraphicFramePr>
            <a:graphicFrameLocks noChangeAspect="1"/>
          </p:cNvGraphicFramePr>
          <p:nvPr/>
        </p:nvGraphicFramePr>
        <p:xfrm>
          <a:off x="2976563" y="5329238"/>
          <a:ext cx="19526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7" name="MDLDrawObject Class" r:id="rId4" imgW="1952752" imgH="1428758" progId="">
                  <p:embed/>
                </p:oleObj>
              </mc:Choice>
              <mc:Fallback>
                <p:oleObj name="MDLDrawObject Class" r:id="rId4" imgW="1952752" imgH="1428758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5329238"/>
                        <a:ext cx="195262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4" name="Object 34"/>
          <p:cNvGraphicFramePr>
            <a:graphicFrameLocks noChangeAspect="1"/>
          </p:cNvGraphicFramePr>
          <p:nvPr/>
        </p:nvGraphicFramePr>
        <p:xfrm>
          <a:off x="5334000" y="3352800"/>
          <a:ext cx="2438400" cy="184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MDLDrawObject Class" r:id="rId6" imgW="2819532" imgH="2324128" progId="">
                  <p:embed/>
                </p:oleObj>
              </mc:Choice>
              <mc:Fallback>
                <p:oleObj name="MDLDrawObject Class" r:id="rId6" imgW="2819532" imgH="2324128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2438400" cy="1844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5" name="Object 35"/>
          <p:cNvGraphicFramePr>
            <a:graphicFrameLocks noChangeAspect="1"/>
          </p:cNvGraphicFramePr>
          <p:nvPr/>
        </p:nvGraphicFramePr>
        <p:xfrm>
          <a:off x="5257800" y="5105400"/>
          <a:ext cx="243840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9" name="MDLDrawObject Class" r:id="rId8" imgW="2886208" imgH="2304963" progId="">
                  <p:embed/>
                </p:oleObj>
              </mc:Choice>
              <mc:Fallback>
                <p:oleObj name="MDLDrawObject Class" r:id="rId8" imgW="2886208" imgH="2304963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243840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6" name="Object 36"/>
          <p:cNvGraphicFramePr>
            <a:graphicFrameLocks noChangeAspect="1"/>
          </p:cNvGraphicFramePr>
          <p:nvPr/>
        </p:nvGraphicFramePr>
        <p:xfrm>
          <a:off x="3200400" y="304800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MDLDrawObject Class" r:id="rId10" imgW="1314342" imgH="1057330" progId="">
                  <p:embed/>
                </p:oleObj>
              </mc:Choice>
              <mc:Fallback>
                <p:oleObj name="MDLDrawObject Class" r:id="rId10" imgW="1314342" imgH="105733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7" name="Object 37"/>
          <p:cNvGraphicFramePr>
            <a:graphicFrameLocks noChangeAspect="1"/>
          </p:cNvGraphicFramePr>
          <p:nvPr/>
        </p:nvGraphicFramePr>
        <p:xfrm>
          <a:off x="3276600" y="3733800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1" name="MDLDrawObject Class" r:id="rId12" imgW="1314342" imgH="1057330" progId="">
                  <p:embed/>
                </p:oleObj>
              </mc:Choice>
              <mc:Fallback>
                <p:oleObj name="MDLDrawObject Class" r:id="rId12" imgW="1314342" imgH="105733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8" name="Object 38"/>
          <p:cNvGraphicFramePr>
            <a:graphicFrameLocks noChangeAspect="1"/>
          </p:cNvGraphicFramePr>
          <p:nvPr/>
        </p:nvGraphicFramePr>
        <p:xfrm>
          <a:off x="609600" y="1676400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2" name="MDLDrawObject Class" r:id="rId13" imgW="1628823" imgH="1895474" progId="">
                  <p:embed/>
                </p:oleObj>
              </mc:Choice>
              <mc:Fallback>
                <p:oleObj name="MDLDrawObject Class" r:id="rId13" imgW="1628823" imgH="1895474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9" name="Object 39"/>
          <p:cNvGraphicFramePr>
            <a:graphicFrameLocks noChangeAspect="1"/>
          </p:cNvGraphicFramePr>
          <p:nvPr/>
        </p:nvGraphicFramePr>
        <p:xfrm>
          <a:off x="533400" y="5114925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3" name="MDLDrawObject Class" r:id="rId15" imgW="1628823" imgH="1895474" progId="">
                  <p:embed/>
                </p:oleObj>
              </mc:Choice>
              <mc:Fallback>
                <p:oleObj name="MDLDrawObject Class" r:id="rId15" imgW="1628823" imgH="1895474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14925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1" name="Object 41"/>
          <p:cNvGraphicFramePr>
            <a:graphicFrameLocks noChangeAspect="1"/>
          </p:cNvGraphicFramePr>
          <p:nvPr/>
        </p:nvGraphicFramePr>
        <p:xfrm>
          <a:off x="533400" y="3352801"/>
          <a:ext cx="1914525" cy="1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4" name="MDLDrawObject Class" r:id="rId16" imgW="2247798" imgH="2238289" progId="">
                  <p:embed/>
                </p:oleObj>
              </mc:Choice>
              <mc:Fallback>
                <p:oleObj name="MDLDrawObject Class" r:id="rId16" imgW="2247798" imgH="2238289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1"/>
                        <a:ext cx="1914525" cy="1828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3" name="Object 43"/>
          <p:cNvGraphicFramePr>
            <a:graphicFrameLocks noChangeAspect="1"/>
          </p:cNvGraphicFramePr>
          <p:nvPr/>
        </p:nvGraphicFramePr>
        <p:xfrm>
          <a:off x="457200" y="76200"/>
          <a:ext cx="164469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5" name="CS ChemDraw Drawing" r:id="rId18" imgW="1778101" imgH="1656043" progId="ChemDraw.Document.6.0">
                  <p:embed/>
                </p:oleObj>
              </mc:Choice>
              <mc:Fallback>
                <p:oleObj name="CS ChemDraw Drawing" r:id="rId18" imgW="1778101" imgH="1656043" progId="ChemDraw.Document.6.0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164469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4" name="Object 44"/>
          <p:cNvGraphicFramePr>
            <a:graphicFrameLocks noChangeAspect="1"/>
          </p:cNvGraphicFramePr>
          <p:nvPr/>
        </p:nvGraphicFramePr>
        <p:xfrm>
          <a:off x="3124200" y="2057400"/>
          <a:ext cx="149860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6" name="CS ChemDraw Drawing" r:id="rId20" imgW="1499252" imgH="1074066" progId="ChemDraw.Document.6.0">
                  <p:embed/>
                </p:oleObj>
              </mc:Choice>
              <mc:Fallback>
                <p:oleObj name="CS ChemDraw Drawing" r:id="rId20" imgW="1499252" imgH="1074066" progId="ChemDraw.Document.6.0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149860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5" name="Object 45"/>
          <p:cNvGraphicFramePr>
            <a:graphicFrameLocks noChangeAspect="1"/>
          </p:cNvGraphicFramePr>
          <p:nvPr/>
        </p:nvGraphicFramePr>
        <p:xfrm>
          <a:off x="5407025" y="65088"/>
          <a:ext cx="2139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7" name="CS ChemDraw Drawing" r:id="rId22" imgW="2306915" imgH="1744581" progId="ChemDraw.Document.6.0">
                  <p:embed/>
                </p:oleObj>
              </mc:Choice>
              <mc:Fallback>
                <p:oleObj name="CS ChemDraw Drawing" r:id="rId22" imgW="2306915" imgH="1744581" progId="ChemDraw.Document.6.0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65088"/>
                        <a:ext cx="21399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6" name="Object 46"/>
          <p:cNvGraphicFramePr>
            <a:graphicFrameLocks noChangeAspect="1"/>
          </p:cNvGraphicFramePr>
          <p:nvPr/>
        </p:nvGraphicFramePr>
        <p:xfrm>
          <a:off x="5334000" y="1752600"/>
          <a:ext cx="2185987" cy="160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8" name="CS ChemDraw Drawing" r:id="rId24" imgW="2339038" imgH="1720287" progId="ChemDraw.Document.6.0">
                  <p:embed/>
                </p:oleObj>
              </mc:Choice>
              <mc:Fallback>
                <p:oleObj name="CS ChemDraw Drawing" r:id="rId24" imgW="2339038" imgH="1720287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2185987" cy="1608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362200"/>
                <a:gridCol w="2743200"/>
                <a:gridCol w="1295401"/>
              </a:tblGrid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(99)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(98)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2971800" y="1862138"/>
          <a:ext cx="18859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MDLDrawObject Class" r:id="rId4" imgW="1886077" imgH="1447924" progId="">
                  <p:embed/>
                </p:oleObj>
              </mc:Choice>
              <mc:Fallback>
                <p:oleObj name="MDLDrawObject Class" r:id="rId4" imgW="1886077" imgH="144792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62138"/>
                        <a:ext cx="18859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5" name="Object 35"/>
          <p:cNvGraphicFramePr>
            <a:graphicFrameLocks noChangeAspect="1"/>
          </p:cNvGraphicFramePr>
          <p:nvPr/>
        </p:nvGraphicFramePr>
        <p:xfrm>
          <a:off x="5181600" y="1676400"/>
          <a:ext cx="2590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MDLDrawObject Class" r:id="rId6" imgW="2828980" imgH="1942982" progId="">
                  <p:embed/>
                </p:oleObj>
              </mc:Choice>
              <mc:Fallback>
                <p:oleObj name="MDLDrawObject Class" r:id="rId6" imgW="2828980" imgH="1942982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2590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7" name="Object 37"/>
          <p:cNvGraphicFramePr>
            <a:graphicFrameLocks noChangeAspect="1"/>
          </p:cNvGraphicFramePr>
          <p:nvPr/>
        </p:nvGraphicFramePr>
        <p:xfrm>
          <a:off x="5260975" y="0"/>
          <a:ext cx="25828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MDLDrawObject Class" r:id="rId8" imgW="2886208" imgH="1962147" progId="">
                  <p:embed/>
                </p:oleObj>
              </mc:Choice>
              <mc:Fallback>
                <p:oleObj name="MDLDrawObject Class" r:id="rId8" imgW="2886208" imgH="1962147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0"/>
                        <a:ext cx="25828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0" name="Object 40"/>
          <p:cNvGraphicFramePr>
            <a:graphicFrameLocks noChangeAspect="1"/>
          </p:cNvGraphicFramePr>
          <p:nvPr/>
        </p:nvGraphicFramePr>
        <p:xfrm>
          <a:off x="5334000" y="3352800"/>
          <a:ext cx="25050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MDLDrawObject Class" r:id="rId10" imgW="2505051" imgH="2152720" progId="">
                  <p:embed/>
                </p:oleObj>
              </mc:Choice>
              <mc:Fallback>
                <p:oleObj name="MDLDrawObject Class" r:id="rId10" imgW="2505051" imgH="215272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250507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1" name="Object 41"/>
          <p:cNvGraphicFramePr>
            <a:graphicFrameLocks noChangeAspect="1"/>
          </p:cNvGraphicFramePr>
          <p:nvPr/>
        </p:nvGraphicFramePr>
        <p:xfrm>
          <a:off x="5419725" y="5105400"/>
          <a:ext cx="22002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MDLDrawObject Class" r:id="rId12" imgW="2505051" imgH="2143003" progId="">
                  <p:embed/>
                </p:oleObj>
              </mc:Choice>
              <mc:Fallback>
                <p:oleObj name="MDLDrawObject Class" r:id="rId12" imgW="2505051" imgH="2143003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105400"/>
                        <a:ext cx="22002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2" name="Object 42"/>
          <p:cNvGraphicFramePr>
            <a:graphicFrameLocks noChangeAspect="1"/>
          </p:cNvGraphicFramePr>
          <p:nvPr/>
        </p:nvGraphicFramePr>
        <p:xfrm>
          <a:off x="3333750" y="390525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MDLDrawObject Class" r:id="rId14" imgW="1314342" imgH="1057330" progId="">
                  <p:embed/>
                </p:oleObj>
              </mc:Choice>
              <mc:Fallback>
                <p:oleObj name="MDLDrawObject Class" r:id="rId14" imgW="1314342" imgH="105733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90525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3" name="Object 43"/>
          <p:cNvGraphicFramePr>
            <a:graphicFrameLocks noChangeAspect="1"/>
          </p:cNvGraphicFramePr>
          <p:nvPr/>
        </p:nvGraphicFramePr>
        <p:xfrm>
          <a:off x="3276600" y="3733800"/>
          <a:ext cx="13144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MDLDrawObject Class" r:id="rId16" imgW="1314342" imgH="1057330" progId="">
                  <p:embed/>
                </p:oleObj>
              </mc:Choice>
              <mc:Fallback>
                <p:oleObj name="MDLDrawObject Class" r:id="rId16" imgW="1314342" imgH="105733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13144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4" name="Object 44"/>
          <p:cNvGraphicFramePr>
            <a:graphicFrameLocks noChangeAspect="1"/>
          </p:cNvGraphicFramePr>
          <p:nvPr/>
        </p:nvGraphicFramePr>
        <p:xfrm>
          <a:off x="3162300" y="5505450"/>
          <a:ext cx="15621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MDLDrawObject Class" r:id="rId17" imgW="1562148" imgH="1124003" progId="">
                  <p:embed/>
                </p:oleObj>
              </mc:Choice>
              <mc:Fallback>
                <p:oleObj name="MDLDrawObject Class" r:id="rId17" imgW="1562148" imgH="1124003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505450"/>
                        <a:ext cx="15621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5" name="Object 45"/>
          <p:cNvGraphicFramePr>
            <a:graphicFrameLocks noChangeAspect="1"/>
          </p:cNvGraphicFramePr>
          <p:nvPr/>
        </p:nvGraphicFramePr>
        <p:xfrm>
          <a:off x="609600" y="1676400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MDLDrawObject Class" r:id="rId19" imgW="1628823" imgH="1895474" progId="">
                  <p:embed/>
                </p:oleObj>
              </mc:Choice>
              <mc:Fallback>
                <p:oleObj name="MDLDrawObject Class" r:id="rId19" imgW="1628823" imgH="1895474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6" name="Object 46"/>
          <p:cNvGraphicFramePr>
            <a:graphicFrameLocks noChangeAspect="1"/>
          </p:cNvGraphicFramePr>
          <p:nvPr/>
        </p:nvGraphicFramePr>
        <p:xfrm>
          <a:off x="609600" y="5168900"/>
          <a:ext cx="1681163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MDLDrawObject Class" r:id="rId21" imgW="1924139" imgH="2076329" progId="">
                  <p:embed/>
                </p:oleObj>
              </mc:Choice>
              <mc:Fallback>
                <p:oleObj name="MDLDrawObject Class" r:id="rId21" imgW="1924139" imgH="2076329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68900"/>
                        <a:ext cx="1681163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7" name="Object 47"/>
          <p:cNvGraphicFramePr>
            <a:graphicFrameLocks noChangeAspect="1"/>
          </p:cNvGraphicFramePr>
          <p:nvPr/>
        </p:nvGraphicFramePr>
        <p:xfrm>
          <a:off x="358775" y="0"/>
          <a:ext cx="22066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9" name="MDLDrawObject Class" r:id="rId23" imgW="2314473" imgH="1895474" progId="">
                  <p:embed/>
                </p:oleObj>
              </mc:Choice>
              <mc:Fallback>
                <p:oleObj name="MDLDrawObject Class" r:id="rId23" imgW="2314473" imgH="1895474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0"/>
                        <a:ext cx="22066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8" name="Object 48"/>
          <p:cNvGraphicFramePr>
            <a:graphicFrameLocks noChangeAspect="1"/>
          </p:cNvGraphicFramePr>
          <p:nvPr/>
        </p:nvGraphicFramePr>
        <p:xfrm>
          <a:off x="457200" y="3416300"/>
          <a:ext cx="19558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0" name="MDLDrawObject Class" r:id="rId25" imgW="2238350" imgH="2076329" progId="">
                  <p:embed/>
                </p:oleObj>
              </mc:Choice>
              <mc:Fallback>
                <p:oleObj name="MDLDrawObject Class" r:id="rId25" imgW="2238350" imgH="2076329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16300"/>
                        <a:ext cx="19558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362200"/>
                <a:gridCol w="2743200"/>
                <a:gridCol w="1295401"/>
              </a:tblGrid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(84)</a:t>
                      </a:r>
                      <a:endParaRPr lang="en-US" b="0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3028950" y="3810000"/>
          <a:ext cx="1990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3" name="MDLDrawObject Class" r:id="rId3" imgW="1990814" imgH="1028717" progId="">
                  <p:embed/>
                </p:oleObj>
              </mc:Choice>
              <mc:Fallback>
                <p:oleObj name="MDLDrawObject Class" r:id="rId3" imgW="1990814" imgH="102871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810000"/>
                        <a:ext cx="19907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3452813" y="133350"/>
          <a:ext cx="12763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4" name="MDLDrawObject Class" r:id="rId5" imgW="1276280" imgH="1400145" progId="">
                  <p:embed/>
                </p:oleObj>
              </mc:Choice>
              <mc:Fallback>
                <p:oleObj name="MDLDrawObject Class" r:id="rId5" imgW="1276280" imgH="140014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33350"/>
                        <a:ext cx="12763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895600" y="5572125"/>
          <a:ext cx="1876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5" name="MDLDrawObject Class" r:id="rId7" imgW="1876359" imgH="1066778" progId="">
                  <p:embed/>
                </p:oleObj>
              </mc:Choice>
              <mc:Fallback>
                <p:oleObj name="MDLDrawObject Class" r:id="rId7" imgW="1876359" imgH="106677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72125"/>
                        <a:ext cx="18764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5334000" y="0"/>
          <a:ext cx="21240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MDLDrawObject Class" r:id="rId9" imgW="2200288" imgH="1962147" progId="">
                  <p:embed/>
                </p:oleObj>
              </mc:Choice>
              <mc:Fallback>
                <p:oleObj name="MDLDrawObject Class" r:id="rId9" imgW="2200288" imgH="1962147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21240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10" name="Object 34"/>
          <p:cNvGraphicFramePr>
            <a:graphicFrameLocks noChangeAspect="1"/>
          </p:cNvGraphicFramePr>
          <p:nvPr/>
        </p:nvGraphicFramePr>
        <p:xfrm>
          <a:off x="5486400" y="3352800"/>
          <a:ext cx="20478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MDLDrawObject Class" r:id="rId11" imgW="2352805" imgH="2343023" progId="">
                  <p:embed/>
                </p:oleObj>
              </mc:Choice>
              <mc:Fallback>
                <p:oleObj name="MDLDrawObject Class" r:id="rId11" imgW="2352805" imgH="2343023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20478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11" name="Object 35"/>
          <p:cNvGraphicFramePr>
            <a:graphicFrameLocks noChangeAspect="1"/>
          </p:cNvGraphicFramePr>
          <p:nvPr/>
        </p:nvGraphicFramePr>
        <p:xfrm>
          <a:off x="4948237" y="5114925"/>
          <a:ext cx="26670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MDLDrawObject Class" r:id="rId13" imgW="2667016" imgH="1809635" progId="">
                  <p:embed/>
                </p:oleObj>
              </mc:Choice>
              <mc:Fallback>
                <p:oleObj name="MDLDrawObject Class" r:id="rId13" imgW="2667016" imgH="1809635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7" y="5114925"/>
                        <a:ext cx="26670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13" name="Object 37"/>
          <p:cNvGraphicFramePr>
            <a:graphicFrameLocks noChangeAspect="1"/>
          </p:cNvGraphicFramePr>
          <p:nvPr/>
        </p:nvGraphicFramePr>
        <p:xfrm>
          <a:off x="609600" y="3352800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9" name="MDLDrawObject Class" r:id="rId15" imgW="1628823" imgH="1895474" progId="">
                  <p:embed/>
                </p:oleObj>
              </mc:Choice>
              <mc:Fallback>
                <p:oleObj name="MDLDrawObject Class" r:id="rId15" imgW="1628823" imgH="1895474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14" name="Object 38"/>
          <p:cNvGraphicFramePr>
            <a:graphicFrameLocks noChangeAspect="1"/>
          </p:cNvGraphicFramePr>
          <p:nvPr/>
        </p:nvGraphicFramePr>
        <p:xfrm>
          <a:off x="685800" y="0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name="MDLDrawObject Class" r:id="rId17" imgW="1628823" imgH="1895474" progId="">
                  <p:embed/>
                </p:oleObj>
              </mc:Choice>
              <mc:Fallback>
                <p:oleObj name="MDLDrawObject Class" r:id="rId17" imgW="1628823" imgH="1895474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15" name="Object 39"/>
          <p:cNvGraphicFramePr>
            <a:graphicFrameLocks noChangeAspect="1"/>
          </p:cNvGraphicFramePr>
          <p:nvPr/>
        </p:nvGraphicFramePr>
        <p:xfrm>
          <a:off x="528637" y="5114925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MDLDrawObject Class" r:id="rId18" imgW="1628823" imgH="1895474" progId="">
                  <p:embed/>
                </p:oleObj>
              </mc:Choice>
              <mc:Fallback>
                <p:oleObj name="MDLDrawObject Class" r:id="rId18" imgW="1628823" imgH="1895474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5114925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20" name="Object 44"/>
          <p:cNvGraphicFramePr>
            <a:graphicFrameLocks noChangeAspect="1"/>
          </p:cNvGraphicFramePr>
          <p:nvPr/>
        </p:nvGraphicFramePr>
        <p:xfrm>
          <a:off x="2895600" y="1879600"/>
          <a:ext cx="17716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2" name="MDLDrawObject Class" r:id="rId19" imgW="1771622" imgH="1562106" progId="">
                  <p:embed/>
                </p:oleObj>
              </mc:Choice>
              <mc:Fallback>
                <p:oleObj name="MDLDrawObject Class" r:id="rId19" imgW="1771622" imgH="1562106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79600"/>
                        <a:ext cx="177165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21" name="Object 45"/>
          <p:cNvGraphicFramePr>
            <a:graphicFrameLocks noChangeAspect="1"/>
          </p:cNvGraphicFramePr>
          <p:nvPr/>
        </p:nvGraphicFramePr>
        <p:xfrm>
          <a:off x="5362575" y="1666875"/>
          <a:ext cx="23526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3" name="MDLDrawObject Class" r:id="rId21" imgW="2352805" imgH="1809635" progId="">
                  <p:embed/>
                </p:oleObj>
              </mc:Choice>
              <mc:Fallback>
                <p:oleObj name="MDLDrawObject Class" r:id="rId21" imgW="2352805" imgH="180963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1666875"/>
                        <a:ext cx="2352675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22" name="Object 46"/>
          <p:cNvGraphicFramePr>
            <a:graphicFrameLocks noChangeAspect="1"/>
          </p:cNvGraphicFramePr>
          <p:nvPr/>
        </p:nvGraphicFramePr>
        <p:xfrm>
          <a:off x="476250" y="1657350"/>
          <a:ext cx="15525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4" name="MDLDrawObject Class" r:id="rId23" imgW="1628823" imgH="1895474" progId="">
                  <p:embed/>
                </p:oleObj>
              </mc:Choice>
              <mc:Fallback>
                <p:oleObj name="MDLDrawObject Class" r:id="rId23" imgW="1628823" imgH="1895474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657350"/>
                        <a:ext cx="155257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400"/>
                <a:gridCol w="2590800"/>
                <a:gridCol w="2514600"/>
                <a:gridCol w="16002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608" name="Object 24"/>
          <p:cNvGraphicFramePr>
            <a:graphicFrameLocks noChangeAspect="1"/>
          </p:cNvGraphicFramePr>
          <p:nvPr/>
        </p:nvGraphicFramePr>
        <p:xfrm>
          <a:off x="3048000" y="3200400"/>
          <a:ext cx="1419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MDLDrawObject Class" r:id="rId4" imgW="1419349" imgH="962043" progId="">
                  <p:embed/>
                </p:oleObj>
              </mc:Choice>
              <mc:Fallback>
                <p:oleObj name="MDLDrawObject Class" r:id="rId4" imgW="1419349" imgH="962043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14192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9" name="Object 25"/>
          <p:cNvGraphicFramePr>
            <a:graphicFrameLocks noChangeAspect="1"/>
          </p:cNvGraphicFramePr>
          <p:nvPr/>
        </p:nvGraphicFramePr>
        <p:xfrm>
          <a:off x="5410200" y="2667000"/>
          <a:ext cx="19812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MDLDrawObject Class" r:id="rId6" imgW="2114447" imgH="1962147" progId="">
                  <p:embed/>
                </p:oleObj>
              </mc:Choice>
              <mc:Fallback>
                <p:oleObj name="MDLDrawObject Class" r:id="rId6" imgW="2114447" imgH="1962147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67000"/>
                        <a:ext cx="19812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0" name="Object 26"/>
          <p:cNvGraphicFramePr>
            <a:graphicFrameLocks noChangeAspect="1"/>
          </p:cNvGraphicFramePr>
          <p:nvPr/>
        </p:nvGraphicFramePr>
        <p:xfrm>
          <a:off x="609600" y="2590800"/>
          <a:ext cx="1552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MDLDrawObject Class" r:id="rId8" imgW="1628823" imgH="1895474" progId="">
                  <p:embed/>
                </p:oleObj>
              </mc:Choice>
              <mc:Fallback>
                <p:oleObj name="MDLDrawObject Class" r:id="rId8" imgW="1628823" imgH="189547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55257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1870075" y="811213"/>
          <a:ext cx="44148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MDLDrawObject Class" r:id="rId4" imgW="2743139" imgH="1304859" progId="">
                  <p:embed/>
                </p:oleObj>
              </mc:Choice>
              <mc:Fallback>
                <p:oleObj name="MDLDrawObject Class" r:id="rId4" imgW="2743139" imgH="130485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811213"/>
                        <a:ext cx="441483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81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752600" y="3962400"/>
          <a:ext cx="46640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MDLDrawObject Class" r:id="rId6" imgW="2809815" imgH="1181229" progId="">
                  <p:embed/>
                </p:oleObj>
              </mc:Choice>
              <mc:Fallback>
                <p:oleObj name="MDLDrawObject Class" r:id="rId6" imgW="2809815" imgH="1181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466407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you prove that you synthesized single geometric isomer?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Retention Time in GC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NMR-   </a:t>
            </a:r>
          </a:p>
          <a:p>
            <a:pPr marL="800100" lvl="1" indent="-342900">
              <a:buAutoNum type="arabicParenR"/>
            </a:pPr>
            <a:r>
              <a:rPr lang="en-US" baseline="30000" dirty="0" smtClean="0"/>
              <a:t>13</a:t>
            </a:r>
            <a:r>
              <a:rPr lang="en-US" dirty="0" smtClean="0"/>
              <a:t>CNMR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Proton NMR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X-ray crystallography</a:t>
            </a: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81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H-NMR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304800" y="685800"/>
          <a:ext cx="85248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r:id="rId4" imgW="9858375" imgH="7591425" progId="">
                  <p:embed/>
                </p:oleObj>
              </mc:Choice>
              <mc:Fallback>
                <p:oleObj r:id="rId4" imgW="9858375" imgH="759142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85800"/>
                        <a:ext cx="852487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1000" y="3429000"/>
          <a:ext cx="8534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r:id="rId6" imgW="9858375" imgH="7591425" progId="">
                  <p:embed/>
                </p:oleObj>
              </mc:Choice>
              <mc:Fallback>
                <p:oleObj r:id="rId6" imgW="9858375" imgH="759142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85344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1" y="3676095"/>
            <a:ext cx="3414076" cy="1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-isomer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1" y="884247"/>
            <a:ext cx="3414076" cy="183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E-isomer</a:t>
            </a:r>
            <a:endParaRPr lang="en-US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6019800" y="3657600"/>
          <a:ext cx="23526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MDLDrawObject Class" r:id="rId10" imgW="2352805" imgH="1809635" progId="">
                  <p:embed/>
                </p:oleObj>
              </mc:Choice>
              <mc:Fallback>
                <p:oleObj name="MDLDrawObject Class" r:id="rId10" imgW="2352805" imgH="180963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526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019800" y="457200"/>
          <a:ext cx="2238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MDLDrawObject Class" r:id="rId12" imgW="2505051" imgH="1942982" progId="">
                  <p:embed/>
                </p:oleObj>
              </mc:Choice>
              <mc:Fallback>
                <p:oleObj name="MDLDrawObject Class" r:id="rId12" imgW="2505051" imgH="194298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"/>
                        <a:ext cx="2238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8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NMR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E-isomer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-isomer</a:t>
            </a:r>
            <a:endParaRPr lang="en-US" dirty="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715000" y="3886200"/>
          <a:ext cx="23526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MDLDrawObject Class" r:id="rId5" imgW="2352805" imgH="1809635" progId="">
                  <p:embed/>
                </p:oleObj>
              </mc:Choice>
              <mc:Fallback>
                <p:oleObj name="MDLDrawObject Class" r:id="rId5" imgW="2352805" imgH="180963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3526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791200" y="838200"/>
          <a:ext cx="2238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MDLDrawObject Class" r:id="rId7" imgW="2505051" imgH="1942982" progId="">
                  <p:embed/>
                </p:oleObj>
              </mc:Choice>
              <mc:Fallback>
                <p:oleObj name="MDLDrawObject Class" r:id="rId7" imgW="2505051" imgH="194298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838200"/>
                        <a:ext cx="2238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Characterization: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066799"/>
          <a:ext cx="8229600" cy="4648243"/>
        </p:xfrm>
        <a:graphic>
          <a:graphicData uri="http://schemas.openxmlformats.org/drawingml/2006/table">
            <a:tbl>
              <a:tblPr/>
              <a:tblGrid>
                <a:gridCol w="769122"/>
                <a:gridCol w="2516633"/>
                <a:gridCol w="2509952"/>
                <a:gridCol w="2433893"/>
              </a:tblGrid>
              <a:tr h="1371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Entry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alkoxyimidoyl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halide reactant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Boronic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acid reactant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X-ray crystal structure of product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87500" y="2570163"/>
          <a:ext cx="162401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CS ChemDraw Drawing" r:id="rId3" imgW="952081" imgH="805752" progId="ChemDraw.Document.6.0">
                  <p:embed/>
                </p:oleObj>
              </mc:Choice>
              <mc:Fallback>
                <p:oleObj name="CS ChemDraw Drawing" r:id="rId3" imgW="952081" imgH="80575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570163"/>
                        <a:ext cx="1624013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075113" y="2773363"/>
          <a:ext cx="15970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3" name="CS ChemDraw Drawing" r:id="rId5" imgW="1081653" imgH="780108" progId="ChemDraw.Document.6.0">
                  <p:embed/>
                </p:oleObj>
              </mc:Choice>
              <mc:Fallback>
                <p:oleObj name="CS ChemDraw Drawing" r:id="rId5" imgW="1081653" imgH="78010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2773363"/>
                        <a:ext cx="159702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514600"/>
            <a:ext cx="1932132" cy="1371600"/>
          </a:xfrm>
          <a:prstGeom prst="rect">
            <a:avLst/>
          </a:prstGeom>
          <a:noFill/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497013" y="4165600"/>
          <a:ext cx="1952625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4" name="CS ChemDraw Drawing" r:id="rId8" imgW="1231200" imgH="847052" progId="ChemDraw.Document.6.0">
                  <p:embed/>
                </p:oleObj>
              </mc:Choice>
              <mc:Fallback>
                <p:oleObj name="CS ChemDraw Drawing" r:id="rId8" imgW="1231200" imgH="84705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165600"/>
                        <a:ext cx="1952625" cy="134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383088" y="4298950"/>
          <a:ext cx="12144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CS ChemDraw Drawing" r:id="rId10" imgW="801185" imgH="759863" progId="ChemDraw.Document.6.0">
                  <p:embed/>
                </p:oleObj>
              </mc:Choice>
              <mc:Fallback>
                <p:oleObj name="CS ChemDraw Drawing" r:id="rId10" imgW="801185" imgH="759863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4298950"/>
                        <a:ext cx="1214437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4038600"/>
            <a:ext cx="2008749" cy="1600200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0198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Dolliver</a:t>
            </a:r>
            <a:r>
              <a:rPr lang="en-US" dirty="0" smtClean="0"/>
              <a:t> et al. </a:t>
            </a:r>
            <a:r>
              <a:rPr lang="en-US" i="1" dirty="0" smtClean="0"/>
              <a:t>In progress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We developed a new synthetic route of </a:t>
            </a:r>
            <a:r>
              <a:rPr lang="en-US" dirty="0" err="1" smtClean="0"/>
              <a:t>oxime</a:t>
            </a:r>
            <a:r>
              <a:rPr lang="en-US" dirty="0" smtClean="0"/>
              <a:t> ether from </a:t>
            </a:r>
            <a:r>
              <a:rPr lang="en-US" dirty="0" err="1" smtClean="0"/>
              <a:t>benzimidoyl</a:t>
            </a:r>
            <a:r>
              <a:rPr lang="en-US" dirty="0" smtClean="0"/>
              <a:t> iodide and </a:t>
            </a:r>
            <a:r>
              <a:rPr lang="en-US" dirty="0" err="1" smtClean="0"/>
              <a:t>boronic</a:t>
            </a:r>
            <a:r>
              <a:rPr lang="en-US" dirty="0" smtClean="0"/>
              <a:t> acid or </a:t>
            </a:r>
            <a:r>
              <a:rPr lang="en-US" dirty="0" err="1" smtClean="0"/>
              <a:t>trifluoroborate</a:t>
            </a:r>
            <a:r>
              <a:rPr lang="en-US" dirty="0" smtClean="0"/>
              <a:t> salt.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1% Palladium Catalyst- Low catalytic loading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Characterized single geometric isomers by HNMR and CNMR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Single geometric isomers of crystalline compounds were confirmed by X-ray crystallography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ACS-PRF UR grant</a:t>
            </a:r>
          </a:p>
          <a:p>
            <a:r>
              <a:rPr lang="en-US" b="1" dirty="0" smtClean="0"/>
              <a:t>NSF-RUI grant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2004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/>
              <a:t>Dr. Debra </a:t>
            </a:r>
            <a:r>
              <a:rPr lang="en-US" sz="2000" b="1" dirty="0" err="1" smtClean="0"/>
              <a:t>Dolliver</a:t>
            </a: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Dr. Kevin </a:t>
            </a:r>
            <a:r>
              <a:rPr lang="en-US" sz="2000" b="1" dirty="0" err="1" smtClean="0"/>
              <a:t>Shaughnessy</a:t>
            </a:r>
            <a:r>
              <a:rPr lang="en-US" sz="2000" b="1" dirty="0" smtClean="0"/>
              <a:t>- Univ. of Alabama</a:t>
            </a:r>
          </a:p>
          <a:p>
            <a:pPr>
              <a:buFontTx/>
              <a:buChar char="-"/>
            </a:pPr>
            <a:r>
              <a:rPr lang="en-US" sz="2000" b="1" dirty="0" smtClean="0"/>
              <a:t>Dr. Steven </a:t>
            </a:r>
            <a:r>
              <a:rPr lang="en-US" sz="2000" b="1" dirty="0" err="1" smtClean="0"/>
              <a:t>Raders</a:t>
            </a:r>
            <a:r>
              <a:rPr lang="en-US" sz="2000" b="1" dirty="0" smtClean="0"/>
              <a:t>- Univ. of Alabama</a:t>
            </a:r>
          </a:p>
          <a:p>
            <a:pPr>
              <a:buFontTx/>
              <a:buChar char="-"/>
            </a:pPr>
            <a:r>
              <a:rPr lang="en-US" sz="2000" b="1" dirty="0" err="1" smtClean="0"/>
              <a:t>Dolliver’s</a:t>
            </a:r>
            <a:r>
              <a:rPr lang="en-US" sz="2000" b="1" dirty="0" smtClean="0"/>
              <a:t> Research Group</a:t>
            </a:r>
          </a:p>
          <a:p>
            <a:pPr>
              <a:buFontTx/>
              <a:buChar char="-"/>
            </a:pPr>
            <a:r>
              <a:rPr lang="en-US" sz="2000" b="1" dirty="0" err="1" smtClean="0"/>
              <a:t>Shaughnessy’s</a:t>
            </a:r>
            <a:r>
              <a:rPr lang="en-US" sz="2000" b="1" dirty="0" smtClean="0"/>
              <a:t> Research Group- Univ. of Alabama</a:t>
            </a:r>
          </a:p>
          <a:p>
            <a:pPr>
              <a:buFontTx/>
              <a:buChar char="-"/>
            </a:pPr>
            <a:r>
              <a:rPr lang="en-US" sz="2000" b="1" dirty="0" smtClean="0"/>
              <a:t>Dr. Artie S. </a:t>
            </a:r>
            <a:r>
              <a:rPr lang="en-US" sz="2000" b="1" dirty="0" err="1" smtClean="0"/>
              <a:t>McKim</a:t>
            </a:r>
            <a:r>
              <a:rPr lang="en-US" sz="2000" b="1" dirty="0" smtClean="0"/>
              <a:t>- Gaylord Chemical Company</a:t>
            </a:r>
          </a:p>
          <a:p>
            <a:pPr>
              <a:buFontTx/>
              <a:buChar char="-"/>
            </a:pPr>
            <a:r>
              <a:rPr lang="en-US" sz="2000" b="1" dirty="0" smtClean="0"/>
              <a:t>Dr. Frank </a:t>
            </a:r>
            <a:r>
              <a:rPr lang="en-US" sz="2000" b="1" dirty="0" err="1" smtClean="0"/>
              <a:t>Fronczek</a:t>
            </a:r>
            <a:r>
              <a:rPr lang="en-US" sz="2000" b="1" dirty="0" smtClean="0"/>
              <a:t>- LSU</a:t>
            </a:r>
          </a:p>
          <a:p>
            <a:pPr>
              <a:buFontTx/>
              <a:buChar char="-"/>
            </a:pPr>
            <a:r>
              <a:rPr lang="en-US" sz="2000" b="1" dirty="0" smtClean="0"/>
              <a:t>NSF-REU – Univ. of Alabama</a:t>
            </a:r>
          </a:p>
          <a:p>
            <a:pPr>
              <a:buFontTx/>
              <a:buChar char="-"/>
            </a:pPr>
            <a:r>
              <a:rPr lang="en-US" sz="2000" b="1" dirty="0" smtClean="0"/>
              <a:t>LSU </a:t>
            </a:r>
          </a:p>
        </p:txBody>
      </p:sp>
      <p:pic>
        <p:nvPicPr>
          <p:cNvPr id="180226" name="Picture 2" descr="Debra Doll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14400"/>
            <a:ext cx="238516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212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method for the synthesis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diaryl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0198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 Rosenthal, </a:t>
            </a:r>
            <a:r>
              <a:rPr lang="en-US" sz="1400" i="1" dirty="0" smtClean="0"/>
              <a:t>Can. J. Chem</a:t>
            </a:r>
            <a:r>
              <a:rPr lang="en-US" sz="1400" dirty="0" smtClean="0"/>
              <a:t>. </a:t>
            </a:r>
            <a:r>
              <a:rPr lang="en-US" sz="1400" b="1" dirty="0" smtClean="0"/>
              <a:t>1960</a:t>
            </a:r>
            <a:r>
              <a:rPr lang="en-US" sz="1400" dirty="0" smtClean="0"/>
              <a:t>,</a:t>
            </a:r>
            <a:r>
              <a:rPr lang="en-US" sz="1400" i="1" dirty="0" smtClean="0"/>
              <a:t>38</a:t>
            </a:r>
            <a:r>
              <a:rPr lang="en-US" sz="1400" dirty="0" smtClean="0"/>
              <a:t>, 2026.</a:t>
            </a:r>
            <a:endParaRPr lang="en-US" sz="1400" dirty="0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685800" y="1371600"/>
          <a:ext cx="7885113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MDLDrawObject Class" r:id="rId4" imgW="7124819" imgH="2810009" progId="">
                  <p:embed/>
                </p:oleObj>
              </mc:Choice>
              <mc:Fallback>
                <p:oleObj name="MDLDrawObject Class" r:id="rId4" imgW="7124819" imgH="281000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885113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33400" y="1600200"/>
          <a:ext cx="82153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MDLDrawObject Class" r:id="rId4" imgW="6505575" imgH="1057330" progId="">
                  <p:embed/>
                </p:oleObj>
              </mc:Choice>
              <mc:Fallback>
                <p:oleObj name="MDLDrawObject Class" r:id="rId4" imgW="6505575" imgH="105733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215313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Suzuki Coupling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Palladium catalyzed cross-coupling between </a:t>
            </a:r>
            <a:r>
              <a:rPr lang="en-US" dirty="0" err="1" smtClean="0"/>
              <a:t>organoboron</a:t>
            </a:r>
            <a:r>
              <a:rPr lang="en-US" dirty="0" smtClean="0"/>
              <a:t> compounds and</a:t>
            </a:r>
          </a:p>
          <a:p>
            <a:r>
              <a:rPr lang="en-US" dirty="0" smtClean="0"/>
              <a:t> organic halides </a:t>
            </a:r>
          </a:p>
          <a:p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Formation of carbon-carbon bonds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0198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Miyaura</a:t>
            </a:r>
            <a:r>
              <a:rPr lang="en-US" sz="1400" dirty="0" smtClean="0"/>
              <a:t>, A. Suzuki, </a:t>
            </a:r>
            <a:r>
              <a:rPr lang="en-US" sz="1400" i="1" dirty="0" smtClean="0"/>
              <a:t>J. Chem. Soc.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Commun</a:t>
            </a:r>
            <a:r>
              <a:rPr lang="en-US" sz="1400" dirty="0" smtClean="0"/>
              <a:t>. </a:t>
            </a:r>
            <a:r>
              <a:rPr lang="en-US" sz="1400" b="1" dirty="0" smtClean="0"/>
              <a:t>1979</a:t>
            </a:r>
            <a:r>
              <a:rPr lang="en-US" sz="1400" dirty="0" smtClean="0"/>
              <a:t>, </a:t>
            </a:r>
            <a:r>
              <a:rPr lang="en-US" sz="1400" i="1" dirty="0" smtClean="0"/>
              <a:t>19</a:t>
            </a:r>
            <a:r>
              <a:rPr lang="en-US" sz="1400" dirty="0" smtClean="0"/>
              <a:t>, 867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Suzuki coupling reaction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019800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S.Kotha</a:t>
            </a:r>
            <a:r>
              <a:rPr lang="en-US" sz="1400" dirty="0" smtClean="0"/>
              <a:t>, K. </a:t>
            </a:r>
            <a:r>
              <a:rPr lang="en-US" sz="1400" dirty="0" err="1" smtClean="0"/>
              <a:t>Lahiri</a:t>
            </a:r>
            <a:r>
              <a:rPr lang="en-US" sz="1400" dirty="0" smtClean="0"/>
              <a:t>, D. </a:t>
            </a:r>
            <a:r>
              <a:rPr lang="en-US" sz="1400" dirty="0" err="1" smtClean="0"/>
              <a:t>Kashinath</a:t>
            </a:r>
            <a:r>
              <a:rPr lang="en-US" sz="1400" dirty="0" smtClean="0"/>
              <a:t>, </a:t>
            </a:r>
            <a:r>
              <a:rPr lang="en-US" sz="1400" i="1" dirty="0" smtClean="0"/>
              <a:t>Tetrahedron</a:t>
            </a:r>
            <a:r>
              <a:rPr lang="en-US" sz="1400" dirty="0" smtClean="0"/>
              <a:t>. </a:t>
            </a:r>
            <a:r>
              <a:rPr lang="en-US" sz="1400" b="1" dirty="0" smtClean="0"/>
              <a:t>2002</a:t>
            </a:r>
            <a:r>
              <a:rPr lang="en-US" sz="1400" dirty="0" smtClean="0"/>
              <a:t>, </a:t>
            </a:r>
            <a:r>
              <a:rPr lang="en-US" sz="1400" i="1" dirty="0" smtClean="0"/>
              <a:t>58, </a:t>
            </a:r>
            <a:r>
              <a:rPr lang="en-US" sz="1400" dirty="0" smtClean="0"/>
              <a:t>9637.</a:t>
            </a:r>
            <a:endParaRPr lang="en-US" sz="1400" dirty="0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1900237" y="1143000"/>
          <a:ext cx="519475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MDLDrawObject Class" r:id="rId3" imgW="4009972" imgH="3952907" progId="">
                  <p:embed/>
                </p:oleObj>
              </mc:Choice>
              <mc:Fallback>
                <p:oleObj name="MDLDrawObject Class" r:id="rId3" imgW="4009972" imgH="395290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7" y="1143000"/>
                        <a:ext cx="519475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1600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 Addition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828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Reductive Elimination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Transmetalation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4495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Imidoyl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Research Group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219200" y="2438400"/>
          <a:ext cx="68008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CS ChemDraw Drawing" r:id="rId4" imgW="6801160" imgH="1962687" progId="ChemDraw.Document.6.0">
                  <p:embed/>
                </p:oleObj>
              </mc:Choice>
              <mc:Fallback>
                <p:oleObj name="CS ChemDraw Drawing" r:id="rId4" imgW="6801160" imgH="1962687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68008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495800" cy="914400"/>
          </a:xfrm>
          <a:ln w="38100" cap="flat" algn="ctr">
            <a:noFill/>
            <a:round/>
            <a:headEnd type="none" w="med" len="med"/>
            <a:tailEnd type="none" w="med" len="med"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18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en-US" sz="18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Hydroxamate</a:t>
            </a:r>
            <a:r>
              <a:rPr lang="en-US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Synthesis</a:t>
            </a:r>
            <a:endParaRPr lang="en-US" sz="18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1295400"/>
            <a:ext cx="1314450" cy="2274099"/>
            <a:chOff x="2197569" y="734167"/>
            <a:chExt cx="1103489" cy="1861040"/>
          </a:xfrm>
        </p:grpSpPr>
        <p:sp>
          <p:nvSpPr>
            <p:cNvPr id="21512" name="TextBox 15"/>
            <p:cNvSpPr txBox="1">
              <a:spLocks noChangeArrowheads="1"/>
            </p:cNvSpPr>
            <p:nvPr/>
          </p:nvSpPr>
          <p:spPr bwMode="auto">
            <a:xfrm>
              <a:off x="2197569" y="734167"/>
              <a:ext cx="1103489" cy="30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Path 1</a:t>
              </a:r>
            </a:p>
          </p:txBody>
        </p:sp>
        <p:sp>
          <p:nvSpPr>
            <p:cNvPr id="21513" name="TextBox 16"/>
            <p:cNvSpPr txBox="1">
              <a:spLocks noChangeArrowheads="1"/>
            </p:cNvSpPr>
            <p:nvPr/>
          </p:nvSpPr>
          <p:spPr bwMode="auto">
            <a:xfrm>
              <a:off x="2197570" y="2293150"/>
              <a:ext cx="914400" cy="30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Path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19400" y="38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Starting Material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9600" y="5928955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Fisher, L.E.;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Caroon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J.M.;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Stabler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S.R.; Lundberg, S.;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Muchowski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J.M.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J. Org. Chem.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1993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3643-3647. </a:t>
            </a:r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1371600" y="1676400"/>
          <a:ext cx="6313488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CS ChemDraw Drawing" r:id="rId4" imgW="6313647" imgH="1360465" progId="ChemDraw.Document.6.0">
                  <p:embed/>
                </p:oleObj>
              </mc:Choice>
              <mc:Fallback>
                <p:oleObj name="CS ChemDraw Drawing" r:id="rId4" imgW="6313647" imgH="1360465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6313488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533400" y="3657600"/>
          <a:ext cx="81089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CS ChemDraw Drawing" r:id="rId6" imgW="9099437" imgH="1704900" progId="ChemDraw.Document.6.0">
                  <p:embed/>
                </p:oleObj>
              </mc:Choice>
              <mc:Fallback>
                <p:oleObj name="CS ChemDraw Drawing" r:id="rId6" imgW="9099437" imgH="1704900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10895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200400" cy="838200"/>
          </a:xfrm>
          <a:ln w="38100" cap="flat" algn="ctr">
            <a:noFill/>
            <a:round/>
            <a:headEnd type="none" w="med" len="med"/>
            <a:tailEnd type="none" w="med" len="med"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2: </a:t>
            </a:r>
            <a:r>
              <a:rPr lang="en-US" sz="18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Tosylate</a:t>
            </a:r>
            <a:r>
              <a:rPr lang="en-US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Synthesis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895600" y="3886200"/>
          <a:ext cx="1922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S ChemDraw Drawing" r:id="rId4" imgW="1922789" imgH="456998" progId="ChemDraw.Document.6.0">
                  <p:embed/>
                </p:oleObj>
              </mc:Choice>
              <mc:Fallback>
                <p:oleObj name="CS ChemDraw Drawing" r:id="rId4" imgW="1922789" imgH="45699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922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486400" y="3352800"/>
          <a:ext cx="1905000" cy="170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CS ChemDraw Drawing" r:id="rId6" imgW="1804285" imgH="1619601" progId="ChemDraw.Document.6.0">
                  <p:embed/>
                </p:oleObj>
              </mc:Choice>
              <mc:Fallback>
                <p:oleObj name="CS ChemDraw Drawing" r:id="rId6" imgW="1804285" imgH="1619601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1905000" cy="1708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609600" y="1517650"/>
          <a:ext cx="80010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S ChemDraw Drawing" r:id="rId8" imgW="8661863" imgH="1392587" progId="ChemDraw.Document.6.0">
                  <p:embed/>
                </p:oleObj>
              </mc:Choice>
              <mc:Fallback>
                <p:oleObj name="CS ChemDraw Drawing" r:id="rId8" imgW="8661863" imgH="1392587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17650"/>
                        <a:ext cx="80010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429000" cy="609600"/>
          </a:xfrm>
          <a:ln w="38100" cap="flat" algn="ctr">
            <a:noFill/>
            <a:round/>
            <a:headEnd type="none" w="med" len="med"/>
            <a:tailEnd type="none" w="med" len="med"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800" cap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STEP 3: Halide Synthesis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143000" y="1981200"/>
          <a:ext cx="7010400" cy="228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CS ChemDraw Drawing" r:id="rId4" imgW="5080827" imgH="1657662" progId="ChemDraw.Document.6.0">
                  <p:embed/>
                </p:oleObj>
              </mc:Choice>
              <mc:Fallback>
                <p:oleObj name="CS ChemDraw Drawing" r:id="rId4" imgW="5080827" imgH="165766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010400" cy="228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2458_slide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ind_2458_slide</Template>
  <TotalTime>26385</TotalTime>
  <Words>666</Words>
  <Application>Microsoft Office PowerPoint</Application>
  <PresentationFormat>On-screen Show (4:3)</PresentationFormat>
  <Paragraphs>328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ind_2458_slide</vt:lpstr>
      <vt:lpstr>1_Default Design</vt:lpstr>
      <vt:lpstr>Aspect</vt:lpstr>
      <vt:lpstr>MDLDrawObject Class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Hydroxamate Synthesis</vt:lpstr>
      <vt:lpstr>STEP 2: Tosylate Synthesis</vt:lpstr>
      <vt:lpstr>STEP 3: Halide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bijay</dc:creator>
  <cp:lastModifiedBy>Bijay Bhattarai</cp:lastModifiedBy>
  <cp:revision>510</cp:revision>
  <dcterms:created xsi:type="dcterms:W3CDTF">2012-07-16T20:31:05Z</dcterms:created>
  <dcterms:modified xsi:type="dcterms:W3CDTF">2013-04-12T15:40:29Z</dcterms:modified>
</cp:coreProperties>
</file>