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9" r:id="rId3"/>
    <p:sldId id="261" r:id="rId4"/>
    <p:sldId id="260" r:id="rId5"/>
    <p:sldId id="258" r:id="rId6"/>
    <p:sldId id="262" r:id="rId7"/>
    <p:sldId id="263" r:id="rId8"/>
    <p:sldId id="264" r:id="rId9"/>
    <p:sldId id="265" r:id="rId10"/>
    <p:sldId id="266" r:id="rId11"/>
    <p:sldId id="270" r:id="rId12"/>
    <p:sldId id="269" r:id="rId13"/>
    <p:sldId id="271" r:id="rId14"/>
    <p:sldId id="272" r:id="rId15"/>
    <p:sldId id="273" r:id="rId16"/>
    <p:sldId id="274" r:id="rId17"/>
    <p:sldId id="276" r:id="rId18"/>
    <p:sldId id="282" r:id="rId19"/>
    <p:sldId id="275" r:id="rId20"/>
    <p:sldId id="289" r:id="rId21"/>
    <p:sldId id="288" r:id="rId22"/>
    <p:sldId id="279" r:id="rId23"/>
    <p:sldId id="280" r:id="rId24"/>
    <p:sldId id="268" r:id="rId25"/>
    <p:sldId id="290" r:id="rId26"/>
    <p:sldId id="267" r:id="rId27"/>
    <p:sldId id="291" r:id="rId28"/>
  </p:sldIdLst>
  <p:sldSz cx="9144000" cy="6858000" type="screen4x3"/>
  <p:notesSz cx="6858000" cy="9083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0" autoAdjust="0"/>
    <p:restoredTop sz="94612" autoAdjust="0"/>
  </p:normalViewPr>
  <p:slideViewPr>
    <p:cSldViewPr snapToGrid="0" snapToObjects="1">
      <p:cViewPr>
        <p:scale>
          <a:sx n="70" d="100"/>
          <a:sy n="70" d="100"/>
        </p:scale>
        <p:origin x="-1096" y="-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lly\Documents\pie%20chart_Sleephours%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a:t>Sample Percentage of Sleep Hours</a:t>
            </a:r>
          </a:p>
        </c:rich>
      </c:tx>
      <c:layout>
        <c:manualLayout>
          <c:xMode val="edge"/>
          <c:yMode val="edge"/>
          <c:x val="0.16748923211521749"/>
          <c:y val="6.6666666666666693E-2"/>
        </c:manualLayout>
      </c:layout>
      <c:overlay val="1"/>
    </c:title>
    <c:view3D>
      <c:rotX val="30"/>
      <c:perspective val="30"/>
    </c:view3D>
    <c:plotArea>
      <c:layout>
        <c:manualLayout>
          <c:layoutTarget val="inner"/>
          <c:xMode val="edge"/>
          <c:yMode val="edge"/>
          <c:x val="5.5955167766191374E-2"/>
          <c:y val="0"/>
          <c:w val="0.74283287224232164"/>
          <c:h val="1"/>
        </c:manualLayout>
      </c:layout>
      <c:pie3DChart>
        <c:varyColors val="1"/>
        <c:ser>
          <c:idx val="0"/>
          <c:order val="0"/>
          <c:dPt>
            <c:idx val="0"/>
            <c:explosion val="1"/>
          </c:dPt>
          <c:dPt>
            <c:idx val="1"/>
            <c:explosion val="9"/>
          </c:dPt>
          <c:dPt>
            <c:idx val="2"/>
            <c:explosion val="5"/>
          </c:dPt>
          <c:dPt>
            <c:idx val="3"/>
            <c:explosion val="2"/>
          </c:dPt>
          <c:dLbls>
            <c:dLblPos val="outEnd"/>
            <c:showVal val="1"/>
            <c:showLeaderLines val="1"/>
          </c:dLbls>
          <c:cat>
            <c:strRef>
              <c:f>Sheet1!$A$2:$A$5</c:f>
              <c:strCache>
                <c:ptCount val="4"/>
                <c:pt idx="0">
                  <c:v>No Response to Survey</c:v>
                </c:pt>
                <c:pt idx="1">
                  <c:v>0-6 Hours of Sleep</c:v>
                </c:pt>
                <c:pt idx="2">
                  <c:v>8-7 Hours of Sleep</c:v>
                </c:pt>
                <c:pt idx="3">
                  <c:v>9 - More Hours of Sleep</c:v>
                </c:pt>
              </c:strCache>
            </c:strRef>
          </c:cat>
          <c:val>
            <c:numRef>
              <c:f>Sheet1!$B$2:$B$5</c:f>
              <c:numCache>
                <c:formatCode>0%</c:formatCode>
                <c:ptCount val="4"/>
                <c:pt idx="0">
                  <c:v>1.0000000000000033E-2</c:v>
                </c:pt>
                <c:pt idx="1">
                  <c:v>0.53</c:v>
                </c:pt>
                <c:pt idx="2">
                  <c:v>0.43000000000000038</c:v>
                </c:pt>
                <c:pt idx="3">
                  <c:v>3.0000000000000089E-2</c:v>
                </c:pt>
              </c:numCache>
            </c:numRef>
          </c:val>
        </c:ser>
        <c:dLbls>
          <c:showVal val="1"/>
        </c:dLbls>
      </c:pie3DChart>
    </c:plotArea>
    <c:legend>
      <c:legendPos val="r"/>
      <c:layout>
        <c:manualLayout>
          <c:xMode val="edge"/>
          <c:yMode val="edge"/>
          <c:x val="0.48664428965610068"/>
          <c:y val="0.68120437445319715"/>
          <c:w val="0.51254710949592641"/>
          <c:h val="0.30768451443569644"/>
        </c:manualLayout>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F0A7F128-9889-4FDD-80AE-E5F1FA232319}" type="datetimeFigureOut">
              <a:rPr lang="en-US" smtClean="0"/>
              <a:pPr/>
              <a:t>4/12/2013</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06673E77-5E34-41DF-B404-EA1233A7E01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05EA6D47-9BC2-8248-B482-D5A9D53A369A}" type="datetimeFigureOut">
              <a:rPr lang="en-US" smtClean="0"/>
              <a:pPr/>
              <a:t>4/12/2013</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7F74C1EF-C4BF-544D-9011-F0518778738E}" type="slidenum">
              <a:rPr lang="en-US" smtClean="0"/>
              <a:pPr/>
              <a:t>‹#›</a:t>
            </a:fld>
            <a:endParaRPr lang="en-US" dirty="0"/>
          </a:p>
        </p:txBody>
      </p:sp>
    </p:spTree>
    <p:extLst>
      <p:ext uri="{BB962C8B-B14F-4D97-AF65-F5344CB8AC3E}">
        <p14:creationId xmlns="" xmlns:p14="http://schemas.microsoft.com/office/powerpoint/2010/main" val="723507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AF79A-0689-F848-8383-931D48E623D0}" type="datetimeFigureOut">
              <a:rPr lang="en-US" smtClean="0"/>
              <a:pPr/>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12F19-9DD0-0448-B5E1-9B8AAC3547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AF79A-0689-F848-8383-931D48E623D0}" type="datetimeFigureOut">
              <a:rPr lang="en-US" smtClean="0"/>
              <a:pPr/>
              <a:t>4/12/2013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12F19-9DD0-0448-B5E1-9B8AAC35474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cartis001@student.nsula.edu" TargetMode="External"/><Relationship Id="rId3" Type="http://schemas.openxmlformats.org/officeDocument/2006/relationships/image" Target="../media/image2.png"/><Relationship Id="rId7" Type="http://schemas.openxmlformats.org/officeDocument/2006/relationships/hyperlink" Target="mailto:abertran001@student.nsula.edu"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maryedith@nsula.edu" TargetMode="External"/><Relationship Id="rId5" Type="http://schemas.openxmlformats.org/officeDocument/2006/relationships/hyperlink" Target="mailto:deepn@nsula.edu" TargetMode="External"/><Relationship Id="rId4" Type="http://schemas.openxmlformats.org/officeDocument/2006/relationships/hyperlink" Target="mailto:barnetts@nsula.edu" TargetMode="External"/><Relationship Id="rId9" Type="http://schemas.openxmlformats.org/officeDocument/2006/relationships/hyperlink" Target="mailto:clacour006@student.nsula.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085969"/>
            <a:ext cx="9144000" cy="2778892"/>
          </a:xfrm>
          <a:prstGeom prst="rect">
            <a:avLst/>
          </a:prstGeom>
          <a:gradFill flip="none" rotWithShape="1">
            <a:gsLst>
              <a:gs pos="55000">
                <a:schemeClr val="bg1"/>
              </a:gs>
              <a:gs pos="100000">
                <a:schemeClr val="bg1">
                  <a:alpha val="5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ubtitle 13"/>
          <p:cNvSpPr>
            <a:spLocks noGrp="1"/>
          </p:cNvSpPr>
          <p:nvPr>
            <p:ph type="subTitle" idx="1"/>
          </p:nvPr>
        </p:nvSpPr>
        <p:spPr>
          <a:xfrm>
            <a:off x="0" y="4199626"/>
            <a:ext cx="9144000" cy="2658373"/>
          </a:xfrm>
        </p:spPr>
        <p:txBody>
          <a:bodyPr anchor="ctr" anchorCtr="1">
            <a:normAutofit/>
          </a:bodyPr>
          <a:lstStyle/>
          <a:p>
            <a:r>
              <a:rPr lang="en-US" b="1" dirty="0" smtClean="0">
                <a:solidFill>
                  <a:schemeClr val="accent4">
                    <a:lumMod val="75000"/>
                  </a:schemeClr>
                </a:solidFill>
                <a:latin typeface="Helvetica Neue"/>
              </a:rPr>
              <a:t>The Impact of Social Networking on Dependency, Sleep, and Communication in College Students</a:t>
            </a:r>
          </a:p>
          <a:p>
            <a:r>
              <a:rPr lang="en-US" sz="1600" b="1" i="1" dirty="0" smtClean="0">
                <a:solidFill>
                  <a:schemeClr val="accent4">
                    <a:lumMod val="75000"/>
                  </a:schemeClr>
                </a:solidFill>
                <a:latin typeface="Helvetica Neue"/>
              </a:rPr>
              <a:t>Cory S. Artis, Amelia M. Bertrand, &amp; Caitlin M. LaCour</a:t>
            </a:r>
          </a:p>
          <a:p>
            <a:r>
              <a:rPr lang="en-US" sz="1600" b="1" i="1" dirty="0" smtClean="0">
                <a:solidFill>
                  <a:schemeClr val="accent4">
                    <a:lumMod val="75000"/>
                  </a:schemeClr>
                </a:solidFill>
                <a:latin typeface="Helvetica Neue"/>
              </a:rPr>
              <a:t>Supervisors: Dr. Susan Thorson-Barnett, Mrs. Neeru Deep, &amp; Dr. Mary Edith Stacy</a:t>
            </a:r>
          </a:p>
          <a:p>
            <a:r>
              <a:rPr lang="en-US" sz="1400" dirty="0" smtClean="0">
                <a:solidFill>
                  <a:schemeClr val="accent4">
                    <a:lumMod val="75000"/>
                  </a:schemeClr>
                </a:solidFill>
                <a:latin typeface="Helvetica Neue"/>
              </a:rPr>
              <a:t>April 13, 2013</a:t>
            </a:r>
            <a:endParaRPr lang="en-US" sz="1400" dirty="0">
              <a:solidFill>
                <a:schemeClr val="accent4">
                  <a:lumMod val="75000"/>
                </a:schemeClr>
              </a:solidFill>
              <a:latin typeface="Helvetica Neue"/>
            </a:endParaRPr>
          </a:p>
        </p:txBody>
      </p:sp>
      <p:cxnSp>
        <p:nvCxnSpPr>
          <p:cNvPr id="19" name="Straight Connector 18"/>
          <p:cNvCxnSpPr/>
          <p:nvPr/>
        </p:nvCxnSpPr>
        <p:spPr>
          <a:xfrm>
            <a:off x="0" y="4084381"/>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70200" y="351468"/>
            <a:ext cx="3403600" cy="33946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600201"/>
            <a:ext cx="8229600" cy="4293606"/>
          </a:xfrm>
        </p:spPr>
        <p:txBody>
          <a:bodyPr>
            <a:normAutofit fontScale="92500" lnSpcReduction="10000"/>
          </a:bodyPr>
          <a:lstStyle/>
          <a:p>
            <a:r>
              <a:rPr lang="en-US" dirty="0" smtClean="0"/>
              <a:t>Pierce (2009) found that females were more inclined to use social networking in the form of texting and online sites to communicate than males.</a:t>
            </a:r>
          </a:p>
          <a:p>
            <a:r>
              <a:rPr lang="en-US" dirty="0" smtClean="0"/>
              <a:t>She also found that females had more social anxiety than males.</a:t>
            </a:r>
          </a:p>
          <a:p>
            <a:r>
              <a:rPr lang="en-US" dirty="0" smtClean="0"/>
              <a:t>Pierce’s (2009) study also found that females were more comfortable using social networking than speaking to people face-to-face.</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Literature Review: </a:t>
            </a:r>
            <a:r>
              <a:rPr lang="en-US" sz="32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Communication…</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600200"/>
            <a:ext cx="8229600" cy="4843129"/>
          </a:xfrm>
        </p:spPr>
        <p:txBody>
          <a:bodyPr>
            <a:normAutofit fontScale="92500" lnSpcReduction="10000"/>
          </a:bodyPr>
          <a:lstStyle/>
          <a:p>
            <a:r>
              <a:rPr lang="en-US" dirty="0" smtClean="0"/>
              <a:t>Dependence:</a:t>
            </a:r>
          </a:p>
          <a:p>
            <a:pPr lvl="1"/>
            <a:r>
              <a:rPr lang="en-US" dirty="0" smtClean="0"/>
              <a:t>The study proposed to investigate if there is a significant difference in gender of college students with regards to Facebook dependency.</a:t>
            </a:r>
          </a:p>
          <a:p>
            <a:r>
              <a:rPr lang="en-US" dirty="0" smtClean="0"/>
              <a:t>Sleep:</a:t>
            </a:r>
          </a:p>
          <a:p>
            <a:pPr lvl="1"/>
            <a:r>
              <a:rPr lang="en-US" dirty="0" smtClean="0"/>
              <a:t>Freshman are more likely to have their sleep interrupted due to social network use.</a:t>
            </a:r>
          </a:p>
          <a:p>
            <a:r>
              <a:rPr lang="en-US" dirty="0" smtClean="0"/>
              <a:t>Communication:</a:t>
            </a:r>
          </a:p>
          <a:p>
            <a:pPr lvl="1"/>
            <a:r>
              <a:rPr lang="en-US" dirty="0" smtClean="0"/>
              <a:t>The study proposed to investigate if the rise of social networking created a barrier in communication in regards to males and females.</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Hypothesis:</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0933"/>
            <a:ext cx="8229600" cy="1143000"/>
          </a:xfrm>
        </p:spPr>
        <p:style>
          <a:lnRef idx="2">
            <a:schemeClr val="accent4"/>
          </a:lnRef>
          <a:fillRef idx="1">
            <a:schemeClr val="lt1"/>
          </a:fillRef>
          <a:effectRef idx="0">
            <a:schemeClr val="accent4"/>
          </a:effectRef>
          <a:fontRef idx="minor">
            <a:schemeClr val="dk1"/>
          </a:fontRef>
        </p:style>
        <p:txBody>
          <a:bodyPr>
            <a:noAutofit/>
          </a:bodyPr>
          <a:lstStyle/>
          <a:p>
            <a:r>
              <a:rPr lang="en-US" sz="8800" dirty="0" smtClean="0"/>
              <a:t>Methods</a:t>
            </a:r>
            <a:endParaRPr lang="en-US" sz="8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65813" y="1613102"/>
            <a:ext cx="3955313" cy="4968450"/>
          </a:xfrm>
        </p:spPr>
        <p:txBody>
          <a:bodyPr>
            <a:normAutofit/>
          </a:bodyPr>
          <a:lstStyle/>
          <a:p>
            <a:r>
              <a:rPr lang="en-US" sz="3000" b="1" dirty="0" smtClean="0"/>
              <a:t>Total 344 </a:t>
            </a:r>
            <a:r>
              <a:rPr lang="en-US" sz="3000" dirty="0" smtClean="0"/>
              <a:t>college students enrolled in psychology courses at NSU participated.</a:t>
            </a:r>
          </a:p>
          <a:p>
            <a:r>
              <a:rPr lang="en-US" sz="2800" dirty="0" smtClean="0"/>
              <a:t>Only </a:t>
            </a:r>
            <a:r>
              <a:rPr lang="en-US" sz="2800" b="1" u="sng" dirty="0" smtClean="0"/>
              <a:t>335</a:t>
            </a:r>
            <a:r>
              <a:rPr lang="en-US" sz="2800" dirty="0" smtClean="0"/>
              <a:t> surveys and questionnaires were used in research due to incompletion of survey and questionnaires.</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Participants:</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12" name="Rectangle 11"/>
          <p:cNvSpPr/>
          <p:nvPr/>
        </p:nvSpPr>
        <p:spPr>
          <a:xfrm>
            <a:off x="4412512" y="1613102"/>
            <a:ext cx="4518837" cy="4647426"/>
          </a:xfrm>
          <a:prstGeom prst="rect">
            <a:avLst/>
          </a:prstGeom>
        </p:spPr>
        <p:txBody>
          <a:bodyPr wrap="square">
            <a:spAutoFit/>
          </a:bodyPr>
          <a:lstStyle/>
          <a:p>
            <a:r>
              <a:rPr lang="en-US" sz="3200" dirty="0" smtClean="0"/>
              <a:t>335 Surveys &amp; Questionnaires:</a:t>
            </a:r>
          </a:p>
          <a:p>
            <a:r>
              <a:rPr lang="en-US" sz="2000" dirty="0" smtClean="0"/>
              <a:t>	</a:t>
            </a:r>
            <a:r>
              <a:rPr lang="en-US" sz="2800" dirty="0" smtClean="0"/>
              <a:t>Ages:</a:t>
            </a:r>
            <a:r>
              <a:rPr lang="en-US" sz="2000" dirty="0" smtClean="0"/>
              <a:t> </a:t>
            </a:r>
            <a:r>
              <a:rPr lang="en-US" sz="2400" dirty="0" smtClean="0"/>
              <a:t>18 years old and over</a:t>
            </a:r>
          </a:p>
          <a:p>
            <a:r>
              <a:rPr lang="en-US" sz="2000" dirty="0" smtClean="0"/>
              <a:t>	</a:t>
            </a:r>
            <a:r>
              <a:rPr lang="en-US" sz="2800" dirty="0" smtClean="0"/>
              <a:t>Gender:</a:t>
            </a:r>
            <a:endParaRPr lang="en-US" sz="2000" dirty="0" smtClean="0"/>
          </a:p>
          <a:p>
            <a:pPr lvl="1"/>
            <a:r>
              <a:rPr lang="en-US" sz="2000" dirty="0" smtClean="0"/>
              <a:t>	- </a:t>
            </a:r>
            <a:r>
              <a:rPr lang="en-US" sz="2400" dirty="0" smtClean="0"/>
              <a:t>Male: 127</a:t>
            </a:r>
          </a:p>
          <a:p>
            <a:pPr lvl="1"/>
            <a:r>
              <a:rPr lang="en-US" sz="2000" dirty="0" smtClean="0"/>
              <a:t>	- </a:t>
            </a:r>
            <a:r>
              <a:rPr lang="en-US" sz="2400" dirty="0" smtClean="0"/>
              <a:t>Female: 208</a:t>
            </a:r>
          </a:p>
          <a:p>
            <a:r>
              <a:rPr lang="en-US" sz="2000" dirty="0" smtClean="0"/>
              <a:t>	</a:t>
            </a:r>
            <a:r>
              <a:rPr lang="en-US" sz="2800" dirty="0" smtClean="0"/>
              <a:t>Classification:</a:t>
            </a:r>
            <a:endParaRPr lang="en-US" sz="2000" dirty="0" smtClean="0"/>
          </a:p>
          <a:p>
            <a:pPr lvl="1"/>
            <a:r>
              <a:rPr lang="en-US" sz="2400" dirty="0" smtClean="0"/>
              <a:t>	- Freshman: 147</a:t>
            </a:r>
          </a:p>
          <a:p>
            <a:pPr lvl="1"/>
            <a:r>
              <a:rPr lang="en-US" sz="2400" dirty="0" smtClean="0"/>
              <a:t>	- Sophomore: 74</a:t>
            </a:r>
          </a:p>
          <a:p>
            <a:pPr lvl="1"/>
            <a:r>
              <a:rPr lang="en-US" sz="2400" dirty="0" smtClean="0"/>
              <a:t>	- Junior: 67</a:t>
            </a:r>
          </a:p>
          <a:p>
            <a:pPr lvl="1"/>
            <a:r>
              <a:rPr lang="en-US" sz="2400" dirty="0" smtClean="0"/>
              <a:t>	- Senior: 47</a:t>
            </a: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65813" y="1613102"/>
            <a:ext cx="7931889" cy="4968450"/>
          </a:xfrm>
        </p:spPr>
        <p:txBody>
          <a:bodyPr>
            <a:normAutofit lnSpcReduction="10000"/>
          </a:bodyPr>
          <a:lstStyle/>
          <a:p>
            <a:r>
              <a:rPr lang="en-US" dirty="0" smtClean="0"/>
              <a:t>Pencil and Paper Survey:</a:t>
            </a:r>
          </a:p>
          <a:p>
            <a:pPr lvl="1"/>
            <a:r>
              <a:rPr lang="en-US" b="1" i="1" dirty="0" smtClean="0"/>
              <a:t>Bergen Facebook Addiction Scale</a:t>
            </a:r>
            <a:r>
              <a:rPr lang="en-US" dirty="0" smtClean="0"/>
              <a:t> (2012) </a:t>
            </a:r>
            <a:r>
              <a:rPr lang="en-US" sz="2000" dirty="0" smtClean="0"/>
              <a:t>Dr. </a:t>
            </a:r>
            <a:r>
              <a:rPr lang="en-US" sz="2000" dirty="0" err="1" smtClean="0"/>
              <a:t>Cecilie</a:t>
            </a:r>
            <a:r>
              <a:rPr lang="en-US" sz="2000" dirty="0" smtClean="0"/>
              <a:t> </a:t>
            </a:r>
            <a:r>
              <a:rPr lang="en-US" sz="2000" dirty="0" err="1" smtClean="0"/>
              <a:t>Schou</a:t>
            </a:r>
            <a:r>
              <a:rPr lang="en-US" sz="2000" dirty="0" smtClean="0"/>
              <a:t> </a:t>
            </a:r>
            <a:r>
              <a:rPr lang="en-US" sz="2000" dirty="0" err="1" smtClean="0"/>
              <a:t>Andreassen</a:t>
            </a:r>
            <a:r>
              <a:rPr lang="en-US" sz="2000" dirty="0" smtClean="0"/>
              <a:t>, </a:t>
            </a:r>
            <a:r>
              <a:rPr lang="en-US" sz="2000" dirty="0" err="1" smtClean="0"/>
              <a:t>Torbjorn</a:t>
            </a:r>
            <a:r>
              <a:rPr lang="en-US" sz="2000" dirty="0" smtClean="0"/>
              <a:t> </a:t>
            </a:r>
            <a:r>
              <a:rPr lang="en-US" sz="2000" dirty="0" err="1" smtClean="0"/>
              <a:t>Torsheim</a:t>
            </a:r>
            <a:r>
              <a:rPr lang="en-US" sz="2000" dirty="0" smtClean="0"/>
              <a:t>, </a:t>
            </a:r>
            <a:r>
              <a:rPr lang="en-US" sz="2000" dirty="0" err="1" smtClean="0"/>
              <a:t>Gier</a:t>
            </a:r>
            <a:r>
              <a:rPr lang="en-US" sz="2000" dirty="0" smtClean="0"/>
              <a:t> Scoot </a:t>
            </a:r>
            <a:r>
              <a:rPr lang="en-US" sz="2000" dirty="0" err="1" smtClean="0"/>
              <a:t>Brunborg</a:t>
            </a:r>
            <a:r>
              <a:rPr lang="en-US" sz="2000" dirty="0" smtClean="0"/>
              <a:t>, and Stale </a:t>
            </a:r>
            <a:r>
              <a:rPr lang="en-US" sz="2000" dirty="0" err="1" smtClean="0"/>
              <a:t>Pallesen</a:t>
            </a:r>
            <a:r>
              <a:rPr lang="en-US" sz="2000" dirty="0" smtClean="0"/>
              <a:t>; Bergen, Norway</a:t>
            </a:r>
            <a:endParaRPr lang="en-US" dirty="0" smtClean="0"/>
          </a:p>
          <a:p>
            <a:pPr lvl="2"/>
            <a:r>
              <a:rPr lang="en-US" dirty="0" smtClean="0"/>
              <a:t>18 Items</a:t>
            </a:r>
          </a:p>
          <a:p>
            <a:pPr lvl="2"/>
            <a:r>
              <a:rPr lang="en-US" dirty="0" smtClean="0"/>
              <a:t>6 Criteria:</a:t>
            </a:r>
          </a:p>
          <a:p>
            <a:pPr lvl="3"/>
            <a:r>
              <a:rPr lang="en-US" sz="1800" dirty="0" smtClean="0"/>
              <a:t>BFAS 1 Salience</a:t>
            </a:r>
          </a:p>
          <a:p>
            <a:pPr lvl="3"/>
            <a:r>
              <a:rPr lang="en-US" sz="1800" dirty="0" smtClean="0"/>
              <a:t>BFAS 5 Mood Modification</a:t>
            </a:r>
          </a:p>
          <a:p>
            <a:pPr lvl="3"/>
            <a:r>
              <a:rPr lang="en-US" sz="1800" dirty="0" smtClean="0"/>
              <a:t>BFAS 7 Tolerance</a:t>
            </a:r>
          </a:p>
          <a:p>
            <a:pPr lvl="3"/>
            <a:r>
              <a:rPr lang="en-US" sz="1800" dirty="0" smtClean="0"/>
              <a:t>BFAS 11 Relapse</a:t>
            </a:r>
          </a:p>
          <a:p>
            <a:pPr lvl="3"/>
            <a:r>
              <a:rPr lang="en-US" sz="1800" dirty="0" smtClean="0"/>
              <a:t>BFAS 13 Withdrawal</a:t>
            </a:r>
          </a:p>
          <a:p>
            <a:pPr lvl="3"/>
            <a:r>
              <a:rPr lang="en-US" sz="1800" dirty="0" smtClean="0"/>
              <a:t>BFAS 16 Conflict</a:t>
            </a:r>
          </a:p>
          <a:p>
            <a:pPr lvl="2"/>
            <a:r>
              <a:rPr lang="en-US" dirty="0" smtClean="0"/>
              <a:t>5 Point Scale (1: very rarely to 5: very often)</a:t>
            </a:r>
          </a:p>
          <a:p>
            <a:endParaRPr lang="en-US" sz="2800" dirty="0" smtClean="0"/>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Materials: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Dependency</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65813" y="1236028"/>
            <a:ext cx="8357192" cy="5473116"/>
          </a:xfrm>
        </p:spPr>
        <p:txBody>
          <a:bodyPr>
            <a:normAutofit/>
          </a:bodyPr>
          <a:lstStyle/>
          <a:p>
            <a:r>
              <a:rPr lang="en-US" b="1" dirty="0" smtClean="0"/>
              <a:t>Pencil and Paper Surveys:</a:t>
            </a:r>
          </a:p>
          <a:p>
            <a:pPr lvl="1"/>
            <a:r>
              <a:rPr lang="en-US" i="1" dirty="0" smtClean="0"/>
              <a:t>Sleeping Patterns</a:t>
            </a:r>
            <a:endParaRPr lang="en-US" sz="2400" i="1" dirty="0" smtClean="0"/>
          </a:p>
          <a:p>
            <a:pPr lvl="2"/>
            <a:r>
              <a:rPr lang="en-US" dirty="0" smtClean="0"/>
              <a:t>16 Items</a:t>
            </a:r>
          </a:p>
          <a:p>
            <a:pPr lvl="3"/>
            <a:r>
              <a:rPr lang="en-US" sz="1800" dirty="0" smtClean="0"/>
              <a:t>Examples: “I wake-up to the sounds of chat room requests”, “I wake-up at night browsing through social network(s) after </a:t>
            </a:r>
            <a:r>
              <a:rPr lang="en-US" sz="1800" dirty="0" smtClean="0"/>
              <a:t>previously </a:t>
            </a:r>
            <a:r>
              <a:rPr lang="en-US" sz="1800" dirty="0" smtClean="0"/>
              <a:t>stopping.”</a:t>
            </a:r>
          </a:p>
          <a:p>
            <a:pPr lvl="2"/>
            <a:r>
              <a:rPr lang="en-US" sz="2800" dirty="0" smtClean="0"/>
              <a:t>5 Point Scale (1:never to 5: all the time)</a:t>
            </a:r>
          </a:p>
          <a:p>
            <a:pPr lvl="1"/>
            <a:r>
              <a:rPr lang="en-US" i="1" dirty="0" smtClean="0"/>
              <a:t>Communication</a:t>
            </a:r>
            <a:endParaRPr lang="en-US" sz="3200" b="1" i="1" dirty="0" smtClean="0"/>
          </a:p>
          <a:p>
            <a:pPr lvl="2"/>
            <a:r>
              <a:rPr lang="en-US" dirty="0" smtClean="0"/>
              <a:t>38 Items</a:t>
            </a:r>
          </a:p>
          <a:p>
            <a:pPr lvl="3"/>
            <a:r>
              <a:rPr lang="en-US" sz="1800" dirty="0" smtClean="0"/>
              <a:t>Examples: “I knowingly avoid calling someone because I simply don’t converse well over the phone.”</a:t>
            </a:r>
          </a:p>
          <a:p>
            <a:pPr lvl="2"/>
            <a:r>
              <a:rPr lang="en-US" sz="2800" dirty="0" smtClean="0"/>
              <a:t>5 Point Scale (1:never to 5: all the time)</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Materials: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Sleep &amp; Communication</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Procedures:</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9" name="Content Placeholder 2"/>
          <p:cNvSpPr>
            <a:spLocks noGrp="1"/>
          </p:cNvSpPr>
          <p:nvPr>
            <p:ph sz="half" idx="1"/>
          </p:nvPr>
        </p:nvSpPr>
        <p:spPr>
          <a:xfrm>
            <a:off x="301752" y="1613102"/>
            <a:ext cx="4038600" cy="4681728"/>
          </a:xfrm>
        </p:spPr>
        <p:txBody>
          <a:bodyPr>
            <a:normAutofit fontScale="85000" lnSpcReduction="10000"/>
          </a:bodyPr>
          <a:lstStyle/>
          <a:p>
            <a:r>
              <a:rPr lang="en-US" dirty="0" smtClean="0"/>
              <a:t>Research was explained.</a:t>
            </a:r>
          </a:p>
          <a:p>
            <a:r>
              <a:rPr lang="en-US" dirty="0" smtClean="0"/>
              <a:t>Participants were eligible when meeting criteria:</a:t>
            </a:r>
          </a:p>
          <a:p>
            <a:pPr lvl="1"/>
            <a:r>
              <a:rPr lang="en-US" dirty="0" smtClean="0"/>
              <a:t>Undergraduate of NSU</a:t>
            </a:r>
          </a:p>
          <a:p>
            <a:pPr lvl="1"/>
            <a:r>
              <a:rPr lang="en-US" dirty="0" smtClean="0"/>
              <a:t>enrolled in a psychology course</a:t>
            </a:r>
          </a:p>
          <a:p>
            <a:pPr lvl="1"/>
            <a:r>
              <a:rPr lang="en-US" dirty="0" smtClean="0"/>
              <a:t>18 years of age or older</a:t>
            </a:r>
          </a:p>
          <a:p>
            <a:pPr lvl="1"/>
            <a:r>
              <a:rPr lang="en-US" dirty="0" smtClean="0"/>
              <a:t>sign written consent for participation</a:t>
            </a:r>
          </a:p>
          <a:p>
            <a:pPr lvl="1"/>
            <a:r>
              <a:rPr lang="en-US" dirty="0" smtClean="0"/>
              <a:t>completed the three surveys</a:t>
            </a:r>
          </a:p>
        </p:txBody>
      </p:sp>
      <p:sp>
        <p:nvSpPr>
          <p:cNvPr id="12" name="Content Placeholder 3"/>
          <p:cNvSpPr txBox="1">
            <a:spLocks/>
          </p:cNvSpPr>
          <p:nvPr/>
        </p:nvSpPr>
        <p:spPr>
          <a:xfrm>
            <a:off x="4726172" y="1613102"/>
            <a:ext cx="4038600" cy="4681728"/>
          </a:xfrm>
          <a:prstGeom prst="rect">
            <a:avLst/>
          </a:prstGeom>
        </p:spPr>
        <p:txBody>
          <a:bodyPr>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Conducted in classrooms at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Bienvenu</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Hall, NSU.</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Surveys were collected at end of Fall 2012 semester and early Spring 2013 semester.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After completion, debriefing form was given to participant.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0933"/>
            <a:ext cx="8229600" cy="1143000"/>
          </a:xfrm>
        </p:spPr>
        <p:style>
          <a:lnRef idx="2">
            <a:schemeClr val="accent4"/>
          </a:lnRef>
          <a:fillRef idx="1">
            <a:schemeClr val="lt1"/>
          </a:fillRef>
          <a:effectRef idx="0">
            <a:schemeClr val="accent4"/>
          </a:effectRef>
          <a:fontRef idx="minor">
            <a:schemeClr val="dk1"/>
          </a:fontRef>
        </p:style>
        <p:txBody>
          <a:bodyPr>
            <a:noAutofit/>
          </a:bodyPr>
          <a:lstStyle/>
          <a:p>
            <a:r>
              <a:rPr lang="en-US" sz="8800" dirty="0" smtClean="0"/>
              <a:t>Results</a:t>
            </a:r>
            <a:endParaRPr lang="en-US" sz="8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Results: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Dependency/</a:t>
            </a:r>
            <a:r>
              <a:rPr lang="en-US" sz="28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Independent T-Test</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12" name="Content Placeholder 3"/>
          <p:cNvSpPr txBox="1">
            <a:spLocks/>
          </p:cNvSpPr>
          <p:nvPr/>
        </p:nvSpPr>
        <p:spPr>
          <a:xfrm>
            <a:off x="4726172" y="1613102"/>
            <a:ext cx="4038600" cy="4681728"/>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BFAS Graph.png"/>
          <p:cNvPicPr>
            <a:picLocks noChangeAspect="1"/>
          </p:cNvPicPr>
          <p:nvPr/>
        </p:nvPicPr>
        <p:blipFill>
          <a:blip r:embed="rId4"/>
          <a:stretch>
            <a:fillRect/>
          </a:stretch>
        </p:blipFill>
        <p:spPr>
          <a:xfrm>
            <a:off x="0" y="1613103"/>
            <a:ext cx="9144000" cy="5255898"/>
          </a:xfrm>
          <a:prstGeom prst="rect">
            <a:avLst/>
          </a:prstGeom>
        </p:spPr>
      </p:pic>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Results: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Percentage of Sleep Hours</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9" name="Content Placeholder 2"/>
          <p:cNvSpPr>
            <a:spLocks noGrp="1"/>
          </p:cNvSpPr>
          <p:nvPr>
            <p:ph sz="half" idx="1"/>
          </p:nvPr>
        </p:nvSpPr>
        <p:spPr>
          <a:xfrm>
            <a:off x="63500" y="2030819"/>
            <a:ext cx="3498407" cy="3394833"/>
          </a:xfrm>
        </p:spPr>
        <p:txBody>
          <a:bodyPr>
            <a:normAutofit/>
          </a:bodyPr>
          <a:lstStyle/>
          <a:p>
            <a:r>
              <a:rPr lang="en-US" dirty="0" smtClean="0"/>
              <a:t>Total Population: 335</a:t>
            </a:r>
          </a:p>
          <a:p>
            <a:pPr lvl="1"/>
            <a:r>
              <a:rPr lang="en-US" sz="2400" dirty="0" smtClean="0"/>
              <a:t>No Response: 2</a:t>
            </a:r>
          </a:p>
          <a:p>
            <a:pPr lvl="1"/>
            <a:r>
              <a:rPr lang="en-US" sz="2400" dirty="0" smtClean="0"/>
              <a:t>0-6 Hours: 179</a:t>
            </a:r>
          </a:p>
          <a:p>
            <a:pPr lvl="1"/>
            <a:r>
              <a:rPr lang="en-US" sz="2400" dirty="0" smtClean="0"/>
              <a:t>8-7 Hours: 144</a:t>
            </a:r>
          </a:p>
          <a:p>
            <a:pPr lvl="1"/>
            <a:r>
              <a:rPr lang="en-US" sz="2400" dirty="0" smtClean="0"/>
              <a:t>9-More Hours: 10</a:t>
            </a:r>
          </a:p>
          <a:p>
            <a:endParaRPr lang="en-US" dirty="0" smtClean="0"/>
          </a:p>
        </p:txBody>
      </p:sp>
      <p:sp>
        <p:nvSpPr>
          <p:cNvPr id="12" name="Content Placeholder 3"/>
          <p:cNvSpPr txBox="1">
            <a:spLocks/>
          </p:cNvSpPr>
          <p:nvPr/>
        </p:nvSpPr>
        <p:spPr>
          <a:xfrm>
            <a:off x="4726172" y="1613102"/>
            <a:ext cx="4038600" cy="4681728"/>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Content Placeholder 6"/>
          <p:cNvGraphicFramePr>
            <a:graphicFrameLocks/>
          </p:cNvGraphicFramePr>
          <p:nvPr/>
        </p:nvGraphicFramePr>
        <p:xfrm>
          <a:off x="3732029" y="1613103"/>
          <a:ext cx="5231218" cy="5114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normAutofit fontScale="92500" lnSpcReduction="10000"/>
          </a:bodyPr>
          <a:lstStyle/>
          <a:p>
            <a:r>
              <a:rPr lang="en-US" dirty="0" smtClean="0"/>
              <a:t>Student Academics Research Team (S.T.A.R.T.) Three undergraduate students of Northwestern State University of Louisiana agreed to further their education and become part of a team to construct the undergraduate research.  The research was to investigate the impact of social networking on college students.  These undergraduate students are</a:t>
            </a:r>
          </a:p>
          <a:p>
            <a:pPr lvl="2"/>
            <a:r>
              <a:rPr lang="en-US" dirty="0" smtClean="0"/>
              <a:t>Amelia M. Bertrand</a:t>
            </a:r>
          </a:p>
          <a:p>
            <a:pPr lvl="2"/>
            <a:r>
              <a:rPr lang="en-US" dirty="0" smtClean="0"/>
              <a:t>Cory S. Artis</a:t>
            </a:r>
          </a:p>
          <a:p>
            <a:pPr lvl="2"/>
            <a:r>
              <a:rPr lang="en-US" dirty="0" smtClean="0"/>
              <a:t>Caitlin M. LaCour</a:t>
            </a:r>
          </a:p>
          <a:p>
            <a:endParaRPr lang="en-US" dirty="0"/>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0"/>
            <a:ext cx="7530898" cy="1234440"/>
          </a:xfrm>
        </p:spPr>
        <p:txBody>
          <a:bodyPr vert="horz" numCol="1" anchor="t" anchorCtr="0">
            <a:noAutofit/>
          </a:bodyPr>
          <a:lstStyle/>
          <a:p>
            <a:pPr algn="l"/>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Student Academic Research Team (S.T.A.R.T.)</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3246235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Results: Sleep/ ANOVA</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graphicFrame>
        <p:nvGraphicFramePr>
          <p:cNvPr id="18" name="Content Placeholder 17"/>
          <p:cNvGraphicFramePr>
            <a:graphicFrameLocks noGrp="1"/>
          </p:cNvGraphicFramePr>
          <p:nvPr>
            <p:ph idx="1"/>
          </p:nvPr>
        </p:nvGraphicFramePr>
        <p:xfrm>
          <a:off x="63500" y="1613102"/>
          <a:ext cx="8995144" cy="4023360"/>
        </p:xfrm>
        <a:graphic>
          <a:graphicData uri="http://schemas.openxmlformats.org/drawingml/2006/table">
            <a:tbl>
              <a:tblPr firstRow="1" bandRow="1">
                <a:tableStyleId>{93296810-A885-4BE3-A3E7-6D5BEEA58F35}</a:tableStyleId>
              </a:tblPr>
              <a:tblGrid>
                <a:gridCol w="779706"/>
                <a:gridCol w="2106521"/>
                <a:gridCol w="1411370"/>
                <a:gridCol w="1179653"/>
                <a:gridCol w="1284979"/>
                <a:gridCol w="1074327"/>
                <a:gridCol w="1158588"/>
              </a:tblGrid>
              <a:tr h="636325">
                <a:tc gridSpan="2">
                  <a:txBody>
                    <a:bodyPr/>
                    <a:lstStyle/>
                    <a:p>
                      <a:r>
                        <a:rPr lang="en-US" dirty="0" smtClean="0"/>
                        <a:t>Item</a:t>
                      </a:r>
                      <a:endParaRPr lang="en-US" dirty="0"/>
                    </a:p>
                  </a:txBody>
                  <a:tcPr anchor="ctr"/>
                </a:tc>
                <a:tc hMerge="1">
                  <a:txBody>
                    <a:bodyPr/>
                    <a:lstStyle/>
                    <a:p>
                      <a:endParaRPr lang="en-US"/>
                    </a:p>
                  </a:txBody>
                  <a:tcPr/>
                </a:tc>
                <a:tc>
                  <a:txBody>
                    <a:bodyPr/>
                    <a:lstStyle/>
                    <a:p>
                      <a:pPr algn="ctr"/>
                      <a:r>
                        <a:rPr lang="en-US" dirty="0" smtClean="0"/>
                        <a:t>Sum of Squares</a:t>
                      </a:r>
                      <a:endParaRPr lang="en-US" dirty="0"/>
                    </a:p>
                  </a:txBody>
                  <a:tcPr anchor="b"/>
                </a:tc>
                <a:tc>
                  <a:txBody>
                    <a:bodyPr/>
                    <a:lstStyle/>
                    <a:p>
                      <a:pPr algn="ctr"/>
                      <a:r>
                        <a:rPr lang="en-US" dirty="0" err="1" smtClean="0"/>
                        <a:t>df</a:t>
                      </a:r>
                      <a:endParaRPr lang="en-US" dirty="0"/>
                    </a:p>
                  </a:txBody>
                  <a:tcPr anchor="b"/>
                </a:tc>
                <a:tc>
                  <a:txBody>
                    <a:bodyPr/>
                    <a:lstStyle/>
                    <a:p>
                      <a:pPr algn="ctr"/>
                      <a:r>
                        <a:rPr lang="en-US" dirty="0" smtClean="0"/>
                        <a:t>Mean Square</a:t>
                      </a:r>
                      <a:endParaRPr lang="en-US" dirty="0"/>
                    </a:p>
                  </a:txBody>
                  <a:tcPr anchor="b"/>
                </a:tc>
                <a:tc>
                  <a:txBody>
                    <a:bodyPr/>
                    <a:lstStyle/>
                    <a:p>
                      <a:pPr algn="ctr"/>
                      <a:r>
                        <a:rPr lang="en-US" dirty="0" smtClean="0"/>
                        <a:t>F</a:t>
                      </a:r>
                      <a:endParaRPr lang="en-US" dirty="0"/>
                    </a:p>
                  </a:txBody>
                  <a:tcPr anchor="b"/>
                </a:tc>
                <a:tc>
                  <a:txBody>
                    <a:bodyPr/>
                    <a:lstStyle/>
                    <a:p>
                      <a:pPr algn="ctr"/>
                      <a:r>
                        <a:rPr lang="en-US" dirty="0" smtClean="0"/>
                        <a:t>Sig.</a:t>
                      </a:r>
                      <a:endParaRPr lang="en-US" dirty="0"/>
                    </a:p>
                  </a:txBody>
                  <a:tcPr anchor="b"/>
                </a:tc>
              </a:tr>
              <a:tr h="363269">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SP1*: “I sleep next to any device that can access social network(s).”</a:t>
                      </a:r>
                    </a:p>
                  </a:txBody>
                  <a:tcPr anchor="ctr"/>
                </a:tc>
                <a:tc hMerge="1">
                  <a:txBody>
                    <a:bodyPr/>
                    <a:lstStyle/>
                    <a:p>
                      <a:pPr marL="0" marR="0" indent="0" algn="ctr" defTabSz="457200" rtl="0" eaLnBrk="1" fontAlgn="auto" latinLnBrk="0" hangingPunct="1">
                        <a:lnSpc>
                          <a:spcPct val="15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c hMerge="1">
                  <a:txBody>
                    <a:bodyPr/>
                    <a:lstStyle/>
                    <a:p>
                      <a:pPr marL="0" algn="ctr" defTabSz="457200" rtl="0" eaLnBrk="1" latinLnBrk="0" hangingPunct="1">
                        <a:lnSpc>
                          <a:spcPct val="150000"/>
                        </a:lnSpc>
                      </a:pPr>
                      <a:endParaRPr lang="en-US" sz="1800" kern="1200" dirty="0">
                        <a:solidFill>
                          <a:schemeClr val="dk1"/>
                        </a:solidFill>
                        <a:latin typeface="+mn-lt"/>
                        <a:ea typeface="+mn-ea"/>
                        <a:cs typeface="+mn-cs"/>
                      </a:endParaRPr>
                    </a:p>
                  </a:txBody>
                  <a:tcPr/>
                </a:tc>
                <a:tc hMerge="1">
                  <a:txBody>
                    <a:bodyPr/>
                    <a:lstStyle/>
                    <a:p>
                      <a:pPr marL="0" algn="ctr" defTabSz="457200" rtl="0" eaLnBrk="1" latinLnBrk="0" hangingPunct="1">
                        <a:lnSpc>
                          <a:spcPct val="150000"/>
                        </a:lnSpc>
                      </a:pPr>
                      <a:endParaRPr lang="en-US" sz="1800" kern="1200" dirty="0">
                        <a:solidFill>
                          <a:schemeClr val="dk1"/>
                        </a:solidFill>
                        <a:latin typeface="+mn-lt"/>
                        <a:ea typeface="+mn-ea"/>
                        <a:cs typeface="+mn-cs"/>
                      </a:endParaRPr>
                    </a:p>
                  </a:txBody>
                  <a:tcPr/>
                </a:tc>
                <a:tc hMerge="1">
                  <a:txBody>
                    <a:bodyPr/>
                    <a:lstStyle/>
                    <a:p>
                      <a:pPr marL="0" algn="ctr" defTabSz="457200" rtl="0" eaLnBrk="1" latinLnBrk="0" hangingPunct="1">
                        <a:lnSpc>
                          <a:spcPct val="150000"/>
                        </a:lnSpc>
                      </a:pPr>
                      <a:endParaRPr lang="en-US" sz="1800" kern="1200" dirty="0">
                        <a:solidFill>
                          <a:schemeClr val="dk1"/>
                        </a:solidFill>
                        <a:latin typeface="+mn-lt"/>
                        <a:ea typeface="+mn-ea"/>
                        <a:cs typeface="+mn-cs"/>
                      </a:endParaRPr>
                    </a:p>
                  </a:txBody>
                  <a:tcPr/>
                </a:tc>
                <a:tc hMerge="1">
                  <a:txBody>
                    <a:bodyPr/>
                    <a:lstStyle/>
                    <a:p>
                      <a:pPr marL="0" algn="ctr" defTabSz="457200" rtl="0" eaLnBrk="1" latinLnBrk="0" hangingPunct="1">
                        <a:lnSpc>
                          <a:spcPct val="150000"/>
                        </a:lnSpc>
                      </a:pPr>
                      <a:endParaRPr lang="en-US" sz="1800" kern="1200" dirty="0">
                        <a:solidFill>
                          <a:schemeClr val="dk1"/>
                        </a:solidFill>
                        <a:latin typeface="+mn-lt"/>
                        <a:ea typeface="+mn-ea"/>
                        <a:cs typeface="+mn-cs"/>
                      </a:endParaRPr>
                    </a:p>
                  </a:txBody>
                  <a:tcPr/>
                </a:tc>
                <a:tc hMerge="1">
                  <a:txBody>
                    <a:bodyPr/>
                    <a:lstStyle/>
                    <a:p>
                      <a:pPr marL="0" algn="ctr" defTabSz="457200" rtl="0" eaLnBrk="1" latinLnBrk="0" hangingPunct="1">
                        <a:lnSpc>
                          <a:spcPct val="150000"/>
                        </a:lnSpc>
                      </a:pPr>
                      <a:endParaRPr lang="en-US" sz="1800" kern="1200" dirty="0">
                        <a:solidFill>
                          <a:schemeClr val="dk1"/>
                        </a:solidFill>
                        <a:latin typeface="+mn-lt"/>
                        <a:ea typeface="+mn-ea"/>
                        <a:cs typeface="+mn-cs"/>
                      </a:endParaRPr>
                    </a:p>
                  </a:txBody>
                  <a:tcPr/>
                </a:tc>
              </a:tr>
              <a:tr h="1181133">
                <a:tc>
                  <a:txBody>
                    <a:bodyPr/>
                    <a:lstStyle/>
                    <a:p>
                      <a:r>
                        <a:rPr lang="en-US" dirty="0" smtClean="0"/>
                        <a:t>SP1*</a:t>
                      </a:r>
                      <a:endParaRPr lang="en-US" dirty="0"/>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dirty="0" smtClean="0"/>
                        <a:t>Between Groups</a:t>
                      </a:r>
                      <a:br>
                        <a:rPr lang="en-US" dirty="0" smtClean="0"/>
                      </a:br>
                      <a:r>
                        <a:rPr lang="en-US" dirty="0" smtClean="0"/>
                        <a:t>Within Groups</a:t>
                      </a:r>
                      <a:br>
                        <a:rPr lang="en-US" dirty="0" smtClean="0"/>
                      </a:br>
                      <a:r>
                        <a:rPr lang="en-US" dirty="0" smtClean="0"/>
                        <a:t>Total</a:t>
                      </a:r>
                    </a:p>
                  </a:txBody>
                  <a:tcPr/>
                </a:tc>
                <a:tc>
                  <a:txBody>
                    <a:bodyPr/>
                    <a:lstStyle/>
                    <a:p>
                      <a:pPr algn="ctr">
                        <a:lnSpc>
                          <a:spcPct val="150000"/>
                        </a:lnSpc>
                      </a:pPr>
                      <a:r>
                        <a:rPr lang="en-US" dirty="0" smtClean="0"/>
                        <a:t>18.929</a:t>
                      </a:r>
                      <a:br>
                        <a:rPr lang="en-US" dirty="0" smtClean="0"/>
                      </a:br>
                      <a:r>
                        <a:rPr lang="en-US" dirty="0" smtClean="0"/>
                        <a:t>708.814</a:t>
                      </a:r>
                      <a:br>
                        <a:rPr lang="en-US" dirty="0" smtClean="0"/>
                      </a:br>
                      <a:r>
                        <a:rPr lang="en-US" dirty="0" smtClean="0"/>
                        <a:t>727.743</a:t>
                      </a:r>
                      <a:endParaRPr lang="en-US" dirty="0"/>
                    </a:p>
                  </a:txBody>
                  <a:tcPr/>
                </a:tc>
                <a:tc>
                  <a:txBody>
                    <a:bodyPr/>
                    <a:lstStyle/>
                    <a:p>
                      <a:pPr algn="r">
                        <a:lnSpc>
                          <a:spcPct val="150000"/>
                        </a:lnSpc>
                      </a:pPr>
                      <a:r>
                        <a:rPr lang="en-US" dirty="0" smtClean="0"/>
                        <a:t>3</a:t>
                      </a:r>
                      <a:br>
                        <a:rPr lang="en-US" dirty="0" smtClean="0"/>
                      </a:br>
                      <a:r>
                        <a:rPr lang="en-US" dirty="0" smtClean="0"/>
                        <a:t>331</a:t>
                      </a:r>
                      <a:br>
                        <a:rPr lang="en-US" dirty="0" smtClean="0"/>
                      </a:br>
                      <a:r>
                        <a:rPr lang="en-US" dirty="0" smtClean="0"/>
                        <a:t>334</a:t>
                      </a:r>
                      <a:endParaRPr lang="en-US" dirty="0"/>
                    </a:p>
                  </a:txBody>
                  <a:tcPr/>
                </a:tc>
                <a:tc>
                  <a:txBody>
                    <a:bodyPr/>
                    <a:lstStyle/>
                    <a:p>
                      <a:pPr algn="ctr">
                        <a:lnSpc>
                          <a:spcPct val="150000"/>
                        </a:lnSpc>
                      </a:pPr>
                      <a:r>
                        <a:rPr lang="en-US" dirty="0" smtClean="0"/>
                        <a:t>6.310</a:t>
                      </a:r>
                      <a:br>
                        <a:rPr lang="en-US" dirty="0" smtClean="0"/>
                      </a:br>
                      <a:r>
                        <a:rPr lang="en-US" dirty="0" smtClean="0"/>
                        <a:t>2.141</a:t>
                      </a:r>
                      <a:endParaRPr lang="en-US" dirty="0"/>
                    </a:p>
                  </a:txBody>
                  <a:tcPr/>
                </a:tc>
                <a:tc>
                  <a:txBody>
                    <a:bodyPr/>
                    <a:lstStyle/>
                    <a:p>
                      <a:pPr algn="r">
                        <a:lnSpc>
                          <a:spcPct val="150000"/>
                        </a:lnSpc>
                      </a:pPr>
                      <a:r>
                        <a:rPr lang="en-US" dirty="0" smtClean="0"/>
                        <a:t>2.946</a:t>
                      </a:r>
                      <a:endParaRPr lang="en-US" dirty="0"/>
                    </a:p>
                  </a:txBody>
                  <a:tcPr/>
                </a:tc>
                <a:tc>
                  <a:txBody>
                    <a:bodyPr/>
                    <a:lstStyle/>
                    <a:p>
                      <a:pPr algn="r">
                        <a:lnSpc>
                          <a:spcPct val="150000"/>
                        </a:lnSpc>
                      </a:pPr>
                      <a:r>
                        <a:rPr lang="en-US" dirty="0" smtClean="0"/>
                        <a:t>.033</a:t>
                      </a:r>
                      <a:endParaRPr lang="en-US" dirty="0"/>
                    </a:p>
                  </a:txBody>
                  <a:tcPr/>
                </a:tc>
              </a:tr>
              <a:tr h="365760">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SP16: “I wake-up every morning feeling groggy or tired.”</a:t>
                      </a:r>
                      <a:endParaRPr lang="en-US" dirty="0"/>
                    </a:p>
                  </a:txBody>
                  <a:tcPr anchor="ctr"/>
                </a:tc>
                <a:tc hMerge="1">
                  <a:txBody>
                    <a:bodyPr/>
                    <a:lstStyle/>
                    <a:p>
                      <a:pPr marL="0" marR="0" indent="0" algn="l" defTabSz="457200" rtl="0" eaLnBrk="1" fontAlgn="auto" latinLnBrk="0" hangingPunct="1">
                        <a:lnSpc>
                          <a:spcPct val="150000"/>
                        </a:lnSpc>
                        <a:spcBef>
                          <a:spcPts val="0"/>
                        </a:spcBef>
                        <a:spcAft>
                          <a:spcPts val="0"/>
                        </a:spcAft>
                        <a:buClrTx/>
                        <a:buSzTx/>
                        <a:buFontTx/>
                        <a:buNone/>
                        <a:tabLst/>
                        <a:defRPr/>
                      </a:pPr>
                      <a:endParaRPr lang="en-US" dirty="0" smtClean="0"/>
                    </a:p>
                  </a:txBody>
                  <a:tcPr/>
                </a:tc>
                <a:tc hMerge="1">
                  <a:txBody>
                    <a:bodyPr/>
                    <a:lstStyle/>
                    <a:p>
                      <a:pPr algn="ctr">
                        <a:lnSpc>
                          <a:spcPct val="150000"/>
                        </a:lnSpc>
                      </a:pPr>
                      <a:endParaRPr lang="en-US" dirty="0"/>
                    </a:p>
                  </a:txBody>
                  <a:tcPr/>
                </a:tc>
                <a:tc hMerge="1">
                  <a:txBody>
                    <a:bodyPr/>
                    <a:lstStyle/>
                    <a:p>
                      <a:pPr algn="r">
                        <a:lnSpc>
                          <a:spcPct val="150000"/>
                        </a:lnSpc>
                      </a:pPr>
                      <a:endParaRPr lang="en-US" dirty="0"/>
                    </a:p>
                  </a:txBody>
                  <a:tcPr/>
                </a:tc>
                <a:tc hMerge="1">
                  <a:txBody>
                    <a:bodyPr/>
                    <a:lstStyle/>
                    <a:p>
                      <a:pPr algn="ctr">
                        <a:lnSpc>
                          <a:spcPct val="150000"/>
                        </a:lnSpc>
                      </a:pPr>
                      <a:endParaRPr lang="en-US" dirty="0"/>
                    </a:p>
                  </a:txBody>
                  <a:tcPr/>
                </a:tc>
                <a:tc hMerge="1">
                  <a:txBody>
                    <a:bodyPr/>
                    <a:lstStyle/>
                    <a:p>
                      <a:pPr algn="r">
                        <a:lnSpc>
                          <a:spcPct val="150000"/>
                        </a:lnSpc>
                      </a:pPr>
                      <a:endParaRPr lang="en-US" dirty="0"/>
                    </a:p>
                  </a:txBody>
                  <a:tcPr/>
                </a:tc>
                <a:tc hMerge="1">
                  <a:txBody>
                    <a:bodyPr/>
                    <a:lstStyle/>
                    <a:p>
                      <a:pPr algn="r">
                        <a:lnSpc>
                          <a:spcPct val="150000"/>
                        </a:lnSpc>
                      </a:pPr>
                      <a:endParaRPr lang="en-US" dirty="0"/>
                    </a:p>
                  </a:txBody>
                  <a:tcPr/>
                </a:tc>
              </a:tr>
              <a:tr h="368665">
                <a:tc>
                  <a:txBody>
                    <a:bodyPr/>
                    <a:lstStyle/>
                    <a:p>
                      <a:r>
                        <a:rPr lang="en-US" dirty="0" smtClean="0"/>
                        <a:t>SP16</a:t>
                      </a:r>
                      <a:endParaRPr lang="en-US" dirty="0"/>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dirty="0" smtClean="0"/>
                        <a:t>Between Groups</a:t>
                      </a:r>
                      <a:br>
                        <a:rPr lang="en-US" dirty="0" smtClean="0"/>
                      </a:br>
                      <a:r>
                        <a:rPr lang="en-US" dirty="0" smtClean="0"/>
                        <a:t>Within Groups</a:t>
                      </a:r>
                      <a:br>
                        <a:rPr lang="en-US" dirty="0" smtClean="0"/>
                      </a:br>
                      <a:r>
                        <a:rPr lang="en-US" dirty="0" smtClean="0"/>
                        <a:t>Total</a:t>
                      </a:r>
                    </a:p>
                  </a:txBody>
                  <a:tcPr/>
                </a:tc>
                <a:tc>
                  <a:txBody>
                    <a:bodyPr/>
                    <a:lstStyle/>
                    <a:p>
                      <a:pPr algn="ctr">
                        <a:lnSpc>
                          <a:spcPct val="150000"/>
                        </a:lnSpc>
                      </a:pPr>
                      <a:r>
                        <a:rPr lang="en-US" dirty="0" smtClean="0"/>
                        <a:t>6.141</a:t>
                      </a:r>
                      <a:br>
                        <a:rPr lang="en-US" dirty="0" smtClean="0"/>
                      </a:br>
                      <a:r>
                        <a:rPr lang="en-US" dirty="0" smtClean="0"/>
                        <a:t>443.394</a:t>
                      </a:r>
                      <a:br>
                        <a:rPr lang="en-US" dirty="0" smtClean="0"/>
                      </a:br>
                      <a:r>
                        <a:rPr lang="en-US" dirty="0" smtClean="0"/>
                        <a:t>449.534</a:t>
                      </a:r>
                      <a:endParaRPr lang="en-US" dirty="0"/>
                    </a:p>
                  </a:txBody>
                  <a:tcPr/>
                </a:tc>
                <a:tc>
                  <a:txBody>
                    <a:bodyPr/>
                    <a:lstStyle/>
                    <a:p>
                      <a:pPr algn="r">
                        <a:lnSpc>
                          <a:spcPct val="150000"/>
                        </a:lnSpc>
                      </a:pPr>
                      <a:r>
                        <a:rPr lang="en-US" dirty="0" smtClean="0"/>
                        <a:t>3</a:t>
                      </a:r>
                      <a:br>
                        <a:rPr lang="en-US" dirty="0" smtClean="0"/>
                      </a:br>
                      <a:r>
                        <a:rPr lang="en-US" dirty="0" smtClean="0"/>
                        <a:t>331</a:t>
                      </a:r>
                      <a:br>
                        <a:rPr lang="en-US" dirty="0" smtClean="0"/>
                      </a:br>
                      <a:r>
                        <a:rPr lang="en-US" dirty="0" smtClean="0"/>
                        <a:t>334</a:t>
                      </a:r>
                      <a:endParaRPr lang="en-US" dirty="0"/>
                    </a:p>
                  </a:txBody>
                  <a:tcPr/>
                </a:tc>
                <a:tc>
                  <a:txBody>
                    <a:bodyPr/>
                    <a:lstStyle/>
                    <a:p>
                      <a:pPr algn="ctr">
                        <a:lnSpc>
                          <a:spcPct val="150000"/>
                        </a:lnSpc>
                      </a:pPr>
                      <a:r>
                        <a:rPr lang="en-US" dirty="0" smtClean="0"/>
                        <a:t>2.047</a:t>
                      </a:r>
                      <a:br>
                        <a:rPr lang="en-US" dirty="0" smtClean="0"/>
                      </a:br>
                      <a:r>
                        <a:rPr lang="en-US" dirty="0" smtClean="0"/>
                        <a:t>1.340</a:t>
                      </a:r>
                      <a:endParaRPr lang="en-US" dirty="0"/>
                    </a:p>
                  </a:txBody>
                  <a:tcPr/>
                </a:tc>
                <a:tc>
                  <a:txBody>
                    <a:bodyPr/>
                    <a:lstStyle/>
                    <a:p>
                      <a:pPr algn="r">
                        <a:lnSpc>
                          <a:spcPct val="150000"/>
                        </a:lnSpc>
                      </a:pPr>
                      <a:r>
                        <a:rPr lang="en-US" dirty="0" smtClean="0"/>
                        <a:t>1.528</a:t>
                      </a:r>
                      <a:endParaRPr lang="en-US" dirty="0"/>
                    </a:p>
                  </a:txBody>
                  <a:tcPr/>
                </a:tc>
                <a:tc>
                  <a:txBody>
                    <a:bodyPr/>
                    <a:lstStyle/>
                    <a:p>
                      <a:pPr algn="r">
                        <a:lnSpc>
                          <a:spcPct val="150000"/>
                        </a:lnSpc>
                      </a:pPr>
                      <a:r>
                        <a:rPr lang="en-US" dirty="0" smtClean="0"/>
                        <a:t>.207</a:t>
                      </a:r>
                      <a:endParaRPr lang="en-US" dirty="0"/>
                    </a:p>
                  </a:txBody>
                  <a:tcPr/>
                </a:tc>
              </a:tr>
            </a:tbl>
          </a:graphicData>
        </a:graphic>
      </p:graphicFrame>
      <p:sp>
        <p:nvSpPr>
          <p:cNvPr id="20" name="Rectangle 19"/>
          <p:cNvSpPr/>
          <p:nvPr/>
        </p:nvSpPr>
        <p:spPr>
          <a:xfrm>
            <a:off x="-21856" y="5919833"/>
            <a:ext cx="9080500" cy="661720"/>
          </a:xfrm>
          <a:prstGeom prst="rect">
            <a:avLst/>
          </a:prstGeom>
        </p:spPr>
        <p:txBody>
          <a:bodyPr wrap="square">
            <a:spAutoFit/>
          </a:bodyPr>
          <a:lstStyle/>
          <a:p>
            <a:pPr lvl="1">
              <a:spcBef>
                <a:spcPts val="600"/>
              </a:spcBef>
              <a:buFont typeface="Arial" pitchFamily="34" charset="0"/>
              <a:buChar char="•"/>
            </a:pPr>
            <a:r>
              <a:rPr lang="en-US" sz="1600" dirty="0" smtClean="0"/>
              <a:t>  SP1 * Freshman group (Mean=3.9320, SD=1.38317) and Junior group (Mean=3.3134, SD=1.57835)</a:t>
            </a:r>
          </a:p>
          <a:p>
            <a:pPr lvl="1">
              <a:spcBef>
                <a:spcPts val="600"/>
              </a:spcBef>
              <a:buFont typeface="Arial" pitchFamily="34" charset="0"/>
              <a:buChar char="•"/>
            </a:pPr>
            <a:r>
              <a:rPr lang="en-US" sz="1600" dirty="0" smtClean="0"/>
              <a:t>  SP16 Freshman group (Mean=2.7959, SD=1.19897) and Senior group (Mean=2.4478, SD=0.98909)</a:t>
            </a: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Results: </a:t>
            </a:r>
            <a:r>
              <a:rPr lang="en-US" sz="32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Communication</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a:t>
            </a:r>
            <a:r>
              <a:rPr lang="en-US" sz="24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Independent T-Test</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12" name="Content Placeholder 3"/>
          <p:cNvSpPr txBox="1">
            <a:spLocks/>
          </p:cNvSpPr>
          <p:nvPr/>
        </p:nvSpPr>
        <p:spPr>
          <a:xfrm>
            <a:off x="4726172" y="1613102"/>
            <a:ext cx="4038600" cy="4681728"/>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 12"/>
          <p:cNvGraphicFramePr>
            <a:graphicFrameLocks noGrp="1"/>
          </p:cNvGraphicFramePr>
          <p:nvPr/>
        </p:nvGraphicFramePr>
        <p:xfrm>
          <a:off x="10633" y="1613102"/>
          <a:ext cx="9058939" cy="5213000"/>
        </p:xfrm>
        <a:graphic>
          <a:graphicData uri="http://schemas.openxmlformats.org/drawingml/2006/table">
            <a:tbl>
              <a:tblPr firstRow="1" bandRow="1">
                <a:tableStyleId>{F5AB1C69-6EDB-4FF4-983F-18BD219EF322}</a:tableStyleId>
              </a:tblPr>
              <a:tblGrid>
                <a:gridCol w="956899"/>
                <a:gridCol w="1104928"/>
                <a:gridCol w="703136"/>
                <a:gridCol w="1145107"/>
                <a:gridCol w="1205376"/>
                <a:gridCol w="1125018"/>
                <a:gridCol w="1446451"/>
                <a:gridCol w="1372024"/>
              </a:tblGrid>
              <a:tr h="696060">
                <a:tc>
                  <a:txBody>
                    <a:bodyPr/>
                    <a:lstStyle/>
                    <a:p>
                      <a:r>
                        <a:rPr lang="en-US" sz="1400" dirty="0" smtClean="0"/>
                        <a:t>Item</a:t>
                      </a:r>
                    </a:p>
                  </a:txBody>
                  <a:tcPr anchor="b"/>
                </a:tc>
                <a:tc>
                  <a:txBody>
                    <a:bodyPr/>
                    <a:lstStyle/>
                    <a:p>
                      <a:pPr algn="ctr"/>
                      <a:r>
                        <a:rPr lang="en-US" sz="1400" dirty="0" smtClean="0"/>
                        <a:t>Gender</a:t>
                      </a:r>
                      <a:endParaRPr lang="en-US" sz="1400" dirty="0"/>
                    </a:p>
                  </a:txBody>
                  <a:tcPr anchor="b"/>
                </a:tc>
                <a:tc>
                  <a:txBody>
                    <a:bodyPr/>
                    <a:lstStyle/>
                    <a:p>
                      <a:pPr algn="ctr"/>
                      <a:r>
                        <a:rPr lang="en-US" sz="1800" dirty="0" smtClean="0"/>
                        <a:t>n</a:t>
                      </a:r>
                      <a:endParaRPr lang="en-US" sz="1800" dirty="0"/>
                    </a:p>
                  </a:txBody>
                  <a:tcPr anchor="b"/>
                </a:tc>
                <a:tc>
                  <a:txBody>
                    <a:bodyPr/>
                    <a:lstStyle/>
                    <a:p>
                      <a:pPr algn="ctr"/>
                      <a:r>
                        <a:rPr lang="en-US" dirty="0" smtClean="0"/>
                        <a:t>M</a:t>
                      </a:r>
                      <a:endParaRPr lang="en-US" dirty="0"/>
                    </a:p>
                  </a:txBody>
                  <a:tcPr anchor="b"/>
                </a:tc>
                <a:tc>
                  <a:txBody>
                    <a:bodyPr/>
                    <a:lstStyle/>
                    <a:p>
                      <a:pPr algn="ctr"/>
                      <a:r>
                        <a:rPr lang="en-US" dirty="0" smtClean="0"/>
                        <a:t>SD</a:t>
                      </a:r>
                      <a:endParaRPr lang="en-US" dirty="0"/>
                    </a:p>
                  </a:txBody>
                  <a:tcPr anchor="b"/>
                </a:tc>
                <a:tc>
                  <a:txBody>
                    <a:bodyPr/>
                    <a:lstStyle/>
                    <a:p>
                      <a:pPr algn="ctr"/>
                      <a:r>
                        <a:rPr lang="en-US" dirty="0" err="1" smtClean="0"/>
                        <a:t>df</a:t>
                      </a:r>
                      <a:endParaRPr lang="en-US" dirty="0"/>
                    </a:p>
                  </a:txBody>
                  <a:tcPr anchor="b"/>
                </a:tc>
                <a:tc>
                  <a:txBody>
                    <a:bodyPr/>
                    <a:lstStyle/>
                    <a:p>
                      <a:pPr algn="ctr"/>
                      <a:r>
                        <a:rPr lang="en-US" dirty="0" smtClean="0"/>
                        <a:t>t</a:t>
                      </a:r>
                      <a:endParaRPr lang="en-US" dirty="0"/>
                    </a:p>
                  </a:txBody>
                  <a:tcPr anchor="b"/>
                </a:tc>
                <a:tc>
                  <a:txBody>
                    <a:bodyPr/>
                    <a:lstStyle/>
                    <a:p>
                      <a:pPr algn="ctr"/>
                      <a:r>
                        <a:rPr lang="en-US" dirty="0" smtClean="0"/>
                        <a:t>p</a:t>
                      </a:r>
                      <a:endParaRPr lang="en-US" dirty="0"/>
                    </a:p>
                  </a:txBody>
                  <a:tcPr anchor="b"/>
                </a:tc>
              </a:tr>
              <a:tr h="370537">
                <a:tc rowSpan="2">
                  <a:txBody>
                    <a:bodyPr/>
                    <a:lstStyle/>
                    <a:p>
                      <a:r>
                        <a:rPr lang="en-US" dirty="0" smtClean="0"/>
                        <a:t>C1*</a:t>
                      </a:r>
                      <a:endParaRPr lang="en-US" dirty="0"/>
                    </a:p>
                  </a:txBody>
                  <a:tcPr/>
                </a:tc>
                <a:tc>
                  <a:txBody>
                    <a:bodyPr/>
                    <a:lstStyle/>
                    <a:p>
                      <a:r>
                        <a:rPr lang="en-US" dirty="0" smtClean="0"/>
                        <a:t>Male</a:t>
                      </a:r>
                      <a:endParaRPr lang="en-US" dirty="0"/>
                    </a:p>
                  </a:txBody>
                  <a:tcPr/>
                </a:tc>
                <a:tc>
                  <a:txBody>
                    <a:bodyPr/>
                    <a:lstStyle/>
                    <a:p>
                      <a:pPr algn="ctr"/>
                      <a:r>
                        <a:rPr lang="en-US" dirty="0" smtClean="0"/>
                        <a:t>127</a:t>
                      </a:r>
                      <a:endParaRPr lang="en-US" dirty="0"/>
                    </a:p>
                  </a:txBody>
                  <a:tcPr/>
                </a:tc>
                <a:tc>
                  <a:txBody>
                    <a:bodyPr/>
                    <a:lstStyle/>
                    <a:p>
                      <a:pPr algn="ctr"/>
                      <a:r>
                        <a:rPr lang="en-US" dirty="0" smtClean="0"/>
                        <a:t>3.1181</a:t>
                      </a:r>
                      <a:endParaRPr lang="en-US" dirty="0"/>
                    </a:p>
                  </a:txBody>
                  <a:tcPr/>
                </a:tc>
                <a:tc>
                  <a:txBody>
                    <a:bodyPr/>
                    <a:lstStyle/>
                    <a:p>
                      <a:pPr algn="ctr"/>
                      <a:r>
                        <a:rPr lang="en-US" dirty="0" smtClean="0"/>
                        <a:t>1.09555</a:t>
                      </a:r>
                      <a:endParaRPr lang="en-US" dirty="0"/>
                    </a:p>
                  </a:txBody>
                  <a:tcPr/>
                </a:tc>
                <a:tc>
                  <a:txBody>
                    <a:bodyPr/>
                    <a:lstStyle/>
                    <a:p>
                      <a:pPr algn="ctr"/>
                      <a:r>
                        <a:rPr lang="en-US" dirty="0" smtClean="0"/>
                        <a:t>333</a:t>
                      </a:r>
                      <a:endParaRPr lang="en-US" dirty="0"/>
                    </a:p>
                  </a:txBody>
                  <a:tcPr/>
                </a:tc>
                <a:tc>
                  <a:txBody>
                    <a:bodyPr/>
                    <a:lstStyle/>
                    <a:p>
                      <a:pPr algn="r"/>
                      <a:r>
                        <a:rPr lang="en-US" dirty="0" smtClean="0"/>
                        <a:t>-2.817</a:t>
                      </a:r>
                      <a:endParaRPr lang="en-US" dirty="0"/>
                    </a:p>
                  </a:txBody>
                  <a:tcPr/>
                </a:tc>
                <a:tc>
                  <a:txBody>
                    <a:bodyPr/>
                    <a:lstStyle/>
                    <a:p>
                      <a:pPr algn="r"/>
                      <a:r>
                        <a:rPr lang="en-US" dirty="0" smtClean="0"/>
                        <a:t>.005</a:t>
                      </a:r>
                      <a:endParaRPr lang="en-US" dirty="0"/>
                    </a:p>
                  </a:txBody>
                  <a:tcPr/>
                </a:tc>
              </a:tr>
              <a:tr h="370537">
                <a:tc vMerge="1">
                  <a:txBody>
                    <a:bodyPr/>
                    <a:lstStyle/>
                    <a:p>
                      <a:endParaRPr lang="en-US"/>
                    </a:p>
                  </a:txBody>
                  <a:tcPr/>
                </a:tc>
                <a:tc>
                  <a:txBody>
                    <a:bodyPr/>
                    <a:lstStyle/>
                    <a:p>
                      <a:r>
                        <a:rPr lang="en-US" dirty="0" smtClean="0"/>
                        <a:t>Female</a:t>
                      </a:r>
                      <a:endParaRPr lang="en-US" dirty="0"/>
                    </a:p>
                  </a:txBody>
                  <a:tcPr/>
                </a:tc>
                <a:tc>
                  <a:txBody>
                    <a:bodyPr/>
                    <a:lstStyle/>
                    <a:p>
                      <a:pPr algn="ctr"/>
                      <a:r>
                        <a:rPr lang="en-US" dirty="0" smtClean="0"/>
                        <a:t>208</a:t>
                      </a:r>
                      <a:endParaRPr lang="en-US" dirty="0"/>
                    </a:p>
                  </a:txBody>
                  <a:tcPr/>
                </a:tc>
                <a:tc>
                  <a:txBody>
                    <a:bodyPr/>
                    <a:lstStyle/>
                    <a:p>
                      <a:pPr algn="ctr"/>
                      <a:r>
                        <a:rPr lang="en-US" dirty="0" smtClean="0"/>
                        <a:t>3.4808</a:t>
                      </a:r>
                      <a:endParaRPr lang="en-US" dirty="0"/>
                    </a:p>
                  </a:txBody>
                  <a:tcPr/>
                </a:tc>
                <a:tc>
                  <a:txBody>
                    <a:bodyPr/>
                    <a:lstStyle/>
                    <a:p>
                      <a:pPr algn="ctr"/>
                      <a:r>
                        <a:rPr lang="en-US" dirty="0" smtClean="0"/>
                        <a:t>1.17116</a:t>
                      </a:r>
                      <a:endParaRPr lang="en-US" dirty="0"/>
                    </a:p>
                  </a:txBody>
                  <a:tcPr/>
                </a:tc>
                <a:tc>
                  <a:txBody>
                    <a:bodyPr/>
                    <a:lstStyle/>
                    <a:p>
                      <a:pPr algn="ctr"/>
                      <a:endParaRPr lang="en-US" dirty="0"/>
                    </a:p>
                  </a:txBody>
                  <a:tcPr/>
                </a:tc>
                <a:tc>
                  <a:txBody>
                    <a:bodyPr/>
                    <a:lstStyle/>
                    <a:p>
                      <a:pPr algn="r"/>
                      <a:endParaRPr lang="en-US" dirty="0"/>
                    </a:p>
                  </a:txBody>
                  <a:tcPr/>
                </a:tc>
                <a:tc>
                  <a:txBody>
                    <a:bodyPr/>
                    <a:lstStyle/>
                    <a:p>
                      <a:pPr algn="r"/>
                      <a:endParaRPr lang="en-US" dirty="0"/>
                    </a:p>
                  </a:txBody>
                  <a:tcPr/>
                </a:tc>
              </a:tr>
              <a:tr h="370537">
                <a:tc rowSpan="2">
                  <a:txBody>
                    <a:bodyPr/>
                    <a:lstStyle/>
                    <a:p>
                      <a:r>
                        <a:rPr lang="en-US" dirty="0" smtClean="0"/>
                        <a:t>C3*</a:t>
                      </a:r>
                      <a:endParaRPr lang="en-US" dirty="0"/>
                    </a:p>
                  </a:txBody>
                  <a:tcPr/>
                </a:tc>
                <a:tc>
                  <a:txBody>
                    <a:bodyPr/>
                    <a:lstStyle/>
                    <a:p>
                      <a:r>
                        <a:rPr lang="en-US" dirty="0" smtClean="0"/>
                        <a:t>Male</a:t>
                      </a:r>
                      <a:endParaRPr lang="en-US" dirty="0"/>
                    </a:p>
                  </a:txBody>
                  <a:tcPr/>
                </a:tc>
                <a:tc>
                  <a:txBody>
                    <a:bodyPr/>
                    <a:lstStyle/>
                    <a:p>
                      <a:pPr algn="ctr"/>
                      <a:r>
                        <a:rPr lang="en-US" dirty="0" smtClean="0"/>
                        <a:t>127</a:t>
                      </a:r>
                      <a:endParaRPr lang="en-US" dirty="0"/>
                    </a:p>
                  </a:txBody>
                  <a:tcPr/>
                </a:tc>
                <a:tc>
                  <a:txBody>
                    <a:bodyPr/>
                    <a:lstStyle/>
                    <a:p>
                      <a:pPr algn="ctr"/>
                      <a:r>
                        <a:rPr lang="en-US" dirty="0" smtClean="0"/>
                        <a:t>2.4016</a:t>
                      </a:r>
                      <a:endParaRPr lang="en-US" dirty="0"/>
                    </a:p>
                  </a:txBody>
                  <a:tcPr/>
                </a:tc>
                <a:tc>
                  <a:txBody>
                    <a:bodyPr/>
                    <a:lstStyle/>
                    <a:p>
                      <a:pPr algn="ctr"/>
                      <a:r>
                        <a:rPr lang="en-US" dirty="0" smtClean="0"/>
                        <a:t>1.19030</a:t>
                      </a:r>
                      <a:endParaRPr lang="en-US" dirty="0"/>
                    </a:p>
                  </a:txBody>
                  <a:tcPr/>
                </a:tc>
                <a:tc>
                  <a:txBody>
                    <a:bodyPr/>
                    <a:lstStyle/>
                    <a:p>
                      <a:pPr algn="ctr"/>
                      <a:r>
                        <a:rPr lang="en-US" dirty="0" smtClean="0"/>
                        <a:t>333</a:t>
                      </a:r>
                      <a:endParaRPr lang="en-US" dirty="0"/>
                    </a:p>
                  </a:txBody>
                  <a:tcPr/>
                </a:tc>
                <a:tc>
                  <a:txBody>
                    <a:bodyPr/>
                    <a:lstStyle/>
                    <a:p>
                      <a:pPr algn="r"/>
                      <a:r>
                        <a:rPr lang="en-US" dirty="0" smtClean="0"/>
                        <a:t>-3.220</a:t>
                      </a:r>
                      <a:endParaRPr lang="en-US" dirty="0"/>
                    </a:p>
                  </a:txBody>
                  <a:tcPr/>
                </a:tc>
                <a:tc>
                  <a:txBody>
                    <a:bodyPr/>
                    <a:lstStyle/>
                    <a:p>
                      <a:pPr algn="r"/>
                      <a:r>
                        <a:rPr lang="en-US" dirty="0" smtClean="0"/>
                        <a:t>.001</a:t>
                      </a:r>
                      <a:endParaRPr lang="en-US" dirty="0"/>
                    </a:p>
                  </a:txBody>
                  <a:tcPr/>
                </a:tc>
              </a:tr>
              <a:tr h="370537">
                <a:tc vMerge="1">
                  <a:txBody>
                    <a:bodyPr/>
                    <a:lstStyle/>
                    <a:p>
                      <a:endParaRPr lang="en-US"/>
                    </a:p>
                  </a:txBody>
                  <a:tcPr/>
                </a:tc>
                <a:tc>
                  <a:txBody>
                    <a:bodyPr/>
                    <a:lstStyle/>
                    <a:p>
                      <a:r>
                        <a:rPr lang="en-US" dirty="0" smtClean="0"/>
                        <a:t>Female</a:t>
                      </a:r>
                      <a:endParaRPr lang="en-US" dirty="0"/>
                    </a:p>
                  </a:txBody>
                  <a:tcPr/>
                </a:tc>
                <a:tc>
                  <a:txBody>
                    <a:bodyPr/>
                    <a:lstStyle/>
                    <a:p>
                      <a:pPr algn="ctr"/>
                      <a:r>
                        <a:rPr lang="en-US" dirty="0" smtClean="0"/>
                        <a:t>208</a:t>
                      </a:r>
                      <a:endParaRPr lang="en-US" dirty="0"/>
                    </a:p>
                  </a:txBody>
                  <a:tcPr/>
                </a:tc>
                <a:tc>
                  <a:txBody>
                    <a:bodyPr/>
                    <a:lstStyle/>
                    <a:p>
                      <a:pPr algn="ctr"/>
                      <a:r>
                        <a:rPr lang="en-US" dirty="0" smtClean="0"/>
                        <a:t>2.8606</a:t>
                      </a:r>
                      <a:endParaRPr lang="en-US" dirty="0"/>
                    </a:p>
                  </a:txBody>
                  <a:tcPr/>
                </a:tc>
                <a:tc>
                  <a:txBody>
                    <a:bodyPr/>
                    <a:lstStyle/>
                    <a:p>
                      <a:pPr algn="ctr"/>
                      <a:r>
                        <a:rPr lang="en-US" dirty="0" smtClean="0"/>
                        <a:t>1.30949</a:t>
                      </a:r>
                      <a:endParaRPr lang="en-US" dirty="0"/>
                    </a:p>
                  </a:txBody>
                  <a:tcPr/>
                </a:tc>
                <a:tc>
                  <a:txBody>
                    <a:bodyPr/>
                    <a:lstStyle/>
                    <a:p>
                      <a:pPr algn="ctr"/>
                      <a:endParaRPr lang="en-US" dirty="0"/>
                    </a:p>
                  </a:txBody>
                  <a:tcPr/>
                </a:tc>
                <a:tc>
                  <a:txBody>
                    <a:bodyPr/>
                    <a:lstStyle/>
                    <a:p>
                      <a:pPr algn="r"/>
                      <a:endParaRPr lang="en-US" dirty="0"/>
                    </a:p>
                  </a:txBody>
                  <a:tcPr/>
                </a:tc>
                <a:tc>
                  <a:txBody>
                    <a:bodyPr/>
                    <a:lstStyle/>
                    <a:p>
                      <a:pPr algn="r"/>
                      <a:endParaRPr lang="en-US" dirty="0"/>
                    </a:p>
                  </a:txBody>
                  <a:tcPr/>
                </a:tc>
              </a:tr>
              <a:tr h="370537">
                <a:tc rowSpan="2">
                  <a:txBody>
                    <a:bodyPr/>
                    <a:lstStyle/>
                    <a:p>
                      <a:r>
                        <a:rPr lang="en-US" dirty="0" smtClean="0"/>
                        <a:t>C28*</a:t>
                      </a:r>
                      <a:endParaRPr lang="en-US" dirty="0"/>
                    </a:p>
                  </a:txBody>
                  <a:tcPr/>
                </a:tc>
                <a:tc>
                  <a:txBody>
                    <a:bodyPr/>
                    <a:lstStyle/>
                    <a:p>
                      <a:r>
                        <a:rPr lang="en-US" dirty="0" smtClean="0"/>
                        <a:t>Male</a:t>
                      </a:r>
                      <a:endParaRPr lang="en-US" dirty="0"/>
                    </a:p>
                  </a:txBody>
                  <a:tcPr/>
                </a:tc>
                <a:tc>
                  <a:txBody>
                    <a:bodyPr/>
                    <a:lstStyle/>
                    <a:p>
                      <a:pPr algn="ctr"/>
                      <a:r>
                        <a:rPr lang="en-US" dirty="0" smtClean="0"/>
                        <a:t>127</a:t>
                      </a:r>
                      <a:endParaRPr lang="en-US" dirty="0"/>
                    </a:p>
                  </a:txBody>
                  <a:tcPr/>
                </a:tc>
                <a:tc>
                  <a:txBody>
                    <a:bodyPr/>
                    <a:lstStyle/>
                    <a:p>
                      <a:pPr algn="ctr"/>
                      <a:r>
                        <a:rPr lang="en-US" dirty="0" smtClean="0"/>
                        <a:t>1.7874</a:t>
                      </a:r>
                      <a:endParaRPr lang="en-US" dirty="0"/>
                    </a:p>
                  </a:txBody>
                  <a:tcPr/>
                </a:tc>
                <a:tc>
                  <a:txBody>
                    <a:bodyPr/>
                    <a:lstStyle/>
                    <a:p>
                      <a:pPr algn="ctr"/>
                      <a:r>
                        <a:rPr lang="en-US" dirty="0" smtClean="0"/>
                        <a:t>1.09566</a:t>
                      </a:r>
                      <a:endParaRPr lang="en-US" dirty="0"/>
                    </a:p>
                  </a:txBody>
                  <a:tcPr/>
                </a:tc>
                <a:tc>
                  <a:txBody>
                    <a:bodyPr/>
                    <a:lstStyle/>
                    <a:p>
                      <a:pPr algn="ctr"/>
                      <a:r>
                        <a:rPr lang="en-US" dirty="0" smtClean="0"/>
                        <a:t>333</a:t>
                      </a:r>
                      <a:endParaRPr lang="en-US" dirty="0"/>
                    </a:p>
                  </a:txBody>
                  <a:tcPr/>
                </a:tc>
                <a:tc>
                  <a:txBody>
                    <a:bodyPr/>
                    <a:lstStyle/>
                    <a:p>
                      <a:pPr algn="r"/>
                      <a:r>
                        <a:rPr lang="en-US" dirty="0" smtClean="0"/>
                        <a:t>2.963</a:t>
                      </a:r>
                      <a:endParaRPr lang="en-US" dirty="0"/>
                    </a:p>
                  </a:txBody>
                  <a:tcPr/>
                </a:tc>
                <a:tc>
                  <a:txBody>
                    <a:bodyPr/>
                    <a:lstStyle/>
                    <a:p>
                      <a:pPr algn="r"/>
                      <a:r>
                        <a:rPr lang="en-US" dirty="0" smtClean="0"/>
                        <a:t>.003</a:t>
                      </a:r>
                      <a:endParaRPr lang="en-US" dirty="0"/>
                    </a:p>
                  </a:txBody>
                  <a:tcPr/>
                </a:tc>
              </a:tr>
              <a:tr h="370537">
                <a:tc vMerge="1">
                  <a:txBody>
                    <a:bodyPr/>
                    <a:lstStyle/>
                    <a:p>
                      <a:endParaRPr lang="en-US"/>
                    </a:p>
                  </a:txBody>
                  <a:tcPr/>
                </a:tc>
                <a:tc>
                  <a:txBody>
                    <a:bodyPr/>
                    <a:lstStyle/>
                    <a:p>
                      <a:r>
                        <a:rPr lang="en-US" dirty="0" smtClean="0"/>
                        <a:t>Female</a:t>
                      </a:r>
                      <a:endParaRPr lang="en-US" dirty="0"/>
                    </a:p>
                  </a:txBody>
                  <a:tcPr/>
                </a:tc>
                <a:tc>
                  <a:txBody>
                    <a:bodyPr/>
                    <a:lstStyle/>
                    <a:p>
                      <a:pPr algn="ctr"/>
                      <a:r>
                        <a:rPr lang="en-US" dirty="0" smtClean="0"/>
                        <a:t>208</a:t>
                      </a:r>
                      <a:endParaRPr lang="en-US" dirty="0"/>
                    </a:p>
                  </a:txBody>
                  <a:tcPr/>
                </a:tc>
                <a:tc>
                  <a:txBody>
                    <a:bodyPr/>
                    <a:lstStyle/>
                    <a:p>
                      <a:pPr algn="ctr"/>
                      <a:r>
                        <a:rPr lang="en-US" dirty="0" smtClean="0"/>
                        <a:t>1.4808</a:t>
                      </a:r>
                      <a:endParaRPr lang="en-US" dirty="0"/>
                    </a:p>
                  </a:txBody>
                  <a:tcPr/>
                </a:tc>
                <a:tc>
                  <a:txBody>
                    <a:bodyPr/>
                    <a:lstStyle/>
                    <a:p>
                      <a:pPr algn="ctr"/>
                      <a:r>
                        <a:rPr lang="en-US" dirty="0" smtClean="0"/>
                        <a:t>.79224</a:t>
                      </a:r>
                      <a:endParaRPr lang="en-US" dirty="0"/>
                    </a:p>
                  </a:txBody>
                  <a:tcPr/>
                </a:tc>
                <a:tc>
                  <a:txBody>
                    <a:bodyPr/>
                    <a:lstStyle/>
                    <a:p>
                      <a:pPr algn="ctr"/>
                      <a:endParaRPr lang="en-US" dirty="0"/>
                    </a:p>
                  </a:txBody>
                  <a:tcPr/>
                </a:tc>
                <a:tc>
                  <a:txBody>
                    <a:bodyPr/>
                    <a:lstStyle/>
                    <a:p>
                      <a:pPr algn="r"/>
                      <a:endParaRPr lang="en-US" dirty="0"/>
                    </a:p>
                  </a:txBody>
                  <a:tcPr/>
                </a:tc>
                <a:tc>
                  <a:txBody>
                    <a:bodyPr/>
                    <a:lstStyle/>
                    <a:p>
                      <a:pPr algn="r"/>
                      <a:endParaRPr lang="en-US" dirty="0"/>
                    </a:p>
                  </a:txBody>
                  <a:tcPr/>
                </a:tc>
              </a:tr>
              <a:tr h="370537">
                <a:tc rowSpan="2">
                  <a:txBody>
                    <a:bodyPr/>
                    <a:lstStyle/>
                    <a:p>
                      <a:r>
                        <a:rPr lang="en-US" dirty="0" smtClean="0"/>
                        <a:t>C21</a:t>
                      </a:r>
                      <a:endParaRPr lang="en-US" dirty="0"/>
                    </a:p>
                  </a:txBody>
                  <a:tcPr/>
                </a:tc>
                <a:tc>
                  <a:txBody>
                    <a:bodyPr/>
                    <a:lstStyle/>
                    <a:p>
                      <a:r>
                        <a:rPr lang="en-US" dirty="0" smtClean="0"/>
                        <a:t>Male</a:t>
                      </a:r>
                      <a:endParaRPr lang="en-US" dirty="0"/>
                    </a:p>
                  </a:txBody>
                  <a:tcPr/>
                </a:tc>
                <a:tc>
                  <a:txBody>
                    <a:bodyPr/>
                    <a:lstStyle/>
                    <a:p>
                      <a:pPr algn="ctr"/>
                      <a:r>
                        <a:rPr lang="en-US" dirty="0" smtClean="0"/>
                        <a:t>127</a:t>
                      </a:r>
                      <a:endParaRPr lang="en-US" dirty="0"/>
                    </a:p>
                  </a:txBody>
                  <a:tcPr/>
                </a:tc>
                <a:tc>
                  <a:txBody>
                    <a:bodyPr/>
                    <a:lstStyle/>
                    <a:p>
                      <a:pPr algn="ctr"/>
                      <a:r>
                        <a:rPr lang="en-US" dirty="0" smtClean="0"/>
                        <a:t>2.3780</a:t>
                      </a:r>
                      <a:endParaRPr lang="en-US" dirty="0"/>
                    </a:p>
                  </a:txBody>
                  <a:tcPr/>
                </a:tc>
                <a:tc>
                  <a:txBody>
                    <a:bodyPr/>
                    <a:lstStyle/>
                    <a:p>
                      <a:pPr algn="ctr"/>
                      <a:r>
                        <a:rPr lang="en-US" dirty="0" smtClean="0"/>
                        <a:t>1.19476</a:t>
                      </a:r>
                      <a:endParaRPr lang="en-US" dirty="0"/>
                    </a:p>
                  </a:txBody>
                  <a:tcPr/>
                </a:tc>
                <a:tc>
                  <a:txBody>
                    <a:bodyPr/>
                    <a:lstStyle/>
                    <a:p>
                      <a:pPr algn="ctr"/>
                      <a:r>
                        <a:rPr lang="en-US" dirty="0" smtClean="0"/>
                        <a:t>333</a:t>
                      </a:r>
                      <a:endParaRPr lang="en-US" dirty="0"/>
                    </a:p>
                  </a:txBody>
                  <a:tcPr/>
                </a:tc>
                <a:tc>
                  <a:txBody>
                    <a:bodyPr/>
                    <a:lstStyle/>
                    <a:p>
                      <a:pPr algn="r"/>
                      <a:r>
                        <a:rPr lang="en-US" dirty="0" smtClean="0"/>
                        <a:t>-.014</a:t>
                      </a:r>
                      <a:endParaRPr lang="en-US" dirty="0"/>
                    </a:p>
                  </a:txBody>
                  <a:tcPr/>
                </a:tc>
                <a:tc>
                  <a:txBody>
                    <a:bodyPr/>
                    <a:lstStyle/>
                    <a:p>
                      <a:pPr algn="r"/>
                      <a:r>
                        <a:rPr lang="en-US" dirty="0" smtClean="0"/>
                        <a:t>.989</a:t>
                      </a:r>
                      <a:endParaRPr lang="en-US" dirty="0"/>
                    </a:p>
                  </a:txBody>
                  <a:tcPr/>
                </a:tc>
              </a:tr>
              <a:tr h="370537">
                <a:tc vMerge="1">
                  <a:txBody>
                    <a:bodyPr/>
                    <a:lstStyle/>
                    <a:p>
                      <a:endParaRPr lang="en-US"/>
                    </a:p>
                  </a:txBody>
                  <a:tcPr/>
                </a:tc>
                <a:tc>
                  <a:txBody>
                    <a:bodyPr/>
                    <a:lstStyle/>
                    <a:p>
                      <a:r>
                        <a:rPr lang="en-US" dirty="0" smtClean="0"/>
                        <a:t>Female</a:t>
                      </a:r>
                      <a:endParaRPr lang="en-US" dirty="0"/>
                    </a:p>
                  </a:txBody>
                  <a:tcPr/>
                </a:tc>
                <a:tc>
                  <a:txBody>
                    <a:bodyPr/>
                    <a:lstStyle/>
                    <a:p>
                      <a:pPr algn="ctr"/>
                      <a:r>
                        <a:rPr lang="en-US" dirty="0" smtClean="0"/>
                        <a:t>208</a:t>
                      </a:r>
                      <a:endParaRPr lang="en-US" dirty="0"/>
                    </a:p>
                  </a:txBody>
                  <a:tcPr/>
                </a:tc>
                <a:tc>
                  <a:txBody>
                    <a:bodyPr/>
                    <a:lstStyle/>
                    <a:p>
                      <a:pPr algn="ctr"/>
                      <a:r>
                        <a:rPr lang="en-US" dirty="0" smtClean="0"/>
                        <a:t>2.3798</a:t>
                      </a:r>
                      <a:endParaRPr lang="en-US" dirty="0"/>
                    </a:p>
                  </a:txBody>
                  <a:tcPr/>
                </a:tc>
                <a:tc>
                  <a:txBody>
                    <a:bodyPr/>
                    <a:lstStyle/>
                    <a:p>
                      <a:pPr algn="ctr"/>
                      <a:r>
                        <a:rPr lang="en-US" dirty="0" smtClean="0"/>
                        <a:t>1.22572</a:t>
                      </a:r>
                      <a:endParaRPr lang="en-US" dirty="0"/>
                    </a:p>
                  </a:txBody>
                  <a:tcPr/>
                </a:tc>
                <a:tc>
                  <a:txBody>
                    <a:bodyPr/>
                    <a:lstStyle/>
                    <a:p>
                      <a:pPr algn="ctr"/>
                      <a:endParaRPr lang="en-US" dirty="0"/>
                    </a:p>
                  </a:txBody>
                  <a:tcPr/>
                </a:tc>
                <a:tc>
                  <a:txBody>
                    <a:bodyPr/>
                    <a:lstStyle/>
                    <a:p>
                      <a:pPr algn="r"/>
                      <a:endParaRPr lang="en-US" dirty="0"/>
                    </a:p>
                  </a:txBody>
                  <a:tcPr/>
                </a:tc>
                <a:tc>
                  <a:txBody>
                    <a:bodyPr/>
                    <a:lstStyle/>
                    <a:p>
                      <a:pPr algn="r"/>
                      <a:endParaRPr lang="en-US" dirty="0"/>
                    </a:p>
                  </a:txBody>
                  <a:tcPr/>
                </a:tc>
              </a:tr>
              <a:tr h="370537">
                <a:tc rowSpan="2">
                  <a:txBody>
                    <a:bodyPr/>
                    <a:lstStyle/>
                    <a:p>
                      <a:r>
                        <a:rPr lang="en-US" dirty="0" smtClean="0"/>
                        <a:t>C23</a:t>
                      </a:r>
                      <a:endParaRPr lang="en-US" dirty="0"/>
                    </a:p>
                  </a:txBody>
                  <a:tcPr/>
                </a:tc>
                <a:tc>
                  <a:txBody>
                    <a:bodyPr/>
                    <a:lstStyle/>
                    <a:p>
                      <a:r>
                        <a:rPr lang="en-US" dirty="0" smtClean="0"/>
                        <a:t>Male</a:t>
                      </a:r>
                      <a:endParaRPr lang="en-US" dirty="0"/>
                    </a:p>
                  </a:txBody>
                  <a:tcPr/>
                </a:tc>
                <a:tc>
                  <a:txBody>
                    <a:bodyPr/>
                    <a:lstStyle/>
                    <a:p>
                      <a:pPr algn="ctr"/>
                      <a:r>
                        <a:rPr lang="en-US" dirty="0" smtClean="0"/>
                        <a:t>127</a:t>
                      </a:r>
                      <a:endParaRPr lang="en-US" dirty="0"/>
                    </a:p>
                  </a:txBody>
                  <a:tcPr/>
                </a:tc>
                <a:tc>
                  <a:txBody>
                    <a:bodyPr/>
                    <a:lstStyle/>
                    <a:p>
                      <a:pPr algn="ctr"/>
                      <a:r>
                        <a:rPr lang="en-US" dirty="0" smtClean="0"/>
                        <a:t>2.0551</a:t>
                      </a:r>
                      <a:endParaRPr lang="en-US" dirty="0"/>
                    </a:p>
                  </a:txBody>
                  <a:tcPr/>
                </a:tc>
                <a:tc>
                  <a:txBody>
                    <a:bodyPr/>
                    <a:lstStyle/>
                    <a:p>
                      <a:pPr algn="ctr"/>
                      <a:r>
                        <a:rPr lang="en-US" dirty="0" smtClean="0"/>
                        <a:t>1.14301</a:t>
                      </a:r>
                      <a:endParaRPr lang="en-US" dirty="0"/>
                    </a:p>
                  </a:txBody>
                  <a:tcPr/>
                </a:tc>
                <a:tc>
                  <a:txBody>
                    <a:bodyPr/>
                    <a:lstStyle/>
                    <a:p>
                      <a:pPr algn="ctr"/>
                      <a:r>
                        <a:rPr lang="en-US" dirty="0" smtClean="0"/>
                        <a:t>333</a:t>
                      </a:r>
                      <a:endParaRPr lang="en-US" dirty="0"/>
                    </a:p>
                  </a:txBody>
                  <a:tcPr/>
                </a:tc>
                <a:tc>
                  <a:txBody>
                    <a:bodyPr/>
                    <a:lstStyle/>
                    <a:p>
                      <a:pPr algn="r"/>
                      <a:r>
                        <a:rPr lang="en-US" dirty="0" smtClean="0"/>
                        <a:t>-1.872</a:t>
                      </a:r>
                      <a:endParaRPr lang="en-US" dirty="0"/>
                    </a:p>
                  </a:txBody>
                  <a:tcPr/>
                </a:tc>
                <a:tc>
                  <a:txBody>
                    <a:bodyPr/>
                    <a:lstStyle/>
                    <a:p>
                      <a:pPr algn="r"/>
                      <a:r>
                        <a:rPr lang="en-US" dirty="0" smtClean="0"/>
                        <a:t>.062</a:t>
                      </a:r>
                      <a:endParaRPr lang="en-US" dirty="0"/>
                    </a:p>
                  </a:txBody>
                  <a:tcPr/>
                </a:tc>
              </a:tr>
              <a:tr h="370537">
                <a:tc vMerge="1">
                  <a:txBody>
                    <a:bodyPr/>
                    <a:lstStyle/>
                    <a:p>
                      <a:endParaRPr lang="en-US"/>
                    </a:p>
                  </a:txBody>
                  <a:tcPr/>
                </a:tc>
                <a:tc>
                  <a:txBody>
                    <a:bodyPr/>
                    <a:lstStyle/>
                    <a:p>
                      <a:r>
                        <a:rPr lang="en-US" dirty="0" smtClean="0"/>
                        <a:t>Female</a:t>
                      </a:r>
                      <a:endParaRPr lang="en-US" dirty="0"/>
                    </a:p>
                  </a:txBody>
                  <a:tcPr/>
                </a:tc>
                <a:tc>
                  <a:txBody>
                    <a:bodyPr/>
                    <a:lstStyle/>
                    <a:p>
                      <a:pPr algn="ctr"/>
                      <a:r>
                        <a:rPr lang="en-US" dirty="0" smtClean="0"/>
                        <a:t>208</a:t>
                      </a:r>
                      <a:endParaRPr lang="en-US" dirty="0"/>
                    </a:p>
                  </a:txBody>
                  <a:tcPr/>
                </a:tc>
                <a:tc>
                  <a:txBody>
                    <a:bodyPr/>
                    <a:lstStyle/>
                    <a:p>
                      <a:pPr algn="ctr"/>
                      <a:r>
                        <a:rPr lang="en-US" dirty="0" smtClean="0"/>
                        <a:t>2.2981</a:t>
                      </a:r>
                      <a:endParaRPr lang="en-US" dirty="0"/>
                    </a:p>
                  </a:txBody>
                  <a:tcPr/>
                </a:tc>
                <a:tc>
                  <a:txBody>
                    <a:bodyPr/>
                    <a:lstStyle/>
                    <a:p>
                      <a:pPr algn="ctr"/>
                      <a:r>
                        <a:rPr lang="en-US" dirty="0" smtClean="0"/>
                        <a:t>1.15787</a:t>
                      </a:r>
                      <a:endParaRPr lang="en-US" dirty="0"/>
                    </a:p>
                  </a:txBody>
                  <a:tcPr/>
                </a:tc>
                <a:tc>
                  <a:txBody>
                    <a:bodyPr/>
                    <a:lstStyle/>
                    <a:p>
                      <a:pPr algn="ctr"/>
                      <a:endParaRPr lang="en-US" dirty="0"/>
                    </a:p>
                  </a:txBody>
                  <a:tcPr/>
                </a:tc>
                <a:tc>
                  <a:txBody>
                    <a:bodyPr/>
                    <a:lstStyle/>
                    <a:p>
                      <a:pPr algn="r"/>
                      <a:endParaRPr lang="en-US" dirty="0"/>
                    </a:p>
                  </a:txBody>
                  <a:tcPr/>
                </a:tc>
                <a:tc>
                  <a:txBody>
                    <a:bodyPr/>
                    <a:lstStyle/>
                    <a:p>
                      <a:pPr algn="r"/>
                      <a:endParaRPr lang="en-US" dirty="0"/>
                    </a:p>
                  </a:txBody>
                  <a:tcPr/>
                </a:tc>
              </a:tr>
              <a:tr h="370537">
                <a:tc rowSpan="2">
                  <a:txBody>
                    <a:bodyPr/>
                    <a:lstStyle/>
                    <a:p>
                      <a:r>
                        <a:rPr lang="en-US" dirty="0" smtClean="0"/>
                        <a:t>C25</a:t>
                      </a:r>
                      <a:endParaRPr lang="en-US" dirty="0"/>
                    </a:p>
                  </a:txBody>
                  <a:tcPr/>
                </a:tc>
                <a:tc>
                  <a:txBody>
                    <a:bodyPr/>
                    <a:lstStyle/>
                    <a:p>
                      <a:r>
                        <a:rPr lang="en-US" dirty="0" smtClean="0"/>
                        <a:t>Male</a:t>
                      </a:r>
                      <a:endParaRPr lang="en-US" dirty="0"/>
                    </a:p>
                  </a:txBody>
                  <a:tcPr/>
                </a:tc>
                <a:tc>
                  <a:txBody>
                    <a:bodyPr/>
                    <a:lstStyle/>
                    <a:p>
                      <a:pPr algn="ctr"/>
                      <a:r>
                        <a:rPr lang="en-US" dirty="0" smtClean="0"/>
                        <a:t>127</a:t>
                      </a:r>
                      <a:endParaRPr lang="en-US" dirty="0"/>
                    </a:p>
                  </a:txBody>
                  <a:tcPr/>
                </a:tc>
                <a:tc>
                  <a:txBody>
                    <a:bodyPr/>
                    <a:lstStyle/>
                    <a:p>
                      <a:pPr algn="ctr"/>
                      <a:r>
                        <a:rPr lang="en-US" dirty="0" smtClean="0"/>
                        <a:t>2.2520</a:t>
                      </a:r>
                      <a:endParaRPr lang="en-US" dirty="0"/>
                    </a:p>
                  </a:txBody>
                  <a:tcPr/>
                </a:tc>
                <a:tc>
                  <a:txBody>
                    <a:bodyPr/>
                    <a:lstStyle/>
                    <a:p>
                      <a:pPr algn="ctr"/>
                      <a:r>
                        <a:rPr lang="en-US" dirty="0" smtClean="0"/>
                        <a:t>1.17493</a:t>
                      </a:r>
                      <a:endParaRPr lang="en-US" dirty="0"/>
                    </a:p>
                  </a:txBody>
                  <a:tcPr/>
                </a:tc>
                <a:tc>
                  <a:txBody>
                    <a:bodyPr/>
                    <a:lstStyle/>
                    <a:p>
                      <a:pPr algn="ctr"/>
                      <a:r>
                        <a:rPr lang="en-US" dirty="0" smtClean="0"/>
                        <a:t>333</a:t>
                      </a:r>
                      <a:endParaRPr lang="en-US" dirty="0"/>
                    </a:p>
                  </a:txBody>
                  <a:tcPr/>
                </a:tc>
                <a:tc>
                  <a:txBody>
                    <a:bodyPr/>
                    <a:lstStyle/>
                    <a:p>
                      <a:pPr algn="r"/>
                      <a:r>
                        <a:rPr lang="en-US" dirty="0" smtClean="0"/>
                        <a:t>-1.648</a:t>
                      </a:r>
                      <a:endParaRPr lang="en-US" dirty="0"/>
                    </a:p>
                  </a:txBody>
                  <a:tcPr/>
                </a:tc>
                <a:tc>
                  <a:txBody>
                    <a:bodyPr/>
                    <a:lstStyle/>
                    <a:p>
                      <a:pPr algn="r"/>
                      <a:r>
                        <a:rPr lang="en-US" dirty="0" smtClean="0"/>
                        <a:t>.100</a:t>
                      </a:r>
                      <a:endParaRPr lang="en-US" dirty="0"/>
                    </a:p>
                  </a:txBody>
                  <a:tcPr/>
                </a:tc>
              </a:tr>
              <a:tr h="441033">
                <a:tc vMerge="1">
                  <a:txBody>
                    <a:bodyPr/>
                    <a:lstStyle/>
                    <a:p>
                      <a:endParaRPr lang="en-US"/>
                    </a:p>
                  </a:txBody>
                  <a:tcPr/>
                </a:tc>
                <a:tc>
                  <a:txBody>
                    <a:bodyPr/>
                    <a:lstStyle/>
                    <a:p>
                      <a:r>
                        <a:rPr lang="en-US" dirty="0" smtClean="0"/>
                        <a:t>Female</a:t>
                      </a:r>
                      <a:endParaRPr lang="en-US" dirty="0"/>
                    </a:p>
                  </a:txBody>
                  <a:tcPr/>
                </a:tc>
                <a:tc>
                  <a:txBody>
                    <a:bodyPr/>
                    <a:lstStyle/>
                    <a:p>
                      <a:pPr algn="ctr"/>
                      <a:r>
                        <a:rPr lang="en-US" dirty="0" smtClean="0"/>
                        <a:t>208</a:t>
                      </a:r>
                      <a:endParaRPr lang="en-US" dirty="0"/>
                    </a:p>
                  </a:txBody>
                  <a:tcPr/>
                </a:tc>
                <a:tc>
                  <a:txBody>
                    <a:bodyPr/>
                    <a:lstStyle/>
                    <a:p>
                      <a:pPr algn="ctr"/>
                      <a:r>
                        <a:rPr lang="en-US" dirty="0" smtClean="0"/>
                        <a:t>2.4808</a:t>
                      </a:r>
                      <a:endParaRPr lang="en-US" dirty="0"/>
                    </a:p>
                  </a:txBody>
                  <a:tcPr/>
                </a:tc>
                <a:tc>
                  <a:txBody>
                    <a:bodyPr/>
                    <a:lstStyle/>
                    <a:p>
                      <a:pPr algn="ctr"/>
                      <a:r>
                        <a:rPr lang="en-US" dirty="0" smtClean="0"/>
                        <a:t>1.26629</a:t>
                      </a: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Discussion:</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9" name="Content Placeholder 2"/>
          <p:cNvSpPr>
            <a:spLocks noGrp="1"/>
          </p:cNvSpPr>
          <p:nvPr>
            <p:ph sz="half" idx="1"/>
          </p:nvPr>
        </p:nvSpPr>
        <p:spPr>
          <a:xfrm>
            <a:off x="63500" y="1626781"/>
            <a:ext cx="8889114" cy="4455042"/>
          </a:xfrm>
        </p:spPr>
        <p:txBody>
          <a:bodyPr>
            <a:normAutofit fontScale="85000" lnSpcReduction="20000"/>
          </a:bodyPr>
          <a:lstStyle/>
          <a:p>
            <a:r>
              <a:rPr lang="en-US" dirty="0" smtClean="0"/>
              <a:t>There were no significant differences found in males and females when comparing if they were addicted to Facebook (</a:t>
            </a:r>
            <a:r>
              <a:rPr lang="en-US" dirty="0" err="1" smtClean="0"/>
              <a:t>Andreassen</a:t>
            </a:r>
            <a:r>
              <a:rPr lang="en-US" dirty="0" smtClean="0"/>
              <a:t>, </a:t>
            </a:r>
            <a:r>
              <a:rPr lang="en-US" i="1" dirty="0" smtClean="0"/>
              <a:t>et al., </a:t>
            </a:r>
            <a:r>
              <a:rPr lang="en-US" dirty="0" smtClean="0"/>
              <a:t>2012). One percent of the sample met the criteria of Facebook addiction.</a:t>
            </a:r>
          </a:p>
          <a:p>
            <a:r>
              <a:rPr lang="en-US" dirty="0" smtClean="0"/>
              <a:t>The only significant difference found was Freshmen were more likely to have sleep impacted by sleeping next to electronic technologies (accessible to social networks). There was no data to separate Freshmen from Juniors feeling groggy or tired in the morning.</a:t>
            </a:r>
          </a:p>
          <a:p>
            <a:r>
              <a:rPr lang="en-US" dirty="0" smtClean="0"/>
              <a:t>Five questions based on gender presented a significant difference; social networking appears to be helping communication, as opposed to hindering it.</a:t>
            </a:r>
          </a:p>
          <a:p>
            <a:endParaRPr lang="en-US" dirty="0" smtClean="0"/>
          </a:p>
          <a:p>
            <a:endParaRPr lang="en-US" dirty="0" smtClean="0"/>
          </a:p>
          <a:p>
            <a:endParaRPr lang="en-US" dirty="0" smtClean="0"/>
          </a:p>
        </p:txBody>
      </p:sp>
      <p:sp>
        <p:nvSpPr>
          <p:cNvPr id="12" name="Content Placeholder 3"/>
          <p:cNvSpPr txBox="1">
            <a:spLocks/>
          </p:cNvSpPr>
          <p:nvPr/>
        </p:nvSpPr>
        <p:spPr>
          <a:xfrm>
            <a:off x="4726172" y="1613102"/>
            <a:ext cx="4038600" cy="4681728"/>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Discussion</a:t>
            </a:r>
            <a:r>
              <a:rPr lang="en-US" b="1"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 </a:t>
            </a:r>
            <a:r>
              <a:rPr lang="en-US" sz="3600" b="1"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 Weakness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in Research</a:t>
            </a:r>
            <a:endParaRPr lang="en-US" sz="36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11" name="Content Placeholder 2"/>
          <p:cNvSpPr txBox="1">
            <a:spLocks/>
          </p:cNvSpPr>
          <p:nvPr/>
        </p:nvSpPr>
        <p:spPr>
          <a:xfrm>
            <a:off x="4809459" y="1613103"/>
            <a:ext cx="3955313" cy="49684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9" name="Content Placeholder 2"/>
          <p:cNvSpPr>
            <a:spLocks noGrp="1"/>
          </p:cNvSpPr>
          <p:nvPr>
            <p:ph sz="half" idx="1"/>
          </p:nvPr>
        </p:nvSpPr>
        <p:spPr>
          <a:xfrm>
            <a:off x="63500" y="1626781"/>
            <a:ext cx="8889114" cy="4455042"/>
          </a:xfrm>
        </p:spPr>
        <p:txBody>
          <a:bodyPr>
            <a:normAutofit lnSpcReduction="10000"/>
          </a:bodyPr>
          <a:lstStyle/>
          <a:p>
            <a:r>
              <a:rPr lang="en-US" dirty="0" smtClean="0"/>
              <a:t>The </a:t>
            </a:r>
            <a:r>
              <a:rPr lang="en-US" i="1" dirty="0" smtClean="0"/>
              <a:t>Bergen Facebook Addiction Scale</a:t>
            </a:r>
            <a:r>
              <a:rPr lang="en-US" dirty="0" smtClean="0"/>
              <a:t> (BFAS)</a:t>
            </a:r>
            <a:r>
              <a:rPr lang="en-US" i="1" dirty="0" smtClean="0"/>
              <a:t> </a:t>
            </a:r>
            <a:r>
              <a:rPr lang="en-US" dirty="0" smtClean="0"/>
              <a:t> conforms only to Facebook dependency.</a:t>
            </a:r>
          </a:p>
          <a:p>
            <a:r>
              <a:rPr lang="en-US" dirty="0" smtClean="0"/>
              <a:t>The</a:t>
            </a:r>
            <a:r>
              <a:rPr lang="en-US" i="1" dirty="0" smtClean="0"/>
              <a:t> Sleeping </a:t>
            </a:r>
            <a:r>
              <a:rPr lang="en-US" i="1" dirty="0" smtClean="0"/>
              <a:t>Patterns</a:t>
            </a:r>
            <a:r>
              <a:rPr lang="en-US" dirty="0" smtClean="0"/>
              <a:t> questionnaire does not utilize all possible causes for lack of sleep, such as environment, biological, etc.</a:t>
            </a:r>
          </a:p>
          <a:p>
            <a:r>
              <a:rPr lang="en-US" dirty="0" smtClean="0"/>
              <a:t>The </a:t>
            </a:r>
            <a:r>
              <a:rPr lang="en-US" i="1" dirty="0" smtClean="0"/>
              <a:t>Communication</a:t>
            </a:r>
            <a:r>
              <a:rPr lang="en-US" dirty="0" smtClean="0"/>
              <a:t> questionnaire applies a general concept of social networking and should be adjusted to non-verbal (texting and e-mailing) and verbal (face-to-face and phone calling).</a:t>
            </a:r>
          </a:p>
          <a:p>
            <a:endParaRPr lang="en-US" dirty="0" smtClean="0"/>
          </a:p>
        </p:txBody>
      </p:sp>
      <p:sp>
        <p:nvSpPr>
          <p:cNvPr id="12" name="Content Placeholder 3"/>
          <p:cNvSpPr txBox="1">
            <a:spLocks/>
          </p:cNvSpPr>
          <p:nvPr/>
        </p:nvSpPr>
        <p:spPr>
          <a:xfrm>
            <a:off x="4726172" y="1613102"/>
            <a:ext cx="4038600" cy="4681728"/>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600201"/>
            <a:ext cx="8229600" cy="4938822"/>
          </a:xfrm>
        </p:spPr>
        <p:txBody>
          <a:bodyPr>
            <a:noAutofit/>
          </a:bodyPr>
          <a:lstStyle/>
          <a:p>
            <a:r>
              <a:rPr lang="en-US" sz="1600" dirty="0" err="1" smtClean="0"/>
              <a:t>Andreasesen</a:t>
            </a:r>
            <a:r>
              <a:rPr lang="en-US" sz="1600" dirty="0" smtClean="0"/>
              <a:t>, C. S.; </a:t>
            </a:r>
            <a:r>
              <a:rPr lang="en-US" sz="1600" dirty="0" err="1" smtClean="0"/>
              <a:t>Torsheim</a:t>
            </a:r>
            <a:r>
              <a:rPr lang="en-US" sz="1600" dirty="0" smtClean="0"/>
              <a:t>, T.; </a:t>
            </a:r>
            <a:r>
              <a:rPr lang="en-US" sz="1600" dirty="0" err="1" smtClean="0"/>
              <a:t>Brunborg</a:t>
            </a:r>
            <a:r>
              <a:rPr lang="en-US" sz="1600" dirty="0" smtClean="0"/>
              <a:t>, G. S.; </a:t>
            </a:r>
            <a:r>
              <a:rPr lang="en-US" sz="1600" dirty="0" err="1" smtClean="0"/>
              <a:t>Pallesen</a:t>
            </a:r>
            <a:r>
              <a:rPr lang="en-US" sz="1600" dirty="0" smtClean="0"/>
              <a:t>, S. (2012). Development of a 	</a:t>
            </a:r>
            <a:r>
              <a:rPr lang="en-US" sz="1600" dirty="0" err="1" smtClean="0"/>
              <a:t>facbook</a:t>
            </a:r>
            <a:r>
              <a:rPr lang="en-US" sz="1600" dirty="0" smtClean="0"/>
              <a:t> addiction scale. </a:t>
            </a:r>
            <a:r>
              <a:rPr lang="en-US" sz="1600" i="1" dirty="0" smtClean="0"/>
              <a:t> Psychological Reports, 110</a:t>
            </a:r>
            <a:r>
              <a:rPr lang="en-US" sz="1600" dirty="0" smtClean="0"/>
              <a:t>(2),503.</a:t>
            </a:r>
          </a:p>
          <a:p>
            <a:r>
              <a:rPr lang="en-US" sz="1600" dirty="0" smtClean="0"/>
              <a:t>Junco, R. (2012). The relationship between frequency of Facebook use, participation in 	Facebook activities, and student engagement. </a:t>
            </a:r>
            <a:r>
              <a:rPr lang="en-US" sz="1600" i="1" dirty="0" smtClean="0"/>
              <a:t>Computers &amp; Education</a:t>
            </a:r>
            <a:r>
              <a:rPr lang="en-US" sz="1600" dirty="0" smtClean="0"/>
              <a:t>, </a:t>
            </a:r>
            <a:r>
              <a:rPr lang="en-US" sz="1600" i="1" dirty="0" smtClean="0"/>
              <a:t>58</a:t>
            </a:r>
            <a:r>
              <a:rPr lang="en-US" sz="1600" dirty="0" smtClean="0"/>
              <a:t>(1), 162. 	doi:10.1016/j.compedu.2011.08.004</a:t>
            </a:r>
          </a:p>
          <a:p>
            <a:r>
              <a:rPr lang="en-US" sz="1600" dirty="0" smtClean="0"/>
              <a:t>Key facts: statistics.  (2013).  </a:t>
            </a:r>
            <a:r>
              <a:rPr lang="en-US" sz="1600" i="1" dirty="0" smtClean="0"/>
              <a:t>Facebook</a:t>
            </a:r>
            <a:r>
              <a:rPr lang="en-US" sz="1600" dirty="0" smtClean="0"/>
              <a:t>. Retrieved from http://newsroom.fb.com/Key-Facts 	Accessed 17 February 2013.   </a:t>
            </a:r>
          </a:p>
          <a:p>
            <a:r>
              <a:rPr lang="en-US" sz="1600" dirty="0" smtClean="0"/>
              <a:t>Pierce, T. (2009). Social anxiety and technology: face-to-face communication versus 	technological communication among teenagers</a:t>
            </a:r>
            <a:r>
              <a:rPr lang="en-US" sz="1600" i="1" dirty="0" smtClean="0"/>
              <a:t>.</a:t>
            </a:r>
            <a:r>
              <a:rPr lang="en-US" sz="1600" dirty="0" smtClean="0"/>
              <a:t> </a:t>
            </a:r>
            <a:r>
              <a:rPr lang="en-US" sz="1600" i="1" dirty="0" smtClean="0"/>
              <a:t>Computers in Behavior, 25</a:t>
            </a:r>
            <a:r>
              <a:rPr lang="en-US" sz="1600" dirty="0" smtClean="0"/>
              <a:t>(6), 1367.</a:t>
            </a:r>
          </a:p>
          <a:p>
            <a:r>
              <a:rPr lang="en-US" sz="1600" dirty="0" err="1" smtClean="0"/>
              <a:t>Raacke</a:t>
            </a:r>
            <a:r>
              <a:rPr lang="en-US" sz="1600" dirty="0" smtClean="0"/>
              <a:t>, J., &amp; Bonds-</a:t>
            </a:r>
            <a:r>
              <a:rPr lang="en-US" sz="1600" dirty="0" err="1" smtClean="0"/>
              <a:t>Raacek</a:t>
            </a:r>
            <a:r>
              <a:rPr lang="en-US" sz="1600" dirty="0" smtClean="0"/>
              <a:t>, J. (2011). An investigation of SMS communication use by college 	students. </a:t>
            </a:r>
            <a:r>
              <a:rPr lang="en-US" sz="1600" i="1" dirty="0" smtClean="0"/>
              <a:t>Individual Differences Research, 9(</a:t>
            </a:r>
            <a:r>
              <a:rPr lang="en-US" sz="1600" dirty="0" smtClean="0"/>
              <a:t>4), 213.</a:t>
            </a:r>
          </a:p>
          <a:p>
            <a:r>
              <a:rPr lang="en-US" sz="1600" dirty="0" smtClean="0"/>
              <a:t>Thompson, S. H. &amp; </a:t>
            </a:r>
            <a:r>
              <a:rPr lang="en-US" sz="1600" dirty="0" err="1" smtClean="0"/>
              <a:t>Lougheed</a:t>
            </a:r>
            <a:r>
              <a:rPr lang="en-US" sz="1600" dirty="0" smtClean="0"/>
              <a:t>, E. (2012). Frazzled by Facebook? An exploratory study of 	gender difference in social network communication among undergraduate men and 	women. </a:t>
            </a:r>
            <a:r>
              <a:rPr lang="nl-NL" sz="1600" i="1" dirty="0" smtClean="0"/>
              <a:t>College Student Journal. (2012), 46(1), </a:t>
            </a:r>
            <a:r>
              <a:rPr lang="nl-NL" sz="1600" dirty="0" smtClean="0"/>
              <a:t>91</a:t>
            </a:r>
            <a:r>
              <a:rPr lang="nl-NL" sz="1600" i="1" dirty="0" smtClean="0"/>
              <a:t>. </a:t>
            </a:r>
            <a:endParaRPr lang="en-US" sz="1600" u="sng" dirty="0" smtClean="0"/>
          </a:p>
          <a:p>
            <a:r>
              <a:rPr lang="en-US" sz="1600" dirty="0" smtClean="0"/>
              <a:t>Wells, M. E., RPSGT, R., EEG T., R.NCS.T., MS; &amp; Vaughn, B. V., M.D.  (2012).  Poor sleep 	challenging the health of a nation.  </a:t>
            </a:r>
            <a:r>
              <a:rPr lang="en-US" sz="1600" i="1" dirty="0" err="1" smtClean="0"/>
              <a:t>Neurodiagn</a:t>
            </a:r>
            <a:r>
              <a:rPr lang="en-US" sz="1600" i="1" dirty="0" smtClean="0"/>
              <a:t> J.,</a:t>
            </a:r>
            <a:r>
              <a:rPr lang="en-US" sz="1600" dirty="0" smtClean="0"/>
              <a:t> </a:t>
            </a:r>
            <a:r>
              <a:rPr lang="en-US" sz="1600" i="1" dirty="0" smtClean="0"/>
              <a:t>52</a:t>
            </a:r>
            <a:r>
              <a:rPr lang="en-US" sz="1600" dirty="0" smtClean="0"/>
              <a:t>, 239.</a:t>
            </a:r>
          </a:p>
          <a:p>
            <a:r>
              <a:rPr lang="en-US" sz="1600" dirty="0" smtClean="0"/>
              <a:t>Young, K. S. (2009). Internet addiction: diagnosis and treatment consideration. </a:t>
            </a:r>
            <a:r>
              <a:rPr lang="en-US" sz="1600" i="1" dirty="0" smtClean="0"/>
              <a:t>Journal of 	Contemporary Psychotherapy</a:t>
            </a:r>
            <a:r>
              <a:rPr lang="en-US" sz="1600" dirty="0" smtClean="0"/>
              <a:t>, </a:t>
            </a:r>
            <a:r>
              <a:rPr lang="en-US" sz="1600" i="1" dirty="0" smtClean="0"/>
              <a:t>39</a:t>
            </a:r>
            <a:r>
              <a:rPr lang="en-US" sz="1600" dirty="0" smtClean="0"/>
              <a:t>, 242.</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Reference: </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10933"/>
            <a:ext cx="8229600" cy="1143000"/>
          </a:xfrm>
        </p:spPr>
        <p:style>
          <a:lnRef idx="2">
            <a:schemeClr val="accent4"/>
          </a:lnRef>
          <a:fillRef idx="1">
            <a:schemeClr val="lt1"/>
          </a:fillRef>
          <a:effectRef idx="0">
            <a:schemeClr val="accent4"/>
          </a:effectRef>
          <a:fontRef idx="minor">
            <a:schemeClr val="dk1"/>
          </a:fontRef>
        </p:style>
        <p:txBody>
          <a:bodyPr>
            <a:noAutofit/>
          </a:bodyPr>
          <a:lstStyle/>
          <a:p>
            <a:r>
              <a:rPr lang="en-US" sz="8800" dirty="0" smtClean="0"/>
              <a:t>Questions?</a:t>
            </a:r>
            <a:endParaRPr lang="en-US" sz="8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Contact Information: </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
        <p:nvSpPr>
          <p:cNvPr id="9" name="TextBox 8"/>
          <p:cNvSpPr txBox="1"/>
          <p:nvPr/>
        </p:nvSpPr>
        <p:spPr>
          <a:xfrm>
            <a:off x="3962400" y="1945274"/>
            <a:ext cx="5181600" cy="4401205"/>
          </a:xfrm>
          <a:prstGeom prst="rect">
            <a:avLst/>
          </a:prstGeom>
          <a:noFill/>
        </p:spPr>
        <p:txBody>
          <a:bodyPr wrap="square" rtlCol="0">
            <a:spAutoFit/>
          </a:bodyPr>
          <a:lstStyle/>
          <a:p>
            <a:pPr algn="ctr"/>
            <a:r>
              <a:rPr lang="en-US" sz="2000" dirty="0" smtClean="0"/>
              <a:t>Susan Thorson-Barnett, Ph.D., LAC, NCP</a:t>
            </a:r>
          </a:p>
          <a:p>
            <a:pPr algn="ctr"/>
            <a:r>
              <a:rPr lang="en-US" sz="2000" dirty="0" smtClean="0"/>
              <a:t>Head Department of Psychology</a:t>
            </a:r>
          </a:p>
          <a:p>
            <a:pPr algn="ctr"/>
            <a:r>
              <a:rPr lang="en-US" sz="2000" dirty="0" smtClean="0">
                <a:hlinkClick r:id="rId4"/>
              </a:rPr>
              <a:t>barnetts@nsula.edu</a:t>
            </a:r>
            <a:endParaRPr lang="en-US" sz="2000" dirty="0" smtClean="0"/>
          </a:p>
          <a:p>
            <a:pPr algn="ctr"/>
            <a:r>
              <a:rPr lang="en-US" sz="2000" dirty="0" smtClean="0"/>
              <a:t>(318) 357-5435</a:t>
            </a:r>
          </a:p>
          <a:p>
            <a:pPr algn="ctr"/>
            <a:endParaRPr lang="en-US" sz="2000" dirty="0" smtClean="0"/>
          </a:p>
          <a:p>
            <a:pPr algn="ctr"/>
            <a:r>
              <a:rPr lang="en-US" sz="2000" dirty="0" smtClean="0"/>
              <a:t>Neeru Deep, M.A., M.Ed.</a:t>
            </a:r>
          </a:p>
          <a:p>
            <a:pPr algn="ctr"/>
            <a:r>
              <a:rPr lang="en-US" sz="2000" dirty="0" smtClean="0"/>
              <a:t>Instructor Psychology</a:t>
            </a:r>
          </a:p>
          <a:p>
            <a:pPr algn="ctr"/>
            <a:r>
              <a:rPr lang="en-US" sz="2000" dirty="0" smtClean="0">
                <a:hlinkClick r:id="rId5"/>
              </a:rPr>
              <a:t>deepn@nsula.edu</a:t>
            </a:r>
            <a:endParaRPr lang="en-US" sz="2000" dirty="0" smtClean="0"/>
          </a:p>
          <a:p>
            <a:pPr algn="ctr"/>
            <a:r>
              <a:rPr lang="en-US" sz="2000" dirty="0" smtClean="0"/>
              <a:t>(318) 357-6701</a:t>
            </a:r>
          </a:p>
          <a:p>
            <a:pPr algn="ctr"/>
            <a:endParaRPr lang="en-US" sz="2000" dirty="0" smtClean="0"/>
          </a:p>
          <a:p>
            <a:pPr algn="ctr"/>
            <a:r>
              <a:rPr lang="en-US" sz="2000" dirty="0" smtClean="0"/>
              <a:t>Stacy Mary Edith, Ph.D.</a:t>
            </a:r>
          </a:p>
          <a:p>
            <a:pPr algn="ctr"/>
            <a:r>
              <a:rPr lang="en-US" sz="2000" dirty="0" smtClean="0"/>
              <a:t>Instructor Psychology</a:t>
            </a:r>
          </a:p>
          <a:p>
            <a:pPr algn="ctr"/>
            <a:r>
              <a:rPr lang="en-US" sz="2000" dirty="0" smtClean="0">
                <a:hlinkClick r:id="rId6"/>
              </a:rPr>
              <a:t>maryedith@nsula.edu</a:t>
            </a:r>
            <a:endParaRPr lang="en-US" sz="2000" dirty="0" smtClean="0"/>
          </a:p>
          <a:p>
            <a:pPr algn="ctr"/>
            <a:r>
              <a:rPr lang="en-US" sz="2000" dirty="0" smtClean="0"/>
              <a:t>(318) 357-4355</a:t>
            </a:r>
          </a:p>
        </p:txBody>
      </p:sp>
      <p:sp>
        <p:nvSpPr>
          <p:cNvPr id="11" name="TextBox 10"/>
          <p:cNvSpPr txBox="1"/>
          <p:nvPr/>
        </p:nvSpPr>
        <p:spPr>
          <a:xfrm>
            <a:off x="280784" y="3555831"/>
            <a:ext cx="4082987" cy="1015663"/>
          </a:xfrm>
          <a:prstGeom prst="rect">
            <a:avLst/>
          </a:prstGeom>
          <a:noFill/>
        </p:spPr>
        <p:txBody>
          <a:bodyPr wrap="square" rtlCol="0">
            <a:spAutoFit/>
          </a:bodyPr>
          <a:lstStyle/>
          <a:p>
            <a:pPr algn="ctr"/>
            <a:r>
              <a:rPr lang="en-US" sz="2000" dirty="0" smtClean="0"/>
              <a:t>Amelia M. Bertrand</a:t>
            </a:r>
          </a:p>
          <a:p>
            <a:pPr algn="ctr"/>
            <a:r>
              <a:rPr lang="en-US" sz="2000" dirty="0" smtClean="0">
                <a:hlinkClick r:id="rId7"/>
              </a:rPr>
              <a:t>abertran001@student.nsula.edu</a:t>
            </a:r>
            <a:endParaRPr lang="en-US" sz="2000" dirty="0" smtClean="0"/>
          </a:p>
          <a:p>
            <a:pPr algn="ctr"/>
            <a:r>
              <a:rPr lang="en-US" sz="2000" dirty="0" smtClean="0"/>
              <a:t>(337) 581-7608</a:t>
            </a:r>
          </a:p>
        </p:txBody>
      </p:sp>
      <p:sp>
        <p:nvSpPr>
          <p:cNvPr id="13" name="TextBox 12"/>
          <p:cNvSpPr txBox="1"/>
          <p:nvPr/>
        </p:nvSpPr>
        <p:spPr>
          <a:xfrm>
            <a:off x="543208" y="2190939"/>
            <a:ext cx="3603279" cy="1015663"/>
          </a:xfrm>
          <a:prstGeom prst="rect">
            <a:avLst/>
          </a:prstGeom>
          <a:noFill/>
        </p:spPr>
        <p:txBody>
          <a:bodyPr wrap="square" rtlCol="0">
            <a:spAutoFit/>
          </a:bodyPr>
          <a:lstStyle/>
          <a:p>
            <a:pPr algn="ctr"/>
            <a:r>
              <a:rPr lang="en-US" sz="2000" dirty="0" smtClean="0"/>
              <a:t>Cory S. Artis</a:t>
            </a:r>
          </a:p>
          <a:p>
            <a:pPr algn="ctr"/>
            <a:r>
              <a:rPr lang="en-US" sz="2000" dirty="0" smtClean="0">
                <a:hlinkClick r:id="rId8"/>
              </a:rPr>
              <a:t>cartis001@student.nsula.edu</a:t>
            </a:r>
            <a:endParaRPr lang="en-US" sz="2000" dirty="0" smtClean="0"/>
          </a:p>
          <a:p>
            <a:pPr algn="ctr"/>
            <a:r>
              <a:rPr lang="en-US" sz="2000" dirty="0" smtClean="0"/>
              <a:t>(337) 320-0223</a:t>
            </a:r>
          </a:p>
        </p:txBody>
      </p:sp>
      <p:sp>
        <p:nvSpPr>
          <p:cNvPr id="14" name="TextBox 13"/>
          <p:cNvSpPr txBox="1"/>
          <p:nvPr/>
        </p:nvSpPr>
        <p:spPr>
          <a:xfrm>
            <a:off x="363648" y="4978568"/>
            <a:ext cx="4000123" cy="1015663"/>
          </a:xfrm>
          <a:prstGeom prst="rect">
            <a:avLst/>
          </a:prstGeom>
          <a:noFill/>
        </p:spPr>
        <p:txBody>
          <a:bodyPr wrap="square" rtlCol="0">
            <a:spAutoFit/>
          </a:bodyPr>
          <a:lstStyle/>
          <a:p>
            <a:pPr algn="ctr">
              <a:buNone/>
            </a:pPr>
            <a:r>
              <a:rPr lang="en-US" sz="2000" dirty="0" smtClean="0"/>
              <a:t>Caitlin M. LaCour</a:t>
            </a:r>
          </a:p>
          <a:p>
            <a:pPr algn="ctr">
              <a:buNone/>
            </a:pPr>
            <a:r>
              <a:rPr lang="en-US" sz="2000" dirty="0" smtClean="0">
                <a:hlinkClick r:id="rId9"/>
              </a:rPr>
              <a:t>clacour006@student.nsula.edu</a:t>
            </a:r>
            <a:endParaRPr lang="en-US" sz="2000" dirty="0" smtClean="0"/>
          </a:p>
          <a:p>
            <a:pPr algn="ctr">
              <a:buNone/>
            </a:pPr>
            <a:r>
              <a:rPr lang="en-US" sz="2000" dirty="0" smtClean="0"/>
              <a:t>(318</a:t>
            </a:r>
            <a:r>
              <a:rPr lang="en-US" sz="2000" smtClean="0"/>
              <a:t>) 446-0950</a:t>
            </a:r>
            <a:endParaRPr lang="en-US" sz="2000" dirty="0" smtClean="0"/>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10933"/>
            <a:ext cx="8229600" cy="1143000"/>
          </a:xfrm>
        </p:spPr>
        <p:style>
          <a:lnRef idx="2">
            <a:schemeClr val="accent4"/>
          </a:lnRef>
          <a:fillRef idx="1">
            <a:schemeClr val="lt1"/>
          </a:fillRef>
          <a:effectRef idx="0">
            <a:schemeClr val="accent4"/>
          </a:effectRef>
          <a:fontRef idx="minor">
            <a:schemeClr val="dk1"/>
          </a:fontRef>
        </p:style>
        <p:txBody>
          <a:bodyPr>
            <a:noAutofit/>
          </a:bodyPr>
          <a:lstStyle/>
          <a:p>
            <a:r>
              <a:rPr lang="en-US" sz="8800" dirty="0" smtClean="0"/>
              <a:t>Thank you</a:t>
            </a:r>
            <a:endParaRPr lang="en-US" sz="8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394234"/>
            <a:ext cx="8229600" cy="5269115"/>
          </a:xfrm>
        </p:spPr>
        <p:txBody>
          <a:bodyPr>
            <a:noAutofit/>
          </a:bodyPr>
          <a:lstStyle/>
          <a:p>
            <a:r>
              <a:rPr lang="en-US" sz="2400" dirty="0" smtClean="0"/>
              <a:t>Impact of social networking sites on college students</a:t>
            </a:r>
          </a:p>
          <a:p>
            <a:pPr lvl="1"/>
            <a:r>
              <a:rPr lang="en-US" sz="2000" dirty="0" smtClean="0"/>
              <a:t>Dependency</a:t>
            </a:r>
          </a:p>
          <a:p>
            <a:pPr lvl="1"/>
            <a:r>
              <a:rPr lang="en-US" sz="2000" dirty="0" smtClean="0"/>
              <a:t>Sleep</a:t>
            </a:r>
          </a:p>
          <a:p>
            <a:pPr lvl="1"/>
            <a:r>
              <a:rPr lang="en-US" sz="2000" dirty="0" smtClean="0"/>
              <a:t>Communication</a:t>
            </a:r>
          </a:p>
          <a:p>
            <a:r>
              <a:rPr lang="en-US" sz="2400" dirty="0" smtClean="0"/>
              <a:t>335 enrolled in NSU psychology courses</a:t>
            </a:r>
          </a:p>
          <a:p>
            <a:r>
              <a:rPr lang="en-US" sz="2400" dirty="0" smtClean="0"/>
              <a:t>Surveys:</a:t>
            </a:r>
          </a:p>
          <a:p>
            <a:pPr lvl="1"/>
            <a:r>
              <a:rPr lang="en-US" sz="2000" i="1" dirty="0" smtClean="0"/>
              <a:t>Bergen Facebook Addiction Scale</a:t>
            </a:r>
            <a:r>
              <a:rPr lang="en-US" sz="2000" dirty="0" smtClean="0"/>
              <a:t> (BFAS) by </a:t>
            </a:r>
            <a:r>
              <a:rPr lang="en-US" sz="2000" dirty="0" err="1" smtClean="0"/>
              <a:t>Andreassen</a:t>
            </a:r>
            <a:r>
              <a:rPr lang="en-US" sz="2000" dirty="0" smtClean="0"/>
              <a:t>, et al., (2012)</a:t>
            </a:r>
          </a:p>
          <a:p>
            <a:pPr lvl="1"/>
            <a:r>
              <a:rPr lang="en-US" sz="2000" i="1" dirty="0" smtClean="0"/>
              <a:t>Sleep Patterns</a:t>
            </a:r>
          </a:p>
          <a:p>
            <a:pPr lvl="1"/>
            <a:r>
              <a:rPr lang="en-US" sz="2000" i="1" dirty="0" smtClean="0"/>
              <a:t>Communication</a:t>
            </a:r>
          </a:p>
          <a:p>
            <a:r>
              <a:rPr lang="en-US" sz="2400" dirty="0" smtClean="0"/>
              <a:t>Social networking does not appear to </a:t>
            </a:r>
            <a:r>
              <a:rPr lang="en-US" sz="2400" dirty="0" smtClean="0"/>
              <a:t>have a </a:t>
            </a:r>
            <a:r>
              <a:rPr lang="en-US" sz="2400" dirty="0" smtClean="0"/>
              <a:t>negative impact on college students sleep pattern and communication style; however 1% of the sample met the criteria of Facebook addiction.</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sz="48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Abstract</a:t>
            </a:r>
            <a:endParaRPr lang="en-US" sz="4800"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0933"/>
            <a:ext cx="8229600" cy="1143000"/>
          </a:xfrm>
        </p:spPr>
        <p:style>
          <a:lnRef idx="2">
            <a:schemeClr val="accent4"/>
          </a:lnRef>
          <a:fillRef idx="1">
            <a:schemeClr val="lt1"/>
          </a:fillRef>
          <a:effectRef idx="0">
            <a:schemeClr val="accent4"/>
          </a:effectRef>
          <a:fontRef idx="minor">
            <a:schemeClr val="dk1"/>
          </a:fontRef>
        </p:style>
        <p:txBody>
          <a:bodyPr>
            <a:noAutofit/>
          </a:bodyPr>
          <a:lstStyle/>
          <a:p>
            <a:r>
              <a:rPr lang="en-US" sz="8800" dirty="0" smtClean="0"/>
              <a:t>Literature Review</a:t>
            </a:r>
            <a:endParaRPr lang="en-US" sz="8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According to </a:t>
            </a:r>
            <a:r>
              <a:rPr lang="en-US" dirty="0" err="1" smtClean="0"/>
              <a:t>Facebook’s</a:t>
            </a:r>
            <a:r>
              <a:rPr lang="en-US" dirty="0" smtClean="0"/>
              <a:t> key fact (2013), as of December 2012 there have been reports of more than nearly a billion monthly active users.</a:t>
            </a:r>
          </a:p>
          <a:p>
            <a:pPr>
              <a:buFont typeface="Wingdings" pitchFamily="2" charset="2"/>
              <a:buChar char="§"/>
            </a:pPr>
            <a:r>
              <a:rPr lang="en-US" dirty="0" smtClean="0"/>
              <a:t>EDUCASE Center for Applied Research (ECAR) collected data that revealed that 90% of students use social networking and of that percentage, 97% reported the use of Facebook (Smith &amp; Caruso, 2010).</a:t>
            </a:r>
          </a:p>
          <a:p>
            <a:endParaRPr lang="en-US" dirty="0"/>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Literature Review: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Dependency</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600200"/>
            <a:ext cx="8420986" cy="4525963"/>
          </a:xfrm>
        </p:spPr>
        <p:txBody>
          <a:bodyPr>
            <a:normAutofit/>
          </a:bodyPr>
          <a:lstStyle/>
          <a:p>
            <a:r>
              <a:rPr lang="en-US" dirty="0" smtClean="0"/>
              <a:t>Young (2009) recognized that Internet addicts were dependent upon certain aspects of the internet: excessive gaming, online sexual-preoccupation, and text/e-mailing. </a:t>
            </a:r>
          </a:p>
          <a:p>
            <a:r>
              <a:rPr lang="en-US" dirty="0" smtClean="0"/>
              <a:t>Thompson and </a:t>
            </a:r>
            <a:r>
              <a:rPr lang="en-US" dirty="0" err="1" smtClean="0"/>
              <a:t>Lougheed</a:t>
            </a:r>
            <a:r>
              <a:rPr lang="en-US" dirty="0" smtClean="0"/>
              <a:t> (2012) study results showed that on average participants reported spending nearly 217.2 minutes per day on the internet</a:t>
            </a:r>
            <a:r>
              <a:rPr lang="en-US" dirty="0"/>
              <a:t>.</a:t>
            </a:r>
            <a:endParaRPr lang="en-US" dirty="0" smtClean="0"/>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Literature Review: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Dependency…</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600201"/>
            <a:ext cx="8229600" cy="3451634"/>
          </a:xfrm>
        </p:spPr>
        <p:txBody>
          <a:bodyPr>
            <a:normAutofit/>
          </a:bodyPr>
          <a:lstStyle/>
          <a:p>
            <a:r>
              <a:rPr lang="en-US" dirty="0" smtClean="0"/>
              <a:t>Centers for Disease Control and Prevention (CDCP): a 2009 survey reported the average amount of sleep in adults decreased in the past two decades (Wells &amp; Vaughn, 2012).</a:t>
            </a:r>
          </a:p>
          <a:p>
            <a:r>
              <a:rPr lang="en-US" dirty="0" smtClean="0"/>
              <a:t>The average amount of sleep an adult receives 6.9 hours per night.</a:t>
            </a: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Literature Review: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Sleep</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normAutofit/>
          </a:bodyPr>
          <a:lstStyle/>
          <a:p>
            <a:r>
              <a:rPr lang="en-US" sz="3600" dirty="0" smtClean="0"/>
              <a:t>Excessive use of electronic technologies potentially interrupt initial sleep and wakefulness (</a:t>
            </a:r>
            <a:r>
              <a:rPr lang="en-US" sz="3600" dirty="0" err="1" smtClean="0"/>
              <a:t>Andreassen</a:t>
            </a:r>
            <a:r>
              <a:rPr lang="en-US" sz="3600" dirty="0" smtClean="0"/>
              <a:t>, et al., 2012).</a:t>
            </a:r>
          </a:p>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smtClean="0">
              <a:solidFill>
                <a:schemeClr val="bg1">
                  <a:lumMod val="50000"/>
                </a:schemeClr>
              </a:solidFill>
            </a:endParaRPr>
          </a:p>
          <a:p>
            <a:pPr>
              <a:buNone/>
            </a:pPr>
            <a:endParaRPr lang="en-US" dirty="0" smtClean="0">
              <a:solidFill>
                <a:schemeClr val="bg1">
                  <a:lumMod val="50000"/>
                </a:schemeClr>
              </a:solidFill>
            </a:endParaRP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Literature Review: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Sleep…</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keh_Header.jpg"/>
          <p:cNvPicPr>
            <a:picLocks noChangeAspect="1"/>
          </p:cNvPicPr>
          <p:nvPr/>
        </p:nvPicPr>
        <p:blipFill>
          <a:blip r:embed="rId2"/>
          <a:stretch>
            <a:fillRect/>
          </a:stretch>
        </p:blipFill>
        <p:spPr>
          <a:xfrm>
            <a:off x="0" y="0"/>
            <a:ext cx="9144000" cy="1234440"/>
          </a:xfrm>
          <a:prstGeom prst="rect">
            <a:avLst/>
          </a:prstGeom>
        </p:spPr>
      </p:pic>
      <p:cxnSp>
        <p:nvCxnSpPr>
          <p:cNvPr id="19" name="Straight Connector 18"/>
          <p:cNvCxnSpPr/>
          <p:nvPr/>
        </p:nvCxnSpPr>
        <p:spPr>
          <a:xfrm>
            <a:off x="0" y="1234440"/>
            <a:ext cx="9144000" cy="1588"/>
          </a:xfrm>
          <a:prstGeom prst="line">
            <a:avLst/>
          </a:prstGeom>
          <a:ln>
            <a:solidFill>
              <a:schemeClr val="accent4">
                <a:lumMod val="50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normAutofit/>
          </a:bodyPr>
          <a:lstStyle/>
          <a:p>
            <a:r>
              <a:rPr lang="en-US" dirty="0" err="1" smtClean="0"/>
              <a:t>Raacke</a:t>
            </a:r>
            <a:r>
              <a:rPr lang="en-US" dirty="0" smtClean="0"/>
              <a:t> and Bonds-</a:t>
            </a:r>
            <a:r>
              <a:rPr lang="en-US" dirty="0" err="1" smtClean="0"/>
              <a:t>Raacke</a:t>
            </a:r>
            <a:r>
              <a:rPr lang="en-US" dirty="0" smtClean="0"/>
              <a:t> (2011) found text messaging has gone up in recent years as a form of communication and that people use texting over calling for a variety of reasons.</a:t>
            </a:r>
          </a:p>
          <a:p>
            <a:endParaRPr lang="en-US" dirty="0" smtClean="0">
              <a:solidFill>
                <a:schemeClr val="bg1">
                  <a:lumMod val="50000"/>
                </a:schemeClr>
              </a:solidFill>
            </a:endParaRPr>
          </a:p>
        </p:txBody>
      </p:sp>
      <p:pic>
        <p:nvPicPr>
          <p:cNvPr id="2" name="Picture 1" descr="NSU_Seal.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6648" y="0"/>
            <a:ext cx="1617352" cy="1613102"/>
          </a:xfrm>
          <a:prstGeom prst="rect">
            <a:avLst/>
          </a:prstGeom>
        </p:spPr>
      </p:pic>
      <p:sp>
        <p:nvSpPr>
          <p:cNvPr id="10" name="Title 10"/>
          <p:cNvSpPr>
            <a:spLocks noGrp="1"/>
          </p:cNvSpPr>
          <p:nvPr>
            <p:ph type="title"/>
          </p:nvPr>
        </p:nvSpPr>
        <p:spPr>
          <a:xfrm>
            <a:off x="63500" y="144855"/>
            <a:ext cx="7530898" cy="726598"/>
          </a:xfrm>
        </p:spPr>
        <p:txBody>
          <a:bodyPr vert="horz" numCol="1" anchor="t" anchorCtr="0">
            <a:noAutofit/>
          </a:bodyPr>
          <a:lstStyle/>
          <a:p>
            <a:pPr algn="l"/>
            <a:r>
              <a:rPr lang="en-US"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Literature Review: </a:t>
            </a:r>
            <a:r>
              <a:rPr lang="en-US" sz="3600" b="1" dirty="0" smtClean="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rPr>
              <a:t>Communication</a:t>
            </a:r>
            <a:endParaRPr lang="en-US" b="1" dirty="0">
              <a:ln>
                <a:solidFill>
                  <a:schemeClr val="tx1">
                    <a:alpha val="90000"/>
                  </a:schemeClr>
                </a:solidFill>
              </a:ln>
              <a:solidFill>
                <a:schemeClr val="bg1"/>
              </a:solidFill>
              <a:effectLst>
                <a:outerShdw blurRad="50800" dist="38100" dir="2700000" algn="tl" rotWithShape="0">
                  <a:srgbClr val="000000">
                    <a:alpha val="43000"/>
                  </a:srgbClr>
                </a:outerShdw>
                <a:reflection stA="50000" endPos="60000" dist="12700" dir="5400000" sy="-100000" algn="bl" rotWithShape="0"/>
              </a:effectLst>
              <a:latin typeface="Impact"/>
            </a:endParaRPr>
          </a:p>
        </p:txBody>
      </p:sp>
    </p:spTree>
    <p:extLst>
      <p:ext uri="{BB962C8B-B14F-4D97-AF65-F5344CB8AC3E}">
        <p14:creationId xmlns="" xmlns:p14="http://schemas.microsoft.com/office/powerpoint/2010/main" val="877721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1344</Words>
  <Application>Microsoft Office PowerPoint</Application>
  <PresentationFormat>On-screen Show (4:3)</PresentationFormat>
  <Paragraphs>253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Student Academic Research Team (S.T.A.R.T.)</vt:lpstr>
      <vt:lpstr>Abstract</vt:lpstr>
      <vt:lpstr>Literature Review</vt:lpstr>
      <vt:lpstr>Literature Review: Dependency</vt:lpstr>
      <vt:lpstr>Literature Review: Dependency…</vt:lpstr>
      <vt:lpstr>Literature Review: Sleep</vt:lpstr>
      <vt:lpstr>Literature Review: Sleep…</vt:lpstr>
      <vt:lpstr>Literature Review: Communication</vt:lpstr>
      <vt:lpstr>Literature Review: Communication…</vt:lpstr>
      <vt:lpstr>Hypothesis:</vt:lpstr>
      <vt:lpstr>Methods</vt:lpstr>
      <vt:lpstr>Participants:</vt:lpstr>
      <vt:lpstr>Materials: Dependency</vt:lpstr>
      <vt:lpstr>Materials: Sleep &amp; Communication</vt:lpstr>
      <vt:lpstr>Procedures:</vt:lpstr>
      <vt:lpstr>Results</vt:lpstr>
      <vt:lpstr>Results: Dependency/Independent T-Test</vt:lpstr>
      <vt:lpstr>Results: Percentage of Sleep Hours</vt:lpstr>
      <vt:lpstr>Results: Sleep/ ANOVA</vt:lpstr>
      <vt:lpstr>Results: Communication/Independent T-Test</vt:lpstr>
      <vt:lpstr>Discussion:</vt:lpstr>
      <vt:lpstr>Discussion:  Weakness in Research</vt:lpstr>
      <vt:lpstr>Reference: </vt:lpstr>
      <vt:lpstr>Questions?</vt:lpstr>
      <vt:lpstr>Contact Information: </vt:lpstr>
      <vt:lpstr>Thank you</vt:lpstr>
    </vt:vector>
  </TitlesOfParts>
  <Company>Northwestern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Gentry</dc:creator>
  <cp:lastModifiedBy>Amelia Margaret Bertrand</cp:lastModifiedBy>
  <cp:revision>156</cp:revision>
  <dcterms:created xsi:type="dcterms:W3CDTF">2010-03-22T15:35:43Z</dcterms:created>
  <dcterms:modified xsi:type="dcterms:W3CDTF">2013-04-12T21:16:44Z</dcterms:modified>
</cp:coreProperties>
</file>