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287" r:id="rId3"/>
    <p:sldId id="260" r:id="rId4"/>
    <p:sldId id="258" r:id="rId5"/>
    <p:sldId id="259" r:id="rId6"/>
    <p:sldId id="273" r:id="rId7"/>
    <p:sldId id="274" r:id="rId8"/>
    <p:sldId id="283" r:id="rId9"/>
    <p:sldId id="267" r:id="rId10"/>
    <p:sldId id="268" r:id="rId11"/>
    <p:sldId id="288" r:id="rId12"/>
    <p:sldId id="261" r:id="rId13"/>
    <p:sldId id="263" r:id="rId14"/>
    <p:sldId id="265" r:id="rId15"/>
    <p:sldId id="286" r:id="rId16"/>
    <p:sldId id="270" r:id="rId17"/>
    <p:sldId id="269" r:id="rId18"/>
    <p:sldId id="284" r:id="rId19"/>
    <p:sldId id="289" r:id="rId20"/>
    <p:sldId id="291" r:id="rId21"/>
    <p:sldId id="29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4" autoAdjust="0"/>
    <p:restoredTop sz="94717" autoAdjust="0"/>
  </p:normalViewPr>
  <p:slideViewPr>
    <p:cSldViewPr snapToGrid="0" snapToObjects="1">
      <p:cViewPr varScale="1">
        <p:scale>
          <a:sx n="67" d="100"/>
          <a:sy n="67" d="100"/>
        </p:scale>
        <p:origin x="-168" y="-108"/>
      </p:cViewPr>
      <p:guideLst>
        <p:guide orient="horz" pos="2160"/>
        <p:guide pos="2880"/>
      </p:guideLst>
    </p:cSldViewPr>
  </p:slideViewPr>
  <p:outlineViewPr>
    <p:cViewPr>
      <p:scale>
        <a:sx n="33" d="100"/>
        <a:sy n="33" d="100"/>
      </p:scale>
      <p:origin x="16" y="4784"/>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9E3808-C3FB-7B4C-8921-F9AA0DDC605A}" type="datetimeFigureOut">
              <a:rPr lang="en-US" smtClean="0"/>
              <a:pPr/>
              <a:t>4/12/2013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D8FA0A-1C58-8548-B5A8-618DE81C75E4}" type="slidenum">
              <a:rPr lang="en-US" smtClean="0"/>
              <a:pPr/>
              <a:t>‹#›</a:t>
            </a:fld>
            <a:endParaRPr lang="en-US"/>
          </a:p>
        </p:txBody>
      </p:sp>
    </p:spTree>
    <p:extLst>
      <p:ext uri="{BB962C8B-B14F-4D97-AF65-F5344CB8AC3E}">
        <p14:creationId xmlns="" xmlns:p14="http://schemas.microsoft.com/office/powerpoint/2010/main" val="2914320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AA030-0CED-474D-8A1C-EF15027D4095}" type="datetimeFigureOut">
              <a:rPr lang="en-US" smtClean="0"/>
              <a:pPr/>
              <a:t>4/12/2013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7BBF7-0D8D-844D-BEE5-E554AB984277}" type="slidenum">
              <a:rPr lang="en-US" smtClean="0"/>
              <a:pPr/>
              <a:t>‹#›</a:t>
            </a:fld>
            <a:endParaRPr lang="en-US"/>
          </a:p>
        </p:txBody>
      </p:sp>
    </p:spTree>
    <p:extLst>
      <p:ext uri="{BB962C8B-B14F-4D97-AF65-F5344CB8AC3E}">
        <p14:creationId xmlns="" xmlns:p14="http://schemas.microsoft.com/office/powerpoint/2010/main" val="391235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37BBF7-0D8D-844D-BEE5-E554AB984277}"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61BF01-5081-8641-B8D9-1D75CADB9E36}" type="datetime1">
              <a:rPr lang="en-US" smtClean="0"/>
              <a:pPr/>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16617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EA110-7BDD-BA49-B32C-BB5BC51DA592}" type="datetime1">
              <a:rPr lang="en-US" smtClean="0"/>
              <a:pPr/>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342474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F9C0F-6067-1542-B5AB-19BE03E9F380}" type="datetime1">
              <a:rPr lang="en-US" smtClean="0"/>
              <a:pPr/>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78273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577029-01EE-2446-A0C0-1844181D89B2}" type="datetime1">
              <a:rPr lang="en-US" smtClean="0"/>
              <a:pPr/>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241711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68767-EF91-9548-A7BB-6FDA53B50598}" type="datetime1">
              <a:rPr lang="en-US" smtClean="0"/>
              <a:pPr/>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294760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48EDD4-86D9-EA43-B2A7-392C3A3763D2}" type="datetime1">
              <a:rPr lang="en-US" smtClean="0"/>
              <a:pPr/>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273449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AE2CB-74AB-224F-8751-E242F7042F2D}" type="datetime1">
              <a:rPr lang="en-US" smtClean="0"/>
              <a:pPr/>
              <a:t>4/12/2013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86855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766A81-2DC3-F24E-AFCF-AD1E17F099BD}" type="datetime1">
              <a:rPr lang="en-US" smtClean="0"/>
              <a:pPr/>
              <a:t>4/12/2013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270778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6294-14F5-454E-91AA-AD81CDFEC5B9}" type="datetime1">
              <a:rPr lang="en-US" smtClean="0"/>
              <a:pPr/>
              <a:t>4/12/2013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367731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AFF6D-18E7-4946-B37E-4EFDEBF277B0}" type="datetime1">
              <a:rPr lang="en-US" smtClean="0"/>
              <a:pPr/>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117791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4F632-4364-3B48-8170-2395549B648F}" type="datetime1">
              <a:rPr lang="en-US" smtClean="0"/>
              <a:pPr/>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121282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D84E3-A20D-8E43-B6A3-5A241417B84E}" type="datetime1">
              <a:rPr lang="en-US" smtClean="0"/>
              <a:pPr/>
              <a:t>4/12/2013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C2FBA-F1B0-9646-A73F-F000757339EF}" type="slidenum">
              <a:rPr lang="en-US" smtClean="0"/>
              <a:pPr/>
              <a:t>‹#›</a:t>
            </a:fld>
            <a:endParaRPr lang="en-US"/>
          </a:p>
        </p:txBody>
      </p:sp>
    </p:spTree>
    <p:extLst>
      <p:ext uri="{BB962C8B-B14F-4D97-AF65-F5344CB8AC3E}">
        <p14:creationId xmlns="" xmlns:p14="http://schemas.microsoft.com/office/powerpoint/2010/main" val="2778075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10323"/>
            <a:ext cx="9144000" cy="1470025"/>
          </a:xfrm>
        </p:spPr>
        <p:txBody>
          <a:bodyPr>
            <a:noAutofit/>
          </a:bodyPr>
          <a:lstStyle/>
          <a:p>
            <a:r>
              <a:rPr lang="en-US" sz="4200" dirty="0" smtClean="0">
                <a:latin typeface="Cambria"/>
                <a:cs typeface="Cambria"/>
              </a:rPr>
              <a:t>The Architecture of William Faulkner’s</a:t>
            </a:r>
            <a:br>
              <a:rPr lang="en-US" sz="4200" dirty="0" smtClean="0">
                <a:latin typeface="Cambria"/>
                <a:cs typeface="Cambria"/>
              </a:rPr>
            </a:br>
            <a:r>
              <a:rPr lang="en-US" sz="4200" i="1" dirty="0" smtClean="0">
                <a:latin typeface="Cambria"/>
                <a:cs typeface="Cambria"/>
              </a:rPr>
              <a:t>Absalom, Absalom</a:t>
            </a:r>
            <a:r>
              <a:rPr lang="en-US" sz="4200" dirty="0" smtClean="0">
                <a:latin typeface="Cambria"/>
                <a:cs typeface="Cambria"/>
              </a:rPr>
              <a:t>:</a:t>
            </a:r>
            <a:br>
              <a:rPr lang="en-US" sz="4200" dirty="0" smtClean="0">
                <a:latin typeface="Cambria"/>
                <a:cs typeface="Cambria"/>
              </a:rPr>
            </a:br>
            <a:r>
              <a:rPr lang="en-US" sz="4200" dirty="0" smtClean="0">
                <a:latin typeface="Cambria"/>
                <a:cs typeface="Cambria"/>
              </a:rPr>
              <a:t> A Study on the Decay of the </a:t>
            </a:r>
            <a:r>
              <a:rPr lang="en-US" sz="4200" dirty="0" err="1" smtClean="0">
                <a:latin typeface="Cambria"/>
                <a:cs typeface="Cambria"/>
              </a:rPr>
              <a:t>Sutpen</a:t>
            </a:r>
            <a:r>
              <a:rPr lang="en-US" sz="4200" dirty="0" smtClean="0">
                <a:latin typeface="Cambria"/>
                <a:cs typeface="Cambria"/>
              </a:rPr>
              <a:t> Household and the Novel’s Narrative Structure</a:t>
            </a:r>
            <a:endParaRPr lang="en-US" sz="4200" dirty="0">
              <a:latin typeface="Cambria"/>
              <a:cs typeface="Cambria"/>
            </a:endParaRPr>
          </a:p>
        </p:txBody>
      </p:sp>
      <p:sp>
        <p:nvSpPr>
          <p:cNvPr id="3" name="Subtitle 2"/>
          <p:cNvSpPr>
            <a:spLocks noGrp="1"/>
          </p:cNvSpPr>
          <p:nvPr>
            <p:ph type="subTitle" idx="1"/>
          </p:nvPr>
        </p:nvSpPr>
        <p:spPr>
          <a:xfrm>
            <a:off x="0" y="3886200"/>
            <a:ext cx="9144000" cy="2612327"/>
          </a:xfrm>
        </p:spPr>
        <p:txBody>
          <a:bodyPr>
            <a:noAutofit/>
          </a:bodyPr>
          <a:lstStyle/>
          <a:p>
            <a:r>
              <a:rPr lang="en-US" sz="2900" dirty="0" smtClean="0">
                <a:solidFill>
                  <a:schemeClr val="tx1"/>
                </a:solidFill>
                <a:latin typeface="Cambria"/>
                <a:cs typeface="Cambria"/>
              </a:rPr>
              <a:t>Maria-Josee Mendez</a:t>
            </a:r>
          </a:p>
          <a:p>
            <a:r>
              <a:rPr lang="en-US" sz="2900" dirty="0" smtClean="0">
                <a:solidFill>
                  <a:schemeClr val="tx1"/>
                </a:solidFill>
                <a:latin typeface="Cambria"/>
                <a:cs typeface="Cambria"/>
              </a:rPr>
              <a:t>Dr. Wendy Whelan-Stewart</a:t>
            </a:r>
          </a:p>
          <a:p>
            <a:r>
              <a:rPr lang="en-US" sz="2900" dirty="0" smtClean="0">
                <a:solidFill>
                  <a:schemeClr val="tx1"/>
                </a:solidFill>
                <a:latin typeface="Cambria"/>
                <a:cs typeface="Cambria"/>
              </a:rPr>
              <a:t>Department of English and Foreign Languages</a:t>
            </a:r>
          </a:p>
          <a:p>
            <a:r>
              <a:rPr lang="en-US" sz="2900" dirty="0" smtClean="0">
                <a:solidFill>
                  <a:schemeClr val="tx1"/>
                </a:solidFill>
                <a:latin typeface="Cambria"/>
                <a:cs typeface="Cambria"/>
              </a:rPr>
              <a:t>McNeese State University</a:t>
            </a:r>
          </a:p>
          <a:p>
            <a:r>
              <a:rPr lang="en-US" sz="2900" dirty="0" smtClean="0">
                <a:solidFill>
                  <a:schemeClr val="tx1"/>
                </a:solidFill>
                <a:latin typeface="Cambria"/>
                <a:cs typeface="Cambria"/>
              </a:rPr>
              <a:t>Lake Charles, Louisiana </a:t>
            </a:r>
            <a:endParaRPr lang="en-US" sz="2900" dirty="0">
              <a:solidFill>
                <a:schemeClr val="tx1"/>
              </a:solidFill>
              <a:latin typeface="Cambria"/>
              <a:cs typeface="Cambria"/>
            </a:endParaRP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1</a:t>
            </a:fld>
            <a:endParaRPr lang="en-US" dirty="0">
              <a:latin typeface="Cambria"/>
              <a:cs typeface="Cambria"/>
            </a:endParaRPr>
          </a:p>
        </p:txBody>
      </p:sp>
    </p:spTree>
    <p:extLst>
      <p:ext uri="{BB962C8B-B14F-4D97-AF65-F5344CB8AC3E}">
        <p14:creationId xmlns="" xmlns:p14="http://schemas.microsoft.com/office/powerpoint/2010/main" val="176738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Cambria"/>
                <a:cs typeface="Cambria"/>
              </a:rPr>
              <a:t>Structure of Language in the Narrative</a:t>
            </a:r>
            <a:endParaRPr lang="en-US" dirty="0">
              <a:latin typeface="Cambria"/>
              <a:cs typeface="Cambria"/>
            </a:endParaRPr>
          </a:p>
        </p:txBody>
      </p:sp>
      <p:sp>
        <p:nvSpPr>
          <p:cNvPr id="3" name="Content Placeholder 2"/>
          <p:cNvSpPr>
            <a:spLocks noGrp="1"/>
          </p:cNvSpPr>
          <p:nvPr>
            <p:ph idx="1"/>
          </p:nvPr>
        </p:nvSpPr>
        <p:spPr/>
        <p:txBody>
          <a:bodyPr>
            <a:normAutofit/>
          </a:bodyPr>
          <a:lstStyle/>
          <a:p>
            <a:pPr>
              <a:spcBef>
                <a:spcPts val="600"/>
              </a:spcBef>
              <a:spcAft>
                <a:spcPts val="1200"/>
              </a:spcAft>
            </a:pPr>
            <a:r>
              <a:rPr lang="en-US" spc="-150" dirty="0" smtClean="0">
                <a:latin typeface="Cambria"/>
                <a:cs typeface="Cambria"/>
              </a:rPr>
              <a:t>“disjointed chronological frameworks”</a:t>
            </a:r>
            <a:endParaRPr lang="en-US" dirty="0" smtClean="0">
              <a:latin typeface="Cambria"/>
              <a:cs typeface="Cambria"/>
            </a:endParaRPr>
          </a:p>
          <a:p>
            <a:pPr>
              <a:spcBef>
                <a:spcPts val="600"/>
              </a:spcBef>
              <a:spcAft>
                <a:spcPts val="1200"/>
              </a:spcAft>
            </a:pPr>
            <a:r>
              <a:rPr lang="en-US" dirty="0" smtClean="0">
                <a:latin typeface="Cambria"/>
                <a:cs typeface="Cambria"/>
              </a:rPr>
              <a:t>each of the four narrators </a:t>
            </a:r>
            <a:r>
              <a:rPr lang="en-US" b="1" dirty="0" smtClean="0">
                <a:latin typeface="Cambria"/>
                <a:cs typeface="Cambria"/>
              </a:rPr>
              <a:t>fragments</a:t>
            </a:r>
            <a:r>
              <a:rPr lang="en-US" dirty="0" smtClean="0">
                <a:latin typeface="Cambria"/>
                <a:cs typeface="Cambria"/>
              </a:rPr>
              <a:t> the story</a:t>
            </a:r>
            <a:endParaRPr lang="en-US" dirty="0">
              <a:latin typeface="Cambria"/>
              <a:cs typeface="Cambria"/>
            </a:endParaRPr>
          </a:p>
          <a:p>
            <a:pPr>
              <a:spcBef>
                <a:spcPts val="600"/>
              </a:spcBef>
              <a:spcAft>
                <a:spcPts val="1200"/>
              </a:spcAft>
            </a:pPr>
            <a:r>
              <a:rPr lang="en-US" dirty="0" smtClean="0">
                <a:latin typeface="Cambria"/>
                <a:cs typeface="Cambria"/>
              </a:rPr>
              <a:t> four different narratives emerge—not one</a:t>
            </a:r>
          </a:p>
          <a:p>
            <a:pPr marL="0" indent="0">
              <a:buNone/>
            </a:pPr>
            <a:endParaRPr lang="en-US" dirty="0" smtClean="0">
              <a:latin typeface="Cambria"/>
              <a:cs typeface="Cambria"/>
            </a:endParaRP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10</a:t>
            </a:fld>
            <a:endParaRPr lang="en-US" dirty="0">
              <a:latin typeface="Cambria"/>
              <a:cs typeface="Cambria"/>
            </a:endParaRPr>
          </a:p>
        </p:txBody>
      </p:sp>
      <p:sp>
        <p:nvSpPr>
          <p:cNvPr id="5" name="Footer Placeholder 4"/>
          <p:cNvSpPr>
            <a:spLocks noGrp="1"/>
          </p:cNvSpPr>
          <p:nvPr>
            <p:ph type="ftr" sz="quarter" idx="11"/>
          </p:nvPr>
        </p:nvSpPr>
        <p:spPr/>
        <p:txBody>
          <a:bodyPr/>
          <a:lstStyle/>
          <a:p>
            <a:r>
              <a:rPr lang="en-US" sz="1600" dirty="0" err="1" smtClean="0">
                <a:latin typeface="Cambria" pitchFamily="18" charset="0"/>
              </a:rPr>
              <a:t>Levins</a:t>
            </a:r>
            <a:r>
              <a:rPr lang="en-US" sz="1600" dirty="0" smtClean="0">
                <a:latin typeface="Cambria" pitchFamily="18" charset="0"/>
              </a:rPr>
              <a:t> 35</a:t>
            </a:r>
            <a:endParaRPr lang="en-US" sz="1600" dirty="0">
              <a:latin typeface="Cambria" pitchFamily="18" charset="0"/>
            </a:endParaRPr>
          </a:p>
        </p:txBody>
      </p:sp>
    </p:spTree>
    <p:extLst>
      <p:ext uri="{BB962C8B-B14F-4D97-AF65-F5344CB8AC3E}">
        <p14:creationId xmlns="" xmlns:p14="http://schemas.microsoft.com/office/powerpoint/2010/main" val="282589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The Narrators</a:t>
            </a:r>
            <a:endParaRPr lang="en-US" dirty="0">
              <a:latin typeface="Cambria"/>
              <a:cs typeface="Cambria"/>
            </a:endParaRPr>
          </a:p>
        </p:txBody>
      </p:sp>
      <p:sp>
        <p:nvSpPr>
          <p:cNvPr id="3" name="Content Placeholder 2"/>
          <p:cNvSpPr>
            <a:spLocks noGrp="1"/>
          </p:cNvSpPr>
          <p:nvPr>
            <p:ph idx="1"/>
          </p:nvPr>
        </p:nvSpPr>
        <p:spPr>
          <a:xfrm>
            <a:off x="457200" y="1600201"/>
            <a:ext cx="8229600" cy="5121275"/>
          </a:xfrm>
        </p:spPr>
        <p:txBody>
          <a:bodyPr>
            <a:normAutofit/>
          </a:bodyPr>
          <a:lstStyle/>
          <a:p>
            <a:pPr marL="0" indent="0">
              <a:spcBef>
                <a:spcPts val="0"/>
              </a:spcBef>
              <a:buNone/>
            </a:pPr>
            <a:r>
              <a:rPr lang="en-US" b="1" dirty="0" smtClean="0">
                <a:latin typeface="Cambria"/>
                <a:cs typeface="Cambria"/>
              </a:rPr>
              <a:t>I. Miss Rosa </a:t>
            </a:r>
            <a:r>
              <a:rPr lang="en-US" b="1" dirty="0" err="1" smtClean="0">
                <a:latin typeface="Cambria"/>
                <a:cs typeface="Cambria"/>
              </a:rPr>
              <a:t>Coldfield</a:t>
            </a:r>
            <a:r>
              <a:rPr lang="en-US" b="1" dirty="0" smtClean="0">
                <a:latin typeface="Cambria"/>
                <a:cs typeface="Cambria"/>
              </a:rPr>
              <a:t> </a:t>
            </a:r>
            <a:r>
              <a:rPr lang="en-US" dirty="0" smtClean="0">
                <a:latin typeface="Cambria"/>
                <a:cs typeface="Cambria"/>
              </a:rPr>
              <a:t>(sister-in-law and one-time fiancée of Thomas </a:t>
            </a:r>
            <a:r>
              <a:rPr lang="en-US" dirty="0" err="1" smtClean="0">
                <a:latin typeface="Cambria"/>
                <a:cs typeface="Cambria"/>
              </a:rPr>
              <a:t>Sutpen</a:t>
            </a:r>
            <a:r>
              <a:rPr lang="en-US" dirty="0" smtClean="0">
                <a:latin typeface="Cambria"/>
                <a:cs typeface="Cambria"/>
              </a:rPr>
              <a:t>)</a:t>
            </a:r>
          </a:p>
          <a:p>
            <a:pPr marL="0" indent="0">
              <a:spcBef>
                <a:spcPts val="0"/>
              </a:spcBef>
              <a:buNone/>
            </a:pPr>
            <a:endParaRPr lang="en-US" dirty="0" smtClean="0">
              <a:latin typeface="Cambria"/>
              <a:cs typeface="Cambria"/>
            </a:endParaRPr>
          </a:p>
          <a:p>
            <a:pPr marL="0" indent="0">
              <a:spcBef>
                <a:spcPts val="0"/>
              </a:spcBef>
              <a:buNone/>
            </a:pPr>
            <a:r>
              <a:rPr lang="en-US" b="1" dirty="0" smtClean="0">
                <a:latin typeface="Cambria"/>
                <a:cs typeface="Cambria"/>
              </a:rPr>
              <a:t>II. Mr. </a:t>
            </a:r>
            <a:r>
              <a:rPr lang="en-US" b="1" dirty="0" err="1" smtClean="0">
                <a:latin typeface="Cambria"/>
                <a:cs typeface="Cambria"/>
              </a:rPr>
              <a:t>Compson</a:t>
            </a:r>
            <a:r>
              <a:rPr lang="en-US" b="1" dirty="0" smtClean="0">
                <a:latin typeface="Cambria"/>
                <a:cs typeface="Cambria"/>
              </a:rPr>
              <a:t> </a:t>
            </a:r>
            <a:r>
              <a:rPr lang="en-US" dirty="0" smtClean="0">
                <a:latin typeface="Cambria"/>
                <a:cs typeface="Cambria"/>
              </a:rPr>
              <a:t>(son of </a:t>
            </a:r>
            <a:r>
              <a:rPr lang="en-US" dirty="0" err="1" smtClean="0">
                <a:latin typeface="Cambria"/>
                <a:cs typeface="Cambria"/>
              </a:rPr>
              <a:t>Sutpen’s</a:t>
            </a:r>
            <a:r>
              <a:rPr lang="en-US" dirty="0" smtClean="0">
                <a:latin typeface="Cambria"/>
                <a:cs typeface="Cambria"/>
              </a:rPr>
              <a:t> first friend in the county)</a:t>
            </a:r>
          </a:p>
          <a:p>
            <a:pPr marL="0" indent="0">
              <a:spcBef>
                <a:spcPts val="0"/>
              </a:spcBef>
              <a:buNone/>
            </a:pPr>
            <a:endParaRPr lang="en-US" dirty="0">
              <a:latin typeface="Cambria"/>
              <a:cs typeface="Cambria"/>
            </a:endParaRPr>
          </a:p>
          <a:p>
            <a:pPr marL="0" indent="0">
              <a:spcBef>
                <a:spcPts val="0"/>
              </a:spcBef>
              <a:buNone/>
            </a:pPr>
            <a:r>
              <a:rPr lang="en-US" b="1" dirty="0" smtClean="0">
                <a:latin typeface="Cambria"/>
                <a:cs typeface="Cambria"/>
              </a:rPr>
              <a:t>III. Quentin </a:t>
            </a:r>
            <a:r>
              <a:rPr lang="en-US" b="1" dirty="0" err="1" smtClean="0">
                <a:latin typeface="Cambria"/>
                <a:cs typeface="Cambria"/>
              </a:rPr>
              <a:t>Compson</a:t>
            </a:r>
            <a:r>
              <a:rPr lang="en-US" b="1" dirty="0" smtClean="0">
                <a:latin typeface="Cambria"/>
                <a:cs typeface="Cambria"/>
              </a:rPr>
              <a:t> </a:t>
            </a:r>
            <a:r>
              <a:rPr lang="en-US" dirty="0" smtClean="0">
                <a:latin typeface="Cambria"/>
                <a:cs typeface="Cambria"/>
              </a:rPr>
              <a:t>(son of Mr. </a:t>
            </a:r>
            <a:r>
              <a:rPr lang="en-US" dirty="0" err="1" smtClean="0">
                <a:latin typeface="Cambria"/>
                <a:cs typeface="Cambria"/>
              </a:rPr>
              <a:t>Compson</a:t>
            </a:r>
            <a:r>
              <a:rPr lang="en-US" dirty="0" smtClean="0">
                <a:latin typeface="Cambria"/>
                <a:cs typeface="Cambria"/>
              </a:rPr>
              <a:t>)</a:t>
            </a:r>
            <a:endParaRPr lang="en-US" b="1" dirty="0" smtClean="0">
              <a:latin typeface="Cambria"/>
              <a:cs typeface="Cambria"/>
            </a:endParaRPr>
          </a:p>
          <a:p>
            <a:pPr marL="0" indent="0">
              <a:spcBef>
                <a:spcPts val="0"/>
              </a:spcBef>
              <a:buNone/>
            </a:pPr>
            <a:endParaRPr lang="en-US" b="1" dirty="0">
              <a:latin typeface="Cambria"/>
              <a:cs typeface="Cambria"/>
            </a:endParaRPr>
          </a:p>
          <a:p>
            <a:pPr marL="0" indent="0">
              <a:spcBef>
                <a:spcPts val="0"/>
              </a:spcBef>
              <a:buNone/>
            </a:pPr>
            <a:r>
              <a:rPr lang="en-US" b="1" dirty="0" smtClean="0">
                <a:latin typeface="Cambria"/>
                <a:cs typeface="Cambria"/>
              </a:rPr>
              <a:t>IV. Shreve </a:t>
            </a:r>
            <a:r>
              <a:rPr lang="en-US" b="1" dirty="0" err="1" smtClean="0">
                <a:latin typeface="Cambria"/>
                <a:cs typeface="Cambria"/>
              </a:rPr>
              <a:t>McCannon</a:t>
            </a:r>
            <a:r>
              <a:rPr lang="en-US" b="1" dirty="0" smtClean="0">
                <a:latin typeface="Cambria"/>
                <a:cs typeface="Cambria"/>
              </a:rPr>
              <a:t> </a:t>
            </a:r>
            <a:r>
              <a:rPr lang="en-US" dirty="0" smtClean="0">
                <a:latin typeface="Cambria"/>
                <a:cs typeface="Cambria"/>
              </a:rPr>
              <a:t>(Quentin’s Canadian roommate at Harvard)</a:t>
            </a:r>
            <a:endParaRPr lang="en-US" b="1" dirty="0">
              <a:latin typeface="Cambria"/>
              <a:cs typeface="Cambria"/>
            </a:endParaRP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11</a:t>
            </a:fld>
            <a:endParaRPr lang="en-US" dirty="0">
              <a:latin typeface="Cambria"/>
              <a:cs typeface="Cambria"/>
            </a:endParaRPr>
          </a:p>
        </p:txBody>
      </p:sp>
    </p:spTree>
    <p:extLst>
      <p:ext uri="{BB962C8B-B14F-4D97-AF65-F5344CB8AC3E}">
        <p14:creationId xmlns="" xmlns:p14="http://schemas.microsoft.com/office/powerpoint/2010/main" val="2854517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Cambria"/>
                <a:cs typeface="Cambria"/>
              </a:rPr>
              <a:t>Artistic Reconstruction of the Narrative</a:t>
            </a:r>
            <a:endParaRPr lang="en-US" dirty="0">
              <a:latin typeface="Cambria"/>
              <a:cs typeface="Cambria"/>
            </a:endParaRPr>
          </a:p>
        </p:txBody>
      </p:sp>
      <p:sp>
        <p:nvSpPr>
          <p:cNvPr id="3" name="Content Placeholder 2"/>
          <p:cNvSpPr>
            <a:spLocks noGrp="1"/>
          </p:cNvSpPr>
          <p:nvPr>
            <p:ph idx="1"/>
          </p:nvPr>
        </p:nvSpPr>
        <p:spPr>
          <a:xfrm>
            <a:off x="457200" y="1600201"/>
            <a:ext cx="8229600" cy="5096968"/>
          </a:xfrm>
        </p:spPr>
        <p:txBody>
          <a:bodyPr>
            <a:normAutofit/>
          </a:bodyPr>
          <a:lstStyle/>
          <a:p>
            <a:r>
              <a:rPr lang="en-US" dirty="0" smtClean="0">
                <a:latin typeface="Cambria"/>
                <a:cs typeface="Cambria"/>
              </a:rPr>
              <a:t>Miss Rosa </a:t>
            </a:r>
            <a:r>
              <a:rPr lang="en-US" dirty="0" err="1" smtClean="0">
                <a:latin typeface="Cambria"/>
                <a:cs typeface="Cambria"/>
              </a:rPr>
              <a:t>Coldfield</a:t>
            </a:r>
            <a:r>
              <a:rPr lang="en-US" dirty="0" smtClean="0">
                <a:latin typeface="Cambria"/>
                <a:cs typeface="Cambria"/>
              </a:rPr>
              <a:t> and Quentin </a:t>
            </a:r>
            <a:r>
              <a:rPr lang="en-US" dirty="0" err="1" smtClean="0">
                <a:latin typeface="Cambria"/>
                <a:cs typeface="Cambria"/>
              </a:rPr>
              <a:t>Compson</a:t>
            </a:r>
            <a:endParaRPr lang="en-US" dirty="0" smtClean="0">
              <a:latin typeface="Cambria"/>
              <a:cs typeface="Cambria"/>
            </a:endParaRPr>
          </a:p>
          <a:p>
            <a:pPr lvl="1"/>
            <a:r>
              <a:rPr lang="en-US" dirty="0" smtClean="0">
                <a:latin typeface="Cambria"/>
                <a:cs typeface="Cambria"/>
              </a:rPr>
              <a:t>1</a:t>
            </a:r>
            <a:r>
              <a:rPr lang="en-US" baseline="30000" dirty="0" smtClean="0">
                <a:latin typeface="Cambria"/>
                <a:cs typeface="Cambria"/>
              </a:rPr>
              <a:t>st</a:t>
            </a:r>
            <a:r>
              <a:rPr lang="en-US" dirty="0" smtClean="0">
                <a:latin typeface="Cambria"/>
                <a:cs typeface="Cambria"/>
              </a:rPr>
              <a:t> and 3</a:t>
            </a:r>
            <a:r>
              <a:rPr lang="en-US" baseline="30000" dirty="0" smtClean="0">
                <a:latin typeface="Cambria"/>
                <a:cs typeface="Cambria"/>
              </a:rPr>
              <a:t>rd</a:t>
            </a:r>
            <a:r>
              <a:rPr lang="en-US" dirty="0" smtClean="0">
                <a:latin typeface="Cambria"/>
                <a:cs typeface="Cambria"/>
              </a:rPr>
              <a:t> narrators, respectively </a:t>
            </a:r>
          </a:p>
          <a:p>
            <a:pPr lvl="1"/>
            <a:r>
              <a:rPr lang="en-US" dirty="0" smtClean="0">
                <a:latin typeface="Cambria"/>
                <a:cs typeface="Cambria"/>
              </a:rPr>
              <a:t>Transmit stories of Southern past </a:t>
            </a:r>
            <a:r>
              <a:rPr lang="en-US" b="1" dirty="0" smtClean="0">
                <a:latin typeface="Cambria"/>
                <a:cs typeface="Cambria"/>
              </a:rPr>
              <a:t>from oral tradition to literary form</a:t>
            </a:r>
            <a:endParaRPr lang="en-US" dirty="0" smtClean="0">
              <a:latin typeface="Cambria"/>
              <a:cs typeface="Cambria"/>
            </a:endParaRPr>
          </a:p>
          <a:p>
            <a:pPr lvl="1"/>
            <a:endParaRPr lang="en-US" dirty="0">
              <a:latin typeface="Cambria"/>
              <a:cs typeface="Cambria"/>
            </a:endParaRPr>
          </a:p>
          <a:p>
            <a:pPr lvl="1"/>
            <a:r>
              <a:rPr lang="en-US" dirty="0" smtClean="0">
                <a:latin typeface="Cambria"/>
                <a:cs typeface="Cambria"/>
              </a:rPr>
              <a:t>“So maybe you will enter the literary profession as so many Southern gentlemen and gentlewomen too are doing now and maybe some day you will remember this and </a:t>
            </a:r>
            <a:r>
              <a:rPr lang="en-US" b="1" dirty="0" smtClean="0">
                <a:latin typeface="Cambria"/>
                <a:cs typeface="Cambria"/>
              </a:rPr>
              <a:t>write about it</a:t>
            </a:r>
            <a:r>
              <a:rPr lang="en-US" dirty="0" smtClean="0">
                <a:latin typeface="Cambria"/>
                <a:cs typeface="Cambria"/>
              </a:rPr>
              <a:t>” [Miss </a:t>
            </a:r>
            <a:r>
              <a:rPr lang="en-US" dirty="0" err="1" smtClean="0">
                <a:latin typeface="Cambria"/>
                <a:cs typeface="Cambria"/>
              </a:rPr>
              <a:t>Coldfield</a:t>
            </a:r>
            <a:r>
              <a:rPr lang="en-US" dirty="0" smtClean="0">
                <a:latin typeface="Cambria"/>
                <a:cs typeface="Cambria"/>
              </a:rPr>
              <a:t> to Quentin]</a:t>
            </a:r>
            <a:endParaRPr lang="en-US" dirty="0">
              <a:latin typeface="Cambria"/>
              <a:cs typeface="Cambria"/>
            </a:endParaRP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12</a:t>
            </a:fld>
            <a:endParaRPr lang="en-US" dirty="0">
              <a:latin typeface="Cambria"/>
              <a:cs typeface="Cambria"/>
            </a:endParaRPr>
          </a:p>
        </p:txBody>
      </p:sp>
      <p:sp>
        <p:nvSpPr>
          <p:cNvPr id="5" name="Footer Placeholder 4"/>
          <p:cNvSpPr>
            <a:spLocks noGrp="1"/>
          </p:cNvSpPr>
          <p:nvPr>
            <p:ph type="ftr" sz="quarter" idx="11"/>
          </p:nvPr>
        </p:nvSpPr>
        <p:spPr/>
        <p:txBody>
          <a:bodyPr/>
          <a:lstStyle/>
          <a:p>
            <a:r>
              <a:rPr lang="en-US" sz="1600" dirty="0" smtClean="0">
                <a:latin typeface="Cambria"/>
                <a:cs typeface="Cambria"/>
              </a:rPr>
              <a:t>Faulkner 9-10</a:t>
            </a:r>
            <a:endParaRPr lang="en-US" sz="1600" dirty="0">
              <a:latin typeface="Cambria"/>
              <a:cs typeface="Cambria"/>
            </a:endParaRPr>
          </a:p>
        </p:txBody>
      </p:sp>
    </p:spTree>
    <p:extLst>
      <p:ext uri="{BB962C8B-B14F-4D97-AF65-F5344CB8AC3E}">
        <p14:creationId xmlns="" xmlns:p14="http://schemas.microsoft.com/office/powerpoint/2010/main" val="1057728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Cambria"/>
                <a:cs typeface="Cambria"/>
              </a:rPr>
              <a:t>Artistic Reconstruction of the Narrative</a:t>
            </a:r>
            <a:endParaRPr lang="en-US" dirty="0">
              <a:latin typeface="Cambria"/>
              <a:cs typeface="Cambria"/>
            </a:endParaRPr>
          </a:p>
        </p:txBody>
      </p:sp>
      <p:sp>
        <p:nvSpPr>
          <p:cNvPr id="3" name="Content Placeholder 2"/>
          <p:cNvSpPr>
            <a:spLocks noGrp="1"/>
          </p:cNvSpPr>
          <p:nvPr>
            <p:ph idx="1"/>
          </p:nvPr>
        </p:nvSpPr>
        <p:spPr/>
        <p:txBody>
          <a:bodyPr>
            <a:normAutofit/>
          </a:bodyPr>
          <a:lstStyle/>
          <a:p>
            <a:pPr marL="0" indent="0" algn="ctr">
              <a:buNone/>
            </a:pPr>
            <a:r>
              <a:rPr lang="en-US" sz="3600" spc="-150" dirty="0" smtClean="0">
                <a:latin typeface="Cambria"/>
                <a:cs typeface="Cambria"/>
              </a:rPr>
              <a:t>This practice of creation seeks to ask and answer the questions the creator him- or herself considers important, </a:t>
            </a:r>
            <a:r>
              <a:rPr lang="en-US" sz="3600" b="1" spc="-150" dirty="0" smtClean="0">
                <a:latin typeface="Cambria"/>
                <a:cs typeface="Cambria"/>
              </a:rPr>
              <a:t>thus constructing a new artistic reality </a:t>
            </a: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13</a:t>
            </a:fld>
            <a:endParaRPr lang="en-US" dirty="0">
              <a:latin typeface="Cambria"/>
              <a:cs typeface="Cambria"/>
            </a:endParaRPr>
          </a:p>
        </p:txBody>
      </p:sp>
    </p:spTree>
    <p:extLst>
      <p:ext uri="{BB962C8B-B14F-4D97-AF65-F5344CB8AC3E}">
        <p14:creationId xmlns="" xmlns:p14="http://schemas.microsoft.com/office/powerpoint/2010/main" val="792182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a:cs typeface="Cambria"/>
              </a:rPr>
              <a:t>Romanticization</a:t>
            </a:r>
            <a:r>
              <a:rPr lang="en-US" dirty="0" smtClean="0">
                <a:latin typeface="Cambria"/>
                <a:cs typeface="Cambria"/>
              </a:rPr>
              <a:t> of the South through the Narrative</a:t>
            </a:r>
            <a:endParaRPr lang="en-US" dirty="0">
              <a:latin typeface="Cambria"/>
              <a:cs typeface="Cambria"/>
            </a:endParaRPr>
          </a:p>
        </p:txBody>
      </p:sp>
      <p:sp>
        <p:nvSpPr>
          <p:cNvPr id="3" name="Content Placeholder 2"/>
          <p:cNvSpPr>
            <a:spLocks noGrp="1"/>
          </p:cNvSpPr>
          <p:nvPr>
            <p:ph idx="1"/>
          </p:nvPr>
        </p:nvSpPr>
        <p:spPr>
          <a:xfrm>
            <a:off x="457200" y="1600200"/>
            <a:ext cx="8229600" cy="5121275"/>
          </a:xfrm>
        </p:spPr>
        <p:txBody>
          <a:bodyPr>
            <a:normAutofit/>
          </a:bodyPr>
          <a:lstStyle/>
          <a:p>
            <a:pPr marL="0" indent="0">
              <a:buNone/>
            </a:pPr>
            <a:r>
              <a:rPr lang="en-US" dirty="0" smtClean="0">
                <a:latin typeface="Cambria"/>
                <a:cs typeface="Cambria"/>
              </a:rPr>
              <a:t>“—Have you noticed how so often when we try to </a:t>
            </a:r>
            <a:r>
              <a:rPr lang="en-US" b="1" dirty="0" smtClean="0">
                <a:latin typeface="Cambria"/>
                <a:cs typeface="Cambria"/>
              </a:rPr>
              <a:t>reconstruct</a:t>
            </a:r>
            <a:r>
              <a:rPr lang="en-US" dirty="0" smtClean="0">
                <a:latin typeface="Cambria"/>
                <a:cs typeface="Cambria"/>
              </a:rPr>
              <a:t> the causes which lead up to the actions of men and women, how with a sort of astonishment we find ourselves now and then reduced to the belief, the only possible belief, that they stemmed from some of the old virtues? </a:t>
            </a:r>
            <a:r>
              <a:rPr lang="en-US" b="1" dirty="0" smtClean="0">
                <a:latin typeface="Cambria"/>
                <a:cs typeface="Cambria"/>
              </a:rPr>
              <a:t>the thief who steals not for greed but for love, the murderer who kills not out of lust but pity?</a:t>
            </a:r>
            <a:r>
              <a:rPr lang="en-US" dirty="0" smtClean="0">
                <a:latin typeface="Cambria"/>
                <a:cs typeface="Cambria"/>
              </a:rPr>
              <a:t>” [Mr. </a:t>
            </a:r>
            <a:r>
              <a:rPr lang="en-US" dirty="0" err="1" smtClean="0">
                <a:latin typeface="Cambria"/>
                <a:cs typeface="Cambria"/>
              </a:rPr>
              <a:t>Compson</a:t>
            </a:r>
            <a:r>
              <a:rPr lang="en-US" dirty="0" smtClean="0">
                <a:latin typeface="Cambria"/>
                <a:cs typeface="Cambria"/>
              </a:rPr>
              <a:t> to Quentin]</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A64C2FBA-F1B0-9646-A73F-F000757339EF}" type="slidenum">
              <a:rPr lang="en-US" smtClean="0">
                <a:latin typeface="Cambria"/>
                <a:cs typeface="Cambria"/>
              </a:rPr>
              <a:pPr/>
              <a:t>14</a:t>
            </a:fld>
            <a:endParaRPr lang="en-US" dirty="0">
              <a:latin typeface="Cambria"/>
              <a:cs typeface="Cambria"/>
            </a:endParaRPr>
          </a:p>
        </p:txBody>
      </p:sp>
      <p:sp>
        <p:nvSpPr>
          <p:cNvPr id="5" name="Footer Placeholder 4"/>
          <p:cNvSpPr>
            <a:spLocks noGrp="1"/>
          </p:cNvSpPr>
          <p:nvPr>
            <p:ph type="ftr" sz="quarter" idx="11"/>
          </p:nvPr>
        </p:nvSpPr>
        <p:spPr/>
        <p:txBody>
          <a:bodyPr/>
          <a:lstStyle/>
          <a:p>
            <a:r>
              <a:rPr lang="en-US" sz="1600" dirty="0" smtClean="0">
                <a:latin typeface="Cambria"/>
                <a:cs typeface="Cambria"/>
              </a:rPr>
              <a:t>Faulkner 121</a:t>
            </a:r>
            <a:endParaRPr lang="en-US" sz="1600" dirty="0">
              <a:latin typeface="Cambria"/>
              <a:cs typeface="Cambria"/>
            </a:endParaRPr>
          </a:p>
        </p:txBody>
      </p:sp>
    </p:spTree>
    <p:extLst>
      <p:ext uri="{BB962C8B-B14F-4D97-AF65-F5344CB8AC3E}">
        <p14:creationId xmlns="" xmlns:p14="http://schemas.microsoft.com/office/powerpoint/2010/main" val="263776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8937"/>
            <a:ext cx="4040188" cy="639762"/>
          </a:xfrm>
        </p:spPr>
        <p:txBody>
          <a:bodyPr/>
          <a:lstStyle/>
          <a:p>
            <a:pPr algn="ctr"/>
            <a:r>
              <a:rPr lang="en-US" dirty="0" smtClean="0">
                <a:latin typeface="Cambria"/>
                <a:cs typeface="Cambria"/>
              </a:rPr>
              <a:t>The Romantic</a:t>
            </a:r>
            <a:endParaRPr lang="en-US" dirty="0">
              <a:latin typeface="Cambria"/>
              <a:cs typeface="Cambria"/>
            </a:endParaRPr>
          </a:p>
        </p:txBody>
      </p:sp>
      <p:sp>
        <p:nvSpPr>
          <p:cNvPr id="4" name="Content Placeholder 3"/>
          <p:cNvSpPr>
            <a:spLocks noGrp="1"/>
          </p:cNvSpPr>
          <p:nvPr>
            <p:ph sz="half" idx="2"/>
          </p:nvPr>
        </p:nvSpPr>
        <p:spPr>
          <a:xfrm>
            <a:off x="457200" y="2221888"/>
            <a:ext cx="4040188" cy="1654721"/>
          </a:xfrm>
        </p:spPr>
        <p:txBody>
          <a:bodyPr>
            <a:noAutofit/>
          </a:bodyPr>
          <a:lstStyle/>
          <a:p>
            <a:pPr marL="0" indent="0">
              <a:buNone/>
            </a:pPr>
            <a:r>
              <a:rPr lang="en-US" dirty="0">
                <a:latin typeface="Cambria"/>
                <a:cs typeface="Cambria"/>
              </a:rPr>
              <a:t>“when beside a shuttered and unsleeping candle she embalmed the War and its </a:t>
            </a:r>
            <a:r>
              <a:rPr lang="en-US" b="1" dirty="0">
                <a:latin typeface="Cambria"/>
                <a:cs typeface="Cambria"/>
              </a:rPr>
              <a:t>heritage of suffering and injustice and sorrow </a:t>
            </a:r>
            <a:r>
              <a:rPr lang="en-US" dirty="0">
                <a:latin typeface="Cambria"/>
                <a:cs typeface="Cambria"/>
              </a:rPr>
              <a:t>on the backsides of the pages within an old account book”[Miss Rosa </a:t>
            </a:r>
            <a:r>
              <a:rPr lang="en-US" dirty="0" err="1">
                <a:latin typeface="Cambria"/>
                <a:cs typeface="Cambria"/>
              </a:rPr>
              <a:t>Coldfield</a:t>
            </a:r>
            <a:r>
              <a:rPr lang="en-US" dirty="0">
                <a:latin typeface="Cambria"/>
                <a:cs typeface="Cambria"/>
              </a:rPr>
              <a:t>]</a:t>
            </a:r>
          </a:p>
          <a:p>
            <a:pPr marL="0" indent="0">
              <a:buNone/>
            </a:pPr>
            <a:endParaRPr lang="en-US" dirty="0">
              <a:latin typeface="Cambria"/>
              <a:cs typeface="Cambria"/>
            </a:endParaRPr>
          </a:p>
        </p:txBody>
      </p:sp>
      <p:sp>
        <p:nvSpPr>
          <p:cNvPr id="5" name="Text Placeholder 4"/>
          <p:cNvSpPr>
            <a:spLocks noGrp="1"/>
          </p:cNvSpPr>
          <p:nvPr>
            <p:ph type="body" sz="quarter" idx="3"/>
          </p:nvPr>
        </p:nvSpPr>
        <p:spPr>
          <a:xfrm>
            <a:off x="4645025" y="938937"/>
            <a:ext cx="4041775" cy="639762"/>
          </a:xfrm>
        </p:spPr>
        <p:txBody>
          <a:bodyPr/>
          <a:lstStyle/>
          <a:p>
            <a:pPr algn="ctr"/>
            <a:r>
              <a:rPr lang="en-US" dirty="0" smtClean="0">
                <a:latin typeface="Cambria"/>
                <a:cs typeface="Cambria"/>
              </a:rPr>
              <a:t>The Corrupt</a:t>
            </a:r>
            <a:endParaRPr lang="en-US" dirty="0">
              <a:latin typeface="Cambria"/>
              <a:cs typeface="Cambria"/>
            </a:endParaRPr>
          </a:p>
        </p:txBody>
      </p:sp>
      <p:sp>
        <p:nvSpPr>
          <p:cNvPr id="6" name="Content Placeholder 5"/>
          <p:cNvSpPr>
            <a:spLocks noGrp="1"/>
          </p:cNvSpPr>
          <p:nvPr>
            <p:ph sz="quarter" idx="4"/>
          </p:nvPr>
        </p:nvSpPr>
        <p:spPr>
          <a:xfrm>
            <a:off x="4645026" y="2174875"/>
            <a:ext cx="4041775" cy="4181476"/>
          </a:xfrm>
        </p:spPr>
        <p:txBody>
          <a:bodyPr>
            <a:noAutofit/>
          </a:bodyPr>
          <a:lstStyle/>
          <a:p>
            <a:pPr marL="0" indent="0">
              <a:buNone/>
            </a:pPr>
            <a:r>
              <a:rPr lang="en-US" dirty="0" smtClean="0">
                <a:latin typeface="Cambria"/>
                <a:cs typeface="Cambria"/>
              </a:rPr>
              <a:t>“</a:t>
            </a:r>
            <a:r>
              <a:rPr lang="en-US" dirty="0">
                <a:latin typeface="Cambria"/>
                <a:cs typeface="Cambria"/>
              </a:rPr>
              <a:t>a soil </a:t>
            </a:r>
            <a:r>
              <a:rPr lang="en-US" dirty="0" err="1">
                <a:latin typeface="Cambria"/>
                <a:cs typeface="Cambria"/>
              </a:rPr>
              <a:t>manured</a:t>
            </a:r>
            <a:r>
              <a:rPr lang="en-US" dirty="0">
                <a:latin typeface="Cambria"/>
                <a:cs typeface="Cambria"/>
              </a:rPr>
              <a:t> with black blood from two hundred years of </a:t>
            </a:r>
            <a:r>
              <a:rPr lang="en-US" b="1" dirty="0">
                <a:latin typeface="Cambria"/>
                <a:cs typeface="Cambria"/>
              </a:rPr>
              <a:t>oppression</a:t>
            </a:r>
            <a:r>
              <a:rPr lang="en-US" dirty="0">
                <a:latin typeface="Cambria"/>
                <a:cs typeface="Cambria"/>
              </a:rPr>
              <a:t> and </a:t>
            </a:r>
            <a:r>
              <a:rPr lang="en-US" b="1" dirty="0">
                <a:latin typeface="Cambria"/>
                <a:cs typeface="Cambria"/>
              </a:rPr>
              <a:t>exploitation</a:t>
            </a:r>
            <a:r>
              <a:rPr lang="en-US" dirty="0">
                <a:latin typeface="Cambria"/>
                <a:cs typeface="Cambria"/>
              </a:rPr>
              <a:t>” [Quentin to Shreve]</a:t>
            </a:r>
          </a:p>
          <a:p>
            <a:pPr marL="0" indent="0">
              <a:buNone/>
            </a:pPr>
            <a:endParaRPr lang="en-US" dirty="0">
              <a:latin typeface="Cambria"/>
              <a:cs typeface="Cambria"/>
            </a:endParaRPr>
          </a:p>
        </p:txBody>
      </p:sp>
      <p:sp>
        <p:nvSpPr>
          <p:cNvPr id="2" name="Slide Number Placeholder 1"/>
          <p:cNvSpPr>
            <a:spLocks noGrp="1"/>
          </p:cNvSpPr>
          <p:nvPr>
            <p:ph type="sldNum" sz="quarter" idx="12"/>
          </p:nvPr>
        </p:nvSpPr>
        <p:spPr/>
        <p:txBody>
          <a:bodyPr/>
          <a:lstStyle/>
          <a:p>
            <a:fld id="{A64C2FBA-F1B0-9646-A73F-F000757339EF}" type="slidenum">
              <a:rPr lang="en-US" smtClean="0">
                <a:latin typeface="Cambria"/>
                <a:cs typeface="Cambria"/>
              </a:rPr>
              <a:pPr/>
              <a:t>15</a:t>
            </a:fld>
            <a:endParaRPr lang="en-US" dirty="0">
              <a:latin typeface="Cambria"/>
              <a:cs typeface="Cambria"/>
            </a:endParaRPr>
          </a:p>
        </p:txBody>
      </p:sp>
      <p:sp>
        <p:nvSpPr>
          <p:cNvPr id="7" name="Footer Placeholder 6"/>
          <p:cNvSpPr>
            <a:spLocks noGrp="1"/>
          </p:cNvSpPr>
          <p:nvPr>
            <p:ph type="ftr" sz="quarter" idx="11"/>
          </p:nvPr>
        </p:nvSpPr>
        <p:spPr/>
        <p:txBody>
          <a:bodyPr/>
          <a:lstStyle/>
          <a:p>
            <a:r>
              <a:rPr lang="fi-FI" sz="1600" dirty="0" err="1" smtClean="0">
                <a:latin typeface="Cambria"/>
                <a:cs typeface="Cambria"/>
              </a:rPr>
              <a:t>Faulkner</a:t>
            </a:r>
            <a:r>
              <a:rPr lang="fi-FI" sz="1600" dirty="0" smtClean="0">
                <a:latin typeface="Cambria"/>
                <a:cs typeface="Cambria"/>
              </a:rPr>
              <a:t> 169, 251</a:t>
            </a:r>
            <a:endParaRPr lang="en-US" sz="1600" dirty="0">
              <a:latin typeface="Cambria"/>
              <a:cs typeface="Cambria"/>
            </a:endParaRPr>
          </a:p>
        </p:txBody>
      </p:sp>
    </p:spTree>
    <p:extLst>
      <p:ext uri="{BB962C8B-B14F-4D97-AF65-F5344CB8AC3E}">
        <p14:creationId xmlns="" xmlns:p14="http://schemas.microsoft.com/office/powerpoint/2010/main" val="4083274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Constructive Process</a:t>
            </a:r>
            <a:endParaRPr lang="en-US" dirty="0">
              <a:latin typeface="Cambria"/>
              <a:cs typeface="Cambria"/>
            </a:endParaRPr>
          </a:p>
        </p:txBody>
      </p:sp>
      <p:sp>
        <p:nvSpPr>
          <p:cNvPr id="3" name="Content Placeholder 2"/>
          <p:cNvSpPr>
            <a:spLocks noGrp="1"/>
          </p:cNvSpPr>
          <p:nvPr>
            <p:ph idx="1"/>
          </p:nvPr>
        </p:nvSpPr>
        <p:spPr/>
        <p:txBody>
          <a:bodyPr/>
          <a:lstStyle/>
          <a:p>
            <a:pPr marL="0" indent="0">
              <a:buNone/>
            </a:pPr>
            <a:r>
              <a:rPr lang="en-US" i="1" dirty="0" smtClean="0">
                <a:latin typeface="Cambria"/>
                <a:cs typeface="Cambria"/>
              </a:rPr>
              <a:t>“Am I going to have to hear it all again </a:t>
            </a:r>
            <a:r>
              <a:rPr lang="en-US" dirty="0" smtClean="0">
                <a:latin typeface="Cambria"/>
                <a:cs typeface="Cambria"/>
              </a:rPr>
              <a:t>he thought </a:t>
            </a:r>
            <a:r>
              <a:rPr lang="en-US" i="1" dirty="0" smtClean="0">
                <a:latin typeface="Cambria"/>
                <a:cs typeface="Cambria"/>
              </a:rPr>
              <a:t>I am going to have to hear it all over again I am already hearing it all over again I am listening to it all over again I shall have to never listen to anything else but this again forever</a:t>
            </a:r>
            <a:r>
              <a:rPr lang="en-US" dirty="0" smtClean="0">
                <a:latin typeface="Cambria"/>
                <a:cs typeface="Cambria"/>
              </a:rPr>
              <a:t>” [Quentin]</a:t>
            </a:r>
            <a:endParaRPr lang="en-US" dirty="0"/>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16</a:t>
            </a:fld>
            <a:endParaRPr lang="en-US" dirty="0">
              <a:latin typeface="Cambria"/>
              <a:cs typeface="Cambria"/>
            </a:endParaRPr>
          </a:p>
        </p:txBody>
      </p:sp>
      <p:sp>
        <p:nvSpPr>
          <p:cNvPr id="5" name="Footer Placeholder 4"/>
          <p:cNvSpPr>
            <a:spLocks noGrp="1"/>
          </p:cNvSpPr>
          <p:nvPr>
            <p:ph type="ftr" sz="quarter" idx="11"/>
          </p:nvPr>
        </p:nvSpPr>
        <p:spPr/>
        <p:txBody>
          <a:bodyPr/>
          <a:lstStyle/>
          <a:p>
            <a:r>
              <a:rPr lang="en-US" sz="1600" dirty="0" smtClean="0">
                <a:latin typeface="Cambria"/>
                <a:cs typeface="Cambria"/>
              </a:rPr>
              <a:t>Faulkner 277</a:t>
            </a:r>
            <a:endParaRPr lang="en-US" sz="1600" dirty="0">
              <a:latin typeface="Cambria"/>
              <a:cs typeface="Cambria"/>
            </a:endParaRPr>
          </a:p>
        </p:txBody>
      </p:sp>
    </p:spTree>
    <p:extLst>
      <p:ext uri="{BB962C8B-B14F-4D97-AF65-F5344CB8AC3E}">
        <p14:creationId xmlns="" xmlns:p14="http://schemas.microsoft.com/office/powerpoint/2010/main" val="4066583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Constructive Process</a:t>
            </a:r>
            <a:endParaRPr lang="en-US" dirty="0">
              <a:latin typeface="Cambria"/>
              <a:cs typeface="Cambria"/>
            </a:endParaRPr>
          </a:p>
        </p:txBody>
      </p:sp>
      <p:sp>
        <p:nvSpPr>
          <p:cNvPr id="3" name="Content Placeholder 2"/>
          <p:cNvSpPr>
            <a:spLocks noGrp="1"/>
          </p:cNvSpPr>
          <p:nvPr>
            <p:ph idx="1"/>
          </p:nvPr>
        </p:nvSpPr>
        <p:spPr>
          <a:xfrm>
            <a:off x="457200" y="1600201"/>
            <a:ext cx="8229600" cy="4899022"/>
          </a:xfrm>
        </p:spPr>
        <p:txBody>
          <a:bodyPr>
            <a:normAutofit lnSpcReduction="10000"/>
          </a:bodyPr>
          <a:lstStyle/>
          <a:p>
            <a:pPr marL="0" indent="0">
              <a:buNone/>
            </a:pPr>
            <a:r>
              <a:rPr lang="en-US" dirty="0" smtClean="0">
                <a:latin typeface="Cambria"/>
                <a:cs typeface="Cambria"/>
              </a:rPr>
              <a:t>“I will tell you what he did and </a:t>
            </a:r>
            <a:r>
              <a:rPr lang="en-US" b="1" dirty="0" smtClean="0">
                <a:latin typeface="Cambria"/>
                <a:cs typeface="Cambria"/>
              </a:rPr>
              <a:t>let you be the judge</a:t>
            </a:r>
            <a:r>
              <a:rPr lang="en-US" dirty="0" smtClean="0">
                <a:latin typeface="Cambria"/>
                <a:cs typeface="Cambria"/>
              </a:rPr>
              <a:t>. (Or try to tell you, because there are some things for which three words are three too many, and three thousand words that many words too less, and this is one of them. It can be told; I could take that many sentences…or take three thousand sentences and leave you only that</a:t>
            </a:r>
            <a:r>
              <a:rPr lang="en-US" b="1" dirty="0" smtClean="0">
                <a:latin typeface="Cambria"/>
                <a:cs typeface="Cambria"/>
              </a:rPr>
              <a:t> Why? Why? and Why? that I have asked and listened to for almost fifty years.)</a:t>
            </a:r>
            <a:r>
              <a:rPr lang="en-US" dirty="0" smtClean="0">
                <a:latin typeface="Cambria"/>
                <a:cs typeface="Cambria"/>
              </a:rPr>
              <a:t>” [Miss Rosa to Quentin]</a:t>
            </a:r>
            <a:endParaRPr lang="en-US" dirty="0"/>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17</a:t>
            </a:fld>
            <a:endParaRPr lang="en-US" dirty="0">
              <a:latin typeface="Cambria"/>
              <a:cs typeface="Cambria"/>
            </a:endParaRPr>
          </a:p>
        </p:txBody>
      </p:sp>
      <p:sp>
        <p:nvSpPr>
          <p:cNvPr id="5" name="Footer Placeholder 4"/>
          <p:cNvSpPr>
            <a:spLocks noGrp="1"/>
          </p:cNvSpPr>
          <p:nvPr>
            <p:ph type="ftr" sz="quarter" idx="11"/>
          </p:nvPr>
        </p:nvSpPr>
        <p:spPr/>
        <p:txBody>
          <a:bodyPr/>
          <a:lstStyle/>
          <a:p>
            <a:r>
              <a:rPr lang="en-US" sz="1600" dirty="0" smtClean="0">
                <a:latin typeface="Cambria"/>
                <a:cs typeface="Cambria"/>
              </a:rPr>
              <a:t>Faulkner 166-67</a:t>
            </a:r>
            <a:endParaRPr lang="en-US" sz="1600" dirty="0">
              <a:latin typeface="Cambria"/>
              <a:cs typeface="Cambria"/>
            </a:endParaRPr>
          </a:p>
        </p:txBody>
      </p:sp>
    </p:spTree>
    <p:extLst>
      <p:ext uri="{BB962C8B-B14F-4D97-AF65-F5344CB8AC3E}">
        <p14:creationId xmlns="" xmlns:p14="http://schemas.microsoft.com/office/powerpoint/2010/main" val="401248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To Conclude</a:t>
            </a:r>
            <a:endParaRPr lang="en-US" dirty="0">
              <a:latin typeface="Cambria"/>
              <a:cs typeface="Cambria"/>
            </a:endParaRPr>
          </a:p>
        </p:txBody>
      </p:sp>
      <p:sp>
        <p:nvSpPr>
          <p:cNvPr id="3" name="Content Placeholder 2"/>
          <p:cNvSpPr>
            <a:spLocks noGrp="1"/>
          </p:cNvSpPr>
          <p:nvPr>
            <p:ph idx="1"/>
          </p:nvPr>
        </p:nvSpPr>
        <p:spPr/>
        <p:txBody>
          <a:bodyPr/>
          <a:lstStyle/>
          <a:p>
            <a:pPr marL="0" indent="0" algn="ctr">
              <a:buNone/>
            </a:pPr>
            <a:r>
              <a:rPr lang="en-US" sz="3600" dirty="0">
                <a:latin typeface="Cambria"/>
                <a:cs typeface="Cambria"/>
              </a:rPr>
              <a:t>I</a:t>
            </a:r>
            <a:r>
              <a:rPr lang="en-US" sz="3600" dirty="0" smtClean="0">
                <a:latin typeface="Cambria"/>
                <a:cs typeface="Cambria"/>
              </a:rPr>
              <a:t>s the construct of the mythological, romantic South invalid if it is the reality of its descendants?</a:t>
            </a:r>
          </a:p>
          <a:p>
            <a:pPr marL="0" indent="0">
              <a:buNone/>
            </a:pPr>
            <a:endParaRPr lang="en-US" dirty="0"/>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18</a:t>
            </a:fld>
            <a:endParaRPr lang="en-US" dirty="0">
              <a:latin typeface="Cambria"/>
              <a:cs typeface="Cambria"/>
            </a:endParaRPr>
          </a:p>
        </p:txBody>
      </p:sp>
    </p:spTree>
    <p:extLst>
      <p:ext uri="{BB962C8B-B14F-4D97-AF65-F5344CB8AC3E}">
        <p14:creationId xmlns="" xmlns:p14="http://schemas.microsoft.com/office/powerpoint/2010/main" val="818776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chor="ctr" anchorCtr="0">
            <a:normAutofit/>
          </a:bodyPr>
          <a:lstStyle/>
          <a:p>
            <a:r>
              <a:rPr lang="en-US" sz="6600" dirty="0" smtClean="0">
                <a:latin typeface="Cambria"/>
                <a:cs typeface="Cambria"/>
              </a:rPr>
              <a:t>Questions?</a:t>
            </a:r>
            <a:endParaRPr lang="en-US" sz="6600" dirty="0">
              <a:latin typeface="Cambria"/>
              <a:cs typeface="Cambria"/>
            </a:endParaRP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pitchFamily="18" charset="0"/>
              </a:rPr>
              <a:pPr/>
              <a:t>19</a:t>
            </a:fld>
            <a:endParaRPr lang="en-US" dirty="0">
              <a:latin typeface="Cambria" pitchFamily="18" charset="0"/>
            </a:endParaRPr>
          </a:p>
        </p:txBody>
      </p:sp>
    </p:spTree>
    <p:extLst>
      <p:ext uri="{BB962C8B-B14F-4D97-AF65-F5344CB8AC3E}">
        <p14:creationId xmlns="" xmlns:p14="http://schemas.microsoft.com/office/powerpoint/2010/main" val="152687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a:cs typeface="Cambria"/>
              </a:rPr>
              <a:t>Outline</a:t>
            </a:r>
            <a:endParaRPr lang="en-US" dirty="0">
              <a:latin typeface="Cambria"/>
              <a:cs typeface="Cambria"/>
            </a:endParaRPr>
          </a:p>
        </p:txBody>
      </p:sp>
      <p:sp>
        <p:nvSpPr>
          <p:cNvPr id="5" name="Content Placeholder 4"/>
          <p:cNvSpPr>
            <a:spLocks noGrp="1"/>
          </p:cNvSpPr>
          <p:nvPr>
            <p:ph idx="1"/>
          </p:nvPr>
        </p:nvSpPr>
        <p:spPr>
          <a:xfrm>
            <a:off x="457200" y="1600201"/>
            <a:ext cx="8229600" cy="4993883"/>
          </a:xfrm>
        </p:spPr>
        <p:txBody>
          <a:bodyPr>
            <a:normAutofit/>
          </a:bodyPr>
          <a:lstStyle/>
          <a:p>
            <a:r>
              <a:rPr lang="en-US" dirty="0" smtClean="0">
                <a:latin typeface="Cambria"/>
                <a:cs typeface="Cambria"/>
              </a:rPr>
              <a:t>Short introduction to Faulkner</a:t>
            </a:r>
          </a:p>
          <a:p>
            <a:r>
              <a:rPr lang="en-US" dirty="0" smtClean="0">
                <a:latin typeface="Cambria"/>
                <a:cs typeface="Cambria"/>
              </a:rPr>
              <a:t>Foundation/Construction of the House</a:t>
            </a:r>
          </a:p>
          <a:p>
            <a:r>
              <a:rPr lang="en-US" dirty="0" smtClean="0">
                <a:latin typeface="Cambria"/>
                <a:cs typeface="Cambria"/>
              </a:rPr>
              <a:t>Reconstruction of the South</a:t>
            </a:r>
          </a:p>
          <a:p>
            <a:r>
              <a:rPr lang="en-US" dirty="0" smtClean="0">
                <a:latin typeface="Cambria"/>
                <a:cs typeface="Cambria"/>
              </a:rPr>
              <a:t>Structure of Language</a:t>
            </a:r>
          </a:p>
          <a:p>
            <a:r>
              <a:rPr lang="en-US" dirty="0" smtClean="0">
                <a:latin typeface="Cambria"/>
                <a:cs typeface="Cambria"/>
              </a:rPr>
              <a:t>The Narrators</a:t>
            </a:r>
          </a:p>
          <a:p>
            <a:r>
              <a:rPr lang="en-US" dirty="0" smtClean="0">
                <a:latin typeface="Cambria"/>
                <a:cs typeface="Cambria"/>
              </a:rPr>
              <a:t>Textual Evidence </a:t>
            </a:r>
          </a:p>
          <a:p>
            <a:pPr lvl="1"/>
            <a:r>
              <a:rPr lang="en-US" dirty="0" err="1" smtClean="0">
                <a:latin typeface="Cambria"/>
                <a:cs typeface="Cambria"/>
              </a:rPr>
              <a:t>Romanticization</a:t>
            </a:r>
            <a:r>
              <a:rPr lang="en-US" dirty="0" smtClean="0">
                <a:latin typeface="Cambria"/>
                <a:cs typeface="Cambria"/>
              </a:rPr>
              <a:t> of the South</a:t>
            </a:r>
          </a:p>
          <a:p>
            <a:pPr lvl="1"/>
            <a:r>
              <a:rPr lang="en-US" dirty="0" smtClean="0">
                <a:latin typeface="Cambria"/>
                <a:cs typeface="Cambria"/>
              </a:rPr>
              <a:t>Process of Construction of Language</a:t>
            </a:r>
          </a:p>
          <a:p>
            <a:pPr lvl="1"/>
            <a:endParaRPr lang="en-US" dirty="0" smtClean="0"/>
          </a:p>
          <a:p>
            <a:endParaRPr lang="en-US" dirty="0"/>
          </a:p>
        </p:txBody>
      </p:sp>
      <p:sp>
        <p:nvSpPr>
          <p:cNvPr id="6" name="Slide Number Placeholder 5"/>
          <p:cNvSpPr>
            <a:spLocks noGrp="1"/>
          </p:cNvSpPr>
          <p:nvPr>
            <p:ph type="sldNum" sz="quarter" idx="12"/>
          </p:nvPr>
        </p:nvSpPr>
        <p:spPr/>
        <p:txBody>
          <a:bodyPr/>
          <a:lstStyle/>
          <a:p>
            <a:fld id="{A64C2FBA-F1B0-9646-A73F-F000757339EF}" type="slidenum">
              <a:rPr lang="en-US" smtClean="0">
                <a:latin typeface="Cambria"/>
                <a:cs typeface="Cambria"/>
              </a:rPr>
              <a:pPr/>
              <a:t>2</a:t>
            </a:fld>
            <a:endParaRPr lang="en-US" dirty="0">
              <a:latin typeface="Cambria"/>
              <a:cs typeface="Cambria"/>
            </a:endParaRPr>
          </a:p>
        </p:txBody>
      </p:sp>
    </p:spTree>
    <p:extLst>
      <p:ext uri="{BB962C8B-B14F-4D97-AF65-F5344CB8AC3E}">
        <p14:creationId xmlns="" xmlns:p14="http://schemas.microsoft.com/office/powerpoint/2010/main" val="2321505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Acknowledgments</a:t>
            </a:r>
            <a:endParaRPr lang="en-US" dirty="0">
              <a:latin typeface="Cambria"/>
              <a:cs typeface="Cambria"/>
            </a:endParaRPr>
          </a:p>
        </p:txBody>
      </p:sp>
      <p:sp>
        <p:nvSpPr>
          <p:cNvPr id="3" name="Content Placeholder 2"/>
          <p:cNvSpPr>
            <a:spLocks noGrp="1"/>
          </p:cNvSpPr>
          <p:nvPr>
            <p:ph idx="1"/>
          </p:nvPr>
        </p:nvSpPr>
        <p:spPr/>
        <p:txBody>
          <a:bodyPr anchor="ctr">
            <a:normAutofit/>
          </a:bodyPr>
          <a:lstStyle/>
          <a:p>
            <a:pPr marL="0" indent="0" algn="ctr">
              <a:spcBef>
                <a:spcPts val="0"/>
              </a:spcBef>
              <a:buNone/>
            </a:pPr>
            <a:endParaRPr lang="en-US" sz="2400" dirty="0" smtClean="0">
              <a:latin typeface="Cambria"/>
              <a:cs typeface="Cambria"/>
            </a:endParaRPr>
          </a:p>
          <a:p>
            <a:pPr marL="0" indent="0" algn="ctr">
              <a:spcBef>
                <a:spcPts val="0"/>
              </a:spcBef>
              <a:buNone/>
            </a:pPr>
            <a:r>
              <a:rPr lang="en-US" sz="2800" dirty="0" smtClean="0">
                <a:latin typeface="Cambria"/>
                <a:cs typeface="Cambria"/>
              </a:rPr>
              <a:t>Dr. Wendy Whelan-Stewart</a:t>
            </a:r>
          </a:p>
          <a:p>
            <a:pPr marL="0" indent="0" algn="ctr">
              <a:spcBef>
                <a:spcPts val="0"/>
              </a:spcBef>
              <a:buNone/>
            </a:pPr>
            <a:endParaRPr lang="en-US" sz="2800" dirty="0" smtClean="0">
              <a:latin typeface="Cambria"/>
              <a:cs typeface="Cambria"/>
            </a:endParaRPr>
          </a:p>
          <a:p>
            <a:pPr marL="0" indent="0" algn="ctr">
              <a:spcBef>
                <a:spcPts val="0"/>
              </a:spcBef>
              <a:buNone/>
            </a:pPr>
            <a:r>
              <a:rPr lang="en-US" sz="2800" dirty="0" smtClean="0">
                <a:latin typeface="Cambria"/>
                <a:cs typeface="Cambria"/>
              </a:rPr>
              <a:t>Dr. Scott </a:t>
            </a:r>
            <a:r>
              <a:rPr lang="en-US" sz="2800" dirty="0" err="1" smtClean="0">
                <a:latin typeface="Cambria"/>
                <a:cs typeface="Cambria"/>
              </a:rPr>
              <a:t>Goins</a:t>
            </a:r>
            <a:endParaRPr lang="en-US" sz="2800" dirty="0" smtClean="0">
              <a:latin typeface="Cambria"/>
              <a:cs typeface="Cambria"/>
            </a:endParaRPr>
          </a:p>
          <a:p>
            <a:pPr marL="0" indent="0" algn="ctr">
              <a:spcBef>
                <a:spcPts val="0"/>
              </a:spcBef>
              <a:buNone/>
            </a:pPr>
            <a:endParaRPr lang="en-US" sz="2800" dirty="0" smtClean="0">
              <a:latin typeface="Cambria"/>
              <a:cs typeface="Cambria"/>
            </a:endParaRPr>
          </a:p>
          <a:p>
            <a:pPr marL="0" indent="0" algn="ctr">
              <a:spcBef>
                <a:spcPts val="0"/>
              </a:spcBef>
              <a:buNone/>
            </a:pPr>
            <a:r>
              <a:rPr lang="en-US" sz="2800" dirty="0" smtClean="0">
                <a:latin typeface="Cambria"/>
                <a:cs typeface="Cambria"/>
              </a:rPr>
              <a:t>McNeese State University</a:t>
            </a: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pitchFamily="18" charset="0"/>
              </a:rPr>
              <a:pPr/>
              <a:t>20</a:t>
            </a:fld>
            <a:endParaRPr lang="en-US" dirty="0">
              <a:latin typeface="Cambria" pitchFamily="18" charset="0"/>
            </a:endParaRPr>
          </a:p>
        </p:txBody>
      </p:sp>
    </p:spTree>
    <p:extLst>
      <p:ext uri="{BB962C8B-B14F-4D97-AF65-F5344CB8AC3E}">
        <p14:creationId xmlns="" xmlns:p14="http://schemas.microsoft.com/office/powerpoint/2010/main" val="292540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Contact Information</a:t>
            </a:r>
            <a:endParaRPr lang="en-US" dirty="0">
              <a:latin typeface="Cambria" pitchFamily="18" charset="0"/>
            </a:endParaRPr>
          </a:p>
        </p:txBody>
      </p:sp>
      <p:sp>
        <p:nvSpPr>
          <p:cNvPr id="3" name="Content Placeholder 2"/>
          <p:cNvSpPr>
            <a:spLocks noGrp="1"/>
          </p:cNvSpPr>
          <p:nvPr>
            <p:ph idx="1"/>
          </p:nvPr>
        </p:nvSpPr>
        <p:spPr/>
        <p:txBody>
          <a:bodyPr/>
          <a:lstStyle/>
          <a:p>
            <a:pPr algn="ctr">
              <a:buNone/>
            </a:pPr>
            <a:endParaRPr lang="en-US" dirty="0" smtClean="0">
              <a:latin typeface="Cambria" pitchFamily="18" charset="0"/>
            </a:endParaRPr>
          </a:p>
          <a:p>
            <a:pPr algn="ctr">
              <a:buNone/>
            </a:pPr>
            <a:endParaRPr lang="en-US" dirty="0" smtClean="0">
              <a:latin typeface="Cambria" pitchFamily="18" charset="0"/>
            </a:endParaRPr>
          </a:p>
          <a:p>
            <a:pPr algn="ctr">
              <a:buNone/>
            </a:pPr>
            <a:r>
              <a:rPr lang="en-US" dirty="0" smtClean="0">
                <a:latin typeface="Cambria" pitchFamily="18" charset="0"/>
              </a:rPr>
              <a:t>Maria-</a:t>
            </a:r>
            <a:r>
              <a:rPr lang="en-US" dirty="0" err="1" smtClean="0">
                <a:latin typeface="Cambria" pitchFamily="18" charset="0"/>
              </a:rPr>
              <a:t>Josee</a:t>
            </a:r>
            <a:r>
              <a:rPr lang="en-US" dirty="0" smtClean="0">
                <a:latin typeface="Cambria" pitchFamily="18" charset="0"/>
              </a:rPr>
              <a:t> Mendez</a:t>
            </a:r>
          </a:p>
          <a:p>
            <a:pPr algn="ctr">
              <a:buNone/>
            </a:pPr>
            <a:r>
              <a:rPr lang="en-US" dirty="0" smtClean="0">
                <a:latin typeface="Cambria" pitchFamily="18" charset="0"/>
              </a:rPr>
              <a:t>msu-mmendez@student.mcneese.edu</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pitchFamily="18" charset="0"/>
              </a:rPr>
              <a:pPr/>
              <a:t>21</a:t>
            </a:fld>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r"/>
            <a:r>
              <a:rPr lang="en-US" dirty="0" smtClean="0"/>
              <a:t>William </a:t>
            </a:r>
            <a:r>
              <a:rPr lang="en-US" dirty="0" err="1" smtClean="0"/>
              <a:t>faulkner</a:t>
            </a:r>
            <a:endParaRPr lang="en-US" dirty="0"/>
          </a:p>
        </p:txBody>
      </p:sp>
      <p:sp>
        <p:nvSpPr>
          <p:cNvPr id="9" name="Text Placeholder 8"/>
          <p:cNvSpPr>
            <a:spLocks noGrp="1"/>
          </p:cNvSpPr>
          <p:nvPr>
            <p:ph type="body" idx="1"/>
          </p:nvPr>
        </p:nvSpPr>
        <p:spPr/>
        <p:txBody>
          <a:bodyPr>
            <a:noAutofit/>
          </a:bodyPr>
          <a:lstStyle/>
          <a:p>
            <a:r>
              <a:rPr lang="en-US" sz="5400" dirty="0" smtClean="0">
                <a:latin typeface="Cambria"/>
                <a:cs typeface="Cambria"/>
              </a:rPr>
              <a:t>“The past is never dead, [it’s] not even past”</a:t>
            </a:r>
            <a:endParaRPr lang="en-US" sz="5400" dirty="0">
              <a:latin typeface="Cambria"/>
              <a:cs typeface="Cambria"/>
            </a:endParaRPr>
          </a:p>
        </p:txBody>
      </p:sp>
      <p:sp>
        <p:nvSpPr>
          <p:cNvPr id="2" name="Slide Number Placeholder 1"/>
          <p:cNvSpPr>
            <a:spLocks noGrp="1"/>
          </p:cNvSpPr>
          <p:nvPr>
            <p:ph type="sldNum" sz="quarter" idx="12"/>
          </p:nvPr>
        </p:nvSpPr>
        <p:spPr/>
        <p:txBody>
          <a:bodyPr/>
          <a:lstStyle/>
          <a:p>
            <a:fld id="{A64C2FBA-F1B0-9646-A73F-F000757339EF}" type="slidenum">
              <a:rPr lang="en-US" smtClean="0"/>
              <a:pPr/>
              <a:t>3</a:t>
            </a:fld>
            <a:endParaRPr lang="en-US" dirty="0"/>
          </a:p>
        </p:txBody>
      </p:sp>
    </p:spTree>
    <p:extLst>
      <p:ext uri="{BB962C8B-B14F-4D97-AF65-F5344CB8AC3E}">
        <p14:creationId xmlns="" xmlns:p14="http://schemas.microsoft.com/office/powerpoint/2010/main" val="2291433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7" name="Picture Placeholder 6" descr="Scan 1.jpeg"/>
          <p:cNvPicPr>
            <a:picLocks noGrp="1" noChangeAspect="1"/>
          </p:cNvPicPr>
          <p:nvPr>
            <p:ph type="pic" idx="1"/>
          </p:nvPr>
        </p:nvPicPr>
        <p:blipFill rotWithShape="1">
          <a:blip r:embed="rId2">
            <a:extLst>
              <a:ext uri="{28A0092B-C50C-407E-A947-70E740481C1C}">
                <a14:useLocalDpi xmlns="" xmlns:a14="http://schemas.microsoft.com/office/drawing/2010/main" val="0"/>
              </a:ext>
            </a:extLst>
          </a:blip>
          <a:srcRect l="14915" t="20926"/>
          <a:stretch/>
        </p:blipFill>
        <p:spPr>
          <a:xfrm>
            <a:off x="494827" y="53126"/>
            <a:ext cx="5772988" cy="6779744"/>
          </a:xfrm>
        </p:spPr>
      </p:pic>
      <p:sp>
        <p:nvSpPr>
          <p:cNvPr id="2" name="TextBox 1"/>
          <p:cNvSpPr txBox="1"/>
          <p:nvPr/>
        </p:nvSpPr>
        <p:spPr>
          <a:xfrm>
            <a:off x="6432758" y="2391846"/>
            <a:ext cx="2573103" cy="1477328"/>
          </a:xfrm>
          <a:prstGeom prst="rect">
            <a:avLst/>
          </a:prstGeom>
          <a:noFill/>
        </p:spPr>
        <p:txBody>
          <a:bodyPr wrap="square" rtlCol="0">
            <a:spAutoFit/>
          </a:bodyPr>
          <a:lstStyle/>
          <a:p>
            <a:r>
              <a:rPr lang="en-US" dirty="0" smtClean="0">
                <a:solidFill>
                  <a:schemeClr val="bg1"/>
                </a:solidFill>
                <a:latin typeface="Cambria"/>
                <a:cs typeface="Cambria"/>
              </a:rPr>
              <a:t>Map of Faulkner’s fictional </a:t>
            </a:r>
            <a:r>
              <a:rPr lang="en-US" dirty="0" err="1" smtClean="0">
                <a:solidFill>
                  <a:schemeClr val="bg1"/>
                </a:solidFill>
                <a:latin typeface="Cambria"/>
                <a:cs typeface="Cambria"/>
              </a:rPr>
              <a:t>Yoknapatawpha</a:t>
            </a:r>
            <a:r>
              <a:rPr lang="en-US" dirty="0" smtClean="0">
                <a:solidFill>
                  <a:schemeClr val="bg1"/>
                </a:solidFill>
                <a:latin typeface="Cambria"/>
                <a:cs typeface="Cambria"/>
              </a:rPr>
              <a:t> County, taken from </a:t>
            </a:r>
            <a:r>
              <a:rPr lang="en-US" i="1" dirty="0" smtClean="0">
                <a:solidFill>
                  <a:schemeClr val="bg1"/>
                </a:solidFill>
                <a:latin typeface="Cambria"/>
                <a:cs typeface="Cambria"/>
              </a:rPr>
              <a:t>Absalom, Absalom!</a:t>
            </a:r>
            <a:endParaRPr lang="en-US" dirty="0" smtClean="0">
              <a:solidFill>
                <a:schemeClr val="bg1"/>
              </a:solidFill>
              <a:latin typeface="Cambria"/>
              <a:cs typeface="Cambria"/>
            </a:endParaRPr>
          </a:p>
        </p:txBody>
      </p:sp>
      <p:sp>
        <p:nvSpPr>
          <p:cNvPr id="3" name="Slide Number Placeholder 2"/>
          <p:cNvSpPr>
            <a:spLocks noGrp="1"/>
          </p:cNvSpPr>
          <p:nvPr>
            <p:ph type="sldNum" sz="quarter" idx="12"/>
          </p:nvPr>
        </p:nvSpPr>
        <p:spPr/>
        <p:txBody>
          <a:bodyPr/>
          <a:lstStyle/>
          <a:p>
            <a:fld id="{A64C2FBA-F1B0-9646-A73F-F000757339EF}" type="slidenum">
              <a:rPr lang="en-US" smtClean="0">
                <a:latin typeface="Cambria"/>
                <a:cs typeface="Cambria"/>
              </a:rPr>
              <a:pPr/>
              <a:t>4</a:t>
            </a:fld>
            <a:endParaRPr lang="en-US" dirty="0">
              <a:latin typeface="Cambria"/>
              <a:cs typeface="Cambria"/>
            </a:endParaRPr>
          </a:p>
        </p:txBody>
      </p:sp>
    </p:spTree>
    <p:extLst>
      <p:ext uri="{BB962C8B-B14F-4D97-AF65-F5344CB8AC3E}">
        <p14:creationId xmlns="" xmlns:p14="http://schemas.microsoft.com/office/powerpoint/2010/main" val="1405191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mbria"/>
                <a:cs typeface="Cambria"/>
              </a:rPr>
              <a:t>Map of Lafayette County</a:t>
            </a:r>
            <a:endParaRPr lang="en-US" sz="2800" dirty="0">
              <a:latin typeface="Cambria"/>
              <a:cs typeface="Cambria"/>
            </a:endParaRPr>
          </a:p>
        </p:txBody>
      </p:sp>
      <p:pic>
        <p:nvPicPr>
          <p:cNvPr id="5" name="Picture Placeholder 4" descr="lafayette.jpg"/>
          <p:cNvPicPr>
            <a:picLocks noGrp="1" noChangeAspect="1"/>
          </p:cNvPicPr>
          <p:nvPr>
            <p:ph type="pic" idx="1"/>
          </p:nvPr>
        </p:nvPicPr>
        <p:blipFill>
          <a:blip r:embed="rId2">
            <a:extLst>
              <a:ext uri="{28A0092B-C50C-407E-A947-70E740481C1C}">
                <a14:useLocalDpi xmlns="" xmlns:a14="http://schemas.microsoft.com/office/drawing/2010/main" val="0"/>
              </a:ext>
            </a:extLst>
          </a:blip>
          <a:srcRect t="776" b="776"/>
          <a:stretch>
            <a:fillRect/>
          </a:stretch>
        </p:blipFill>
        <p:spPr/>
      </p:pic>
      <p:sp>
        <p:nvSpPr>
          <p:cNvPr id="4" name="Text Placeholder 3"/>
          <p:cNvSpPr>
            <a:spLocks noGrp="1"/>
          </p:cNvSpPr>
          <p:nvPr>
            <p:ph type="body" sz="half" idx="2"/>
          </p:nvPr>
        </p:nvSpPr>
        <p:spPr>
          <a:xfrm>
            <a:off x="1792288" y="5367339"/>
            <a:ext cx="5696102" cy="804862"/>
          </a:xfrm>
        </p:spPr>
        <p:txBody>
          <a:bodyPr>
            <a:noAutofit/>
          </a:bodyPr>
          <a:lstStyle/>
          <a:p>
            <a:r>
              <a:rPr lang="en-US" sz="2000" dirty="0" smtClean="0">
                <a:latin typeface="Cambria"/>
                <a:cs typeface="Cambria"/>
              </a:rPr>
              <a:t>The model for Faulkner’s </a:t>
            </a:r>
            <a:r>
              <a:rPr lang="en-US" sz="2000" dirty="0" err="1" smtClean="0">
                <a:latin typeface="Cambria"/>
                <a:cs typeface="Cambria"/>
              </a:rPr>
              <a:t>Yoknapatawpha</a:t>
            </a:r>
            <a:r>
              <a:rPr lang="en-US" sz="2000" dirty="0" smtClean="0">
                <a:latin typeface="Cambria"/>
                <a:cs typeface="Cambria"/>
              </a:rPr>
              <a:t> County </a:t>
            </a:r>
            <a:endParaRPr lang="en-US" sz="2000" dirty="0">
              <a:latin typeface="Cambria"/>
              <a:cs typeface="Cambria"/>
            </a:endParaRPr>
          </a:p>
        </p:txBody>
      </p:sp>
      <p:sp>
        <p:nvSpPr>
          <p:cNvPr id="3" name="Slide Number Placeholder 2"/>
          <p:cNvSpPr>
            <a:spLocks noGrp="1"/>
          </p:cNvSpPr>
          <p:nvPr>
            <p:ph type="sldNum" sz="quarter" idx="12"/>
          </p:nvPr>
        </p:nvSpPr>
        <p:spPr/>
        <p:txBody>
          <a:bodyPr/>
          <a:lstStyle/>
          <a:p>
            <a:fld id="{A64C2FBA-F1B0-9646-A73F-F000757339EF}" type="slidenum">
              <a:rPr lang="en-US" sz="1400" smtClean="0">
                <a:latin typeface="Cambria"/>
                <a:cs typeface="Cambria"/>
              </a:rPr>
              <a:pPr/>
              <a:t>5</a:t>
            </a:fld>
            <a:endParaRPr lang="en-US" sz="1400" dirty="0">
              <a:latin typeface="Cambria"/>
              <a:cs typeface="Cambria"/>
            </a:endParaRPr>
          </a:p>
        </p:txBody>
      </p:sp>
    </p:spTree>
    <p:extLst>
      <p:ext uri="{BB962C8B-B14F-4D97-AF65-F5344CB8AC3E}">
        <p14:creationId xmlns="" xmlns:p14="http://schemas.microsoft.com/office/powerpoint/2010/main" val="3586692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900" dirty="0" smtClean="0">
                <a:latin typeface="Cambria"/>
                <a:cs typeface="Cambria"/>
              </a:rPr>
              <a:t>Foundation and Construction of the House</a:t>
            </a:r>
            <a:endParaRPr lang="en-US" sz="3900" dirty="0">
              <a:latin typeface="Cambria"/>
              <a:cs typeface="Cambria"/>
            </a:endParaRPr>
          </a:p>
        </p:txBody>
      </p:sp>
      <p:sp>
        <p:nvSpPr>
          <p:cNvPr id="3" name="Content Placeholder 2"/>
          <p:cNvSpPr>
            <a:spLocks noGrp="1"/>
          </p:cNvSpPr>
          <p:nvPr>
            <p:ph idx="1"/>
          </p:nvPr>
        </p:nvSpPr>
        <p:spPr>
          <a:xfrm>
            <a:off x="457200" y="1600201"/>
            <a:ext cx="8229600" cy="5014491"/>
          </a:xfrm>
        </p:spPr>
        <p:txBody>
          <a:bodyPr>
            <a:normAutofit/>
          </a:bodyPr>
          <a:lstStyle/>
          <a:p>
            <a:r>
              <a:rPr lang="en-US" dirty="0" smtClean="0">
                <a:latin typeface="Cambria"/>
                <a:cs typeface="Cambria"/>
              </a:rPr>
              <a:t>Thomas </a:t>
            </a:r>
            <a:r>
              <a:rPr lang="en-US" dirty="0" err="1" smtClean="0">
                <a:latin typeface="Cambria"/>
                <a:cs typeface="Cambria"/>
              </a:rPr>
              <a:t>Sutpen’s</a:t>
            </a:r>
            <a:r>
              <a:rPr lang="en-US" dirty="0" smtClean="0">
                <a:latin typeface="Cambria"/>
                <a:cs typeface="Cambria"/>
              </a:rPr>
              <a:t> </a:t>
            </a:r>
            <a:r>
              <a:rPr lang="en-US" b="1" dirty="0" smtClean="0">
                <a:latin typeface="Cambria"/>
                <a:cs typeface="Cambria"/>
              </a:rPr>
              <a:t>design</a:t>
            </a:r>
            <a:r>
              <a:rPr lang="en-US" dirty="0" smtClean="0">
                <a:latin typeface="Cambria"/>
                <a:cs typeface="Cambria"/>
              </a:rPr>
              <a:t>: </a:t>
            </a:r>
          </a:p>
          <a:p>
            <a:pPr lvl="1"/>
            <a:r>
              <a:rPr lang="en-US" dirty="0" smtClean="0">
                <a:latin typeface="Cambria"/>
                <a:cs typeface="Cambria"/>
              </a:rPr>
              <a:t>Microcosm of the entire South</a:t>
            </a:r>
          </a:p>
          <a:p>
            <a:pPr lvl="1"/>
            <a:r>
              <a:rPr lang="en-US" dirty="0">
                <a:latin typeface="Cambria"/>
                <a:cs typeface="Cambria"/>
              </a:rPr>
              <a:t>T</a:t>
            </a:r>
            <a:r>
              <a:rPr lang="en-US" dirty="0" smtClean="0">
                <a:latin typeface="Cambria"/>
                <a:cs typeface="Cambria"/>
              </a:rPr>
              <a:t>o establish both a plantation and a dynasty</a:t>
            </a:r>
          </a:p>
          <a:p>
            <a:pPr lvl="1"/>
            <a:r>
              <a:rPr lang="en-US" dirty="0">
                <a:latin typeface="Cambria"/>
                <a:cs typeface="Cambria"/>
              </a:rPr>
              <a:t>G</a:t>
            </a:r>
            <a:r>
              <a:rPr lang="en-US" dirty="0" smtClean="0">
                <a:latin typeface="Cambria"/>
                <a:cs typeface="Cambria"/>
              </a:rPr>
              <a:t>oals for socioeconomic growth in Southern plantation aristocracy</a:t>
            </a:r>
          </a:p>
          <a:p>
            <a:pPr marL="457200" lvl="1" indent="0">
              <a:buNone/>
            </a:pPr>
            <a:endParaRPr lang="en-US" dirty="0" smtClean="0">
              <a:latin typeface="Cambria"/>
              <a:cs typeface="Cambria"/>
            </a:endParaRP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6</a:t>
            </a:fld>
            <a:endParaRPr lang="en-US" dirty="0">
              <a:latin typeface="Cambria"/>
              <a:cs typeface="Cambria"/>
            </a:endParaRPr>
          </a:p>
        </p:txBody>
      </p:sp>
    </p:spTree>
    <p:extLst>
      <p:ext uri="{BB962C8B-B14F-4D97-AF65-F5344CB8AC3E}">
        <p14:creationId xmlns="" xmlns:p14="http://schemas.microsoft.com/office/powerpoint/2010/main" val="530535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900" dirty="0" smtClean="0">
                <a:latin typeface="Cambria"/>
                <a:cs typeface="Cambria"/>
              </a:rPr>
              <a:t>Foundation and Construction of the House</a:t>
            </a:r>
            <a:endParaRPr lang="en-US" sz="3900" dirty="0">
              <a:latin typeface="Cambria"/>
              <a:cs typeface="Cambria"/>
            </a:endParaRPr>
          </a:p>
        </p:txBody>
      </p:sp>
      <p:sp>
        <p:nvSpPr>
          <p:cNvPr id="3" name="Content Placeholder 2"/>
          <p:cNvSpPr>
            <a:spLocks noGrp="1"/>
          </p:cNvSpPr>
          <p:nvPr>
            <p:ph idx="1"/>
          </p:nvPr>
        </p:nvSpPr>
        <p:spPr>
          <a:xfrm>
            <a:off x="457200" y="1600202"/>
            <a:ext cx="8478330" cy="4585608"/>
          </a:xfrm>
        </p:spPr>
        <p:txBody>
          <a:bodyPr>
            <a:normAutofit/>
          </a:bodyPr>
          <a:lstStyle/>
          <a:p>
            <a:r>
              <a:rPr lang="en-US" dirty="0" smtClean="0">
                <a:latin typeface="Cambria"/>
                <a:cs typeface="Cambria"/>
              </a:rPr>
              <a:t>Antebellum aristocracy of the South</a:t>
            </a:r>
          </a:p>
          <a:p>
            <a:pPr lvl="1"/>
            <a:r>
              <a:rPr lang="en-US" dirty="0" smtClean="0">
                <a:latin typeface="Cambria"/>
                <a:cs typeface="Cambria"/>
              </a:rPr>
              <a:t>Historically established in one generation through the patriarch’s brutality (</a:t>
            </a:r>
            <a:r>
              <a:rPr lang="en-US" dirty="0" err="1" smtClean="0">
                <a:latin typeface="Cambria"/>
                <a:cs typeface="Cambria"/>
              </a:rPr>
              <a:t>Backman</a:t>
            </a:r>
            <a:r>
              <a:rPr lang="en-US" dirty="0" smtClean="0">
                <a:latin typeface="Cambria"/>
                <a:cs typeface="Cambria"/>
              </a:rPr>
              <a:t> 598)</a:t>
            </a:r>
          </a:p>
          <a:p>
            <a:pPr lvl="1"/>
            <a:r>
              <a:rPr lang="en-US" dirty="0" smtClean="0">
                <a:latin typeface="Cambria"/>
                <a:cs typeface="Cambria"/>
              </a:rPr>
              <a:t>Thomas </a:t>
            </a:r>
            <a:r>
              <a:rPr lang="en-US" dirty="0" err="1" smtClean="0">
                <a:latin typeface="Cambria"/>
                <a:cs typeface="Cambria"/>
              </a:rPr>
              <a:t>Sutpen</a:t>
            </a:r>
            <a:r>
              <a:rPr lang="en-US" dirty="0" smtClean="0">
                <a:latin typeface="Cambria"/>
                <a:cs typeface="Cambria"/>
              </a:rPr>
              <a:t> uses violence to achieve his objectives</a:t>
            </a:r>
            <a:endParaRPr lang="en-US" dirty="0">
              <a:latin typeface="Cambria"/>
              <a:cs typeface="Cambria"/>
            </a:endParaRPr>
          </a:p>
          <a:p>
            <a:pPr marL="457200" lvl="1" indent="-457200">
              <a:buFont typeface="Arial"/>
              <a:buChar char="•"/>
            </a:pPr>
            <a:r>
              <a:rPr lang="en-US" sz="3200" dirty="0" smtClean="0">
                <a:latin typeface="Cambria"/>
                <a:cs typeface="Cambria"/>
              </a:rPr>
              <a:t>Adherence to declining social order of the South </a:t>
            </a:r>
          </a:p>
          <a:p>
            <a:pPr marL="857250" lvl="2" indent="-457200"/>
            <a:r>
              <a:rPr lang="en-US" dirty="0" smtClean="0">
                <a:latin typeface="Cambria"/>
                <a:cs typeface="Cambria"/>
              </a:rPr>
              <a:t>Impedes growth/development of </a:t>
            </a:r>
            <a:r>
              <a:rPr lang="en-US" dirty="0" err="1" smtClean="0">
                <a:latin typeface="Cambria"/>
                <a:cs typeface="Cambria"/>
              </a:rPr>
              <a:t>Sutpen</a:t>
            </a:r>
            <a:r>
              <a:rPr lang="en-US" dirty="0" smtClean="0">
                <a:latin typeface="Cambria"/>
                <a:cs typeface="Cambria"/>
              </a:rPr>
              <a:t> Household</a:t>
            </a:r>
          </a:p>
          <a:p>
            <a:pPr marL="857250" lvl="2" indent="-457200"/>
            <a:r>
              <a:rPr lang="en-US" dirty="0" smtClean="0">
                <a:latin typeface="Cambria"/>
                <a:cs typeface="Cambria"/>
              </a:rPr>
              <a:t>Eventually leads to </a:t>
            </a:r>
            <a:r>
              <a:rPr lang="en-US" b="1" dirty="0" smtClean="0">
                <a:latin typeface="Cambria"/>
                <a:cs typeface="Cambria"/>
              </a:rPr>
              <a:t>decay</a:t>
            </a:r>
            <a:r>
              <a:rPr lang="en-US" dirty="0" smtClean="0">
                <a:latin typeface="Cambria"/>
                <a:cs typeface="Cambria"/>
              </a:rPr>
              <a:t>, ultimate descent into ruin</a:t>
            </a:r>
            <a:endParaRPr lang="en-US" sz="3200" dirty="0" smtClean="0">
              <a:latin typeface="Cambria"/>
              <a:cs typeface="Cambria"/>
            </a:endParaRP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7</a:t>
            </a:fld>
            <a:endParaRPr lang="en-US" dirty="0">
              <a:latin typeface="Cambria"/>
              <a:cs typeface="Cambria"/>
            </a:endParaRPr>
          </a:p>
        </p:txBody>
      </p:sp>
    </p:spTree>
    <p:extLst>
      <p:ext uri="{BB962C8B-B14F-4D97-AF65-F5344CB8AC3E}">
        <p14:creationId xmlns="" xmlns:p14="http://schemas.microsoft.com/office/powerpoint/2010/main" val="3231049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Reconstruction of the South</a:t>
            </a:r>
            <a:endParaRPr lang="en-US" dirty="0">
              <a:latin typeface="Cambria"/>
              <a:cs typeface="Cambria"/>
            </a:endParaRPr>
          </a:p>
        </p:txBody>
      </p:sp>
      <p:sp>
        <p:nvSpPr>
          <p:cNvPr id="3" name="Content Placeholder 2"/>
          <p:cNvSpPr>
            <a:spLocks noGrp="1"/>
          </p:cNvSpPr>
          <p:nvPr>
            <p:ph idx="1"/>
          </p:nvPr>
        </p:nvSpPr>
        <p:spPr>
          <a:xfrm>
            <a:off x="457200" y="1600201"/>
            <a:ext cx="8229600" cy="5080472"/>
          </a:xfrm>
        </p:spPr>
        <p:txBody>
          <a:bodyPr>
            <a:normAutofit/>
          </a:bodyPr>
          <a:lstStyle/>
          <a:p>
            <a:r>
              <a:rPr lang="en-US" dirty="0" smtClean="0">
                <a:latin typeface="Cambria"/>
                <a:cs typeface="Cambria"/>
              </a:rPr>
              <a:t>Hierarchy of antebellum Deep South decomposes after Civil War</a:t>
            </a:r>
          </a:p>
          <a:p>
            <a:pPr lvl="1"/>
            <a:r>
              <a:rPr lang="en-US" dirty="0" smtClean="0">
                <a:latin typeface="Cambria"/>
                <a:cs typeface="Cambria"/>
              </a:rPr>
              <a:t>Represented by the reduction and collapse of </a:t>
            </a:r>
            <a:r>
              <a:rPr lang="en-US" dirty="0" err="1" smtClean="0">
                <a:latin typeface="Cambria"/>
                <a:cs typeface="Cambria"/>
              </a:rPr>
              <a:t>Sutpen</a:t>
            </a:r>
            <a:r>
              <a:rPr lang="en-US" dirty="0" smtClean="0">
                <a:latin typeface="Cambria"/>
                <a:cs typeface="Cambria"/>
              </a:rPr>
              <a:t> Household</a:t>
            </a:r>
          </a:p>
          <a:p>
            <a:pPr marL="457200" lvl="1" indent="0">
              <a:buNone/>
            </a:pPr>
            <a:endParaRPr lang="en-US" dirty="0" smtClean="0">
              <a:latin typeface="Cambria"/>
              <a:cs typeface="Cambria"/>
            </a:endParaRPr>
          </a:p>
          <a:p>
            <a:pPr marL="342900" lvl="1" indent="-342900">
              <a:buFont typeface="Arial"/>
              <a:buChar char="•"/>
            </a:pPr>
            <a:r>
              <a:rPr lang="en-US" sz="3200" dirty="0" smtClean="0">
                <a:latin typeface="Cambria"/>
                <a:cs typeface="Cambria"/>
              </a:rPr>
              <a:t>Present-day images associated with the Civil War embrace little or none of the reality (corruption)</a:t>
            </a:r>
            <a:endParaRPr lang="en-US" dirty="0" smtClean="0">
              <a:latin typeface="Cambria"/>
              <a:cs typeface="Cambria"/>
            </a:endParaRPr>
          </a:p>
          <a:p>
            <a:pPr lvl="1"/>
            <a:r>
              <a:rPr lang="en-US" dirty="0" smtClean="0">
                <a:latin typeface="Cambria"/>
                <a:cs typeface="Cambria"/>
              </a:rPr>
              <a:t>Preference for romanticized constructions</a:t>
            </a:r>
          </a:p>
          <a:p>
            <a:pPr marL="444500" lvl="2" indent="0">
              <a:buNone/>
            </a:pPr>
            <a:endParaRPr lang="en-US" dirty="0" smtClean="0"/>
          </a:p>
          <a:p>
            <a:pPr marL="444500" lvl="2" indent="0">
              <a:buNone/>
            </a:pPr>
            <a:endParaRPr lang="en-US" dirty="0" smtClean="0"/>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8</a:t>
            </a:fld>
            <a:endParaRPr lang="en-US" dirty="0">
              <a:latin typeface="Cambria"/>
              <a:cs typeface="Cambria"/>
            </a:endParaRPr>
          </a:p>
        </p:txBody>
      </p:sp>
    </p:spTree>
    <p:extLst>
      <p:ext uri="{BB962C8B-B14F-4D97-AF65-F5344CB8AC3E}">
        <p14:creationId xmlns="" xmlns:p14="http://schemas.microsoft.com/office/powerpoint/2010/main" val="3578607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Cambria"/>
                <a:cs typeface="Cambria"/>
              </a:rPr>
              <a:t>Structure of Language in the Narrative</a:t>
            </a:r>
            <a:endParaRPr lang="en-US" dirty="0">
              <a:latin typeface="Cambria"/>
              <a:cs typeface="Cambria"/>
            </a:endParaRPr>
          </a:p>
        </p:txBody>
      </p:sp>
      <p:sp>
        <p:nvSpPr>
          <p:cNvPr id="3" name="Content Placeholder 2"/>
          <p:cNvSpPr>
            <a:spLocks noGrp="1"/>
          </p:cNvSpPr>
          <p:nvPr>
            <p:ph idx="1"/>
          </p:nvPr>
        </p:nvSpPr>
        <p:spPr>
          <a:xfrm>
            <a:off x="457200" y="1600201"/>
            <a:ext cx="8229600" cy="5129959"/>
          </a:xfrm>
        </p:spPr>
        <p:txBody>
          <a:bodyPr>
            <a:normAutofit/>
          </a:bodyPr>
          <a:lstStyle/>
          <a:p>
            <a:r>
              <a:rPr lang="en-US" dirty="0">
                <a:latin typeface="Cambria"/>
                <a:cs typeface="Cambria"/>
              </a:rPr>
              <a:t>S</a:t>
            </a:r>
            <a:r>
              <a:rPr lang="en-US" dirty="0" smtClean="0">
                <a:latin typeface="Cambria"/>
                <a:cs typeface="Cambria"/>
              </a:rPr>
              <a:t>yntactically consistent style </a:t>
            </a:r>
          </a:p>
          <a:p>
            <a:r>
              <a:rPr lang="en-US" spc="-150" dirty="0" smtClean="0">
                <a:latin typeface="Cambria"/>
                <a:cs typeface="Cambria"/>
              </a:rPr>
              <a:t>Four narrators</a:t>
            </a:r>
            <a:endParaRPr lang="en-US" spc="-150" dirty="0">
              <a:latin typeface="Cambria"/>
              <a:cs typeface="Cambria"/>
            </a:endParaRPr>
          </a:p>
          <a:p>
            <a:r>
              <a:rPr lang="en-US" dirty="0">
                <a:latin typeface="Cambria"/>
                <a:cs typeface="Cambria"/>
              </a:rPr>
              <a:t>T</a:t>
            </a:r>
            <a:r>
              <a:rPr lang="en-US" dirty="0" smtClean="0">
                <a:latin typeface="Cambria"/>
                <a:cs typeface="Cambria"/>
              </a:rPr>
              <a:t>wo nearly equal halves</a:t>
            </a:r>
          </a:p>
          <a:p>
            <a:endParaRPr lang="en-US" dirty="0">
              <a:latin typeface="Cambria"/>
              <a:cs typeface="Cambria"/>
            </a:endParaRPr>
          </a:p>
          <a:p>
            <a:r>
              <a:rPr lang="en-US" dirty="0" smtClean="0">
                <a:latin typeface="Cambria"/>
                <a:cs typeface="Cambria"/>
              </a:rPr>
              <a:t>Language emulates creative process; suggests </a:t>
            </a:r>
            <a:r>
              <a:rPr lang="en-US" b="1" dirty="0" smtClean="0">
                <a:latin typeface="Cambria"/>
                <a:cs typeface="Cambria"/>
              </a:rPr>
              <a:t>inadequacy (incompleteness)</a:t>
            </a:r>
            <a:r>
              <a:rPr lang="en-US" dirty="0" smtClean="0">
                <a:latin typeface="Cambria"/>
                <a:cs typeface="Cambria"/>
              </a:rPr>
              <a:t> of the written or spoken word</a:t>
            </a:r>
            <a:endParaRPr lang="en-US" spc="-150" dirty="0">
              <a:latin typeface="Cambria"/>
              <a:cs typeface="Cambria"/>
            </a:endParaRPr>
          </a:p>
          <a:p>
            <a:endParaRPr lang="en-US" spc="-150" dirty="0">
              <a:latin typeface="Cambria"/>
              <a:cs typeface="Cambria"/>
            </a:endParaRPr>
          </a:p>
        </p:txBody>
      </p:sp>
      <p:sp>
        <p:nvSpPr>
          <p:cNvPr id="4" name="Slide Number Placeholder 3"/>
          <p:cNvSpPr>
            <a:spLocks noGrp="1"/>
          </p:cNvSpPr>
          <p:nvPr>
            <p:ph type="sldNum" sz="quarter" idx="12"/>
          </p:nvPr>
        </p:nvSpPr>
        <p:spPr/>
        <p:txBody>
          <a:bodyPr/>
          <a:lstStyle/>
          <a:p>
            <a:fld id="{A64C2FBA-F1B0-9646-A73F-F000757339EF}" type="slidenum">
              <a:rPr lang="en-US" smtClean="0">
                <a:latin typeface="Cambria"/>
                <a:cs typeface="Cambria"/>
              </a:rPr>
              <a:pPr/>
              <a:t>9</a:t>
            </a:fld>
            <a:endParaRPr lang="en-US" dirty="0">
              <a:latin typeface="Cambria"/>
              <a:cs typeface="Cambria"/>
            </a:endParaRPr>
          </a:p>
        </p:txBody>
      </p:sp>
    </p:spTree>
    <p:extLst>
      <p:ext uri="{BB962C8B-B14F-4D97-AF65-F5344CB8AC3E}">
        <p14:creationId xmlns="" xmlns:p14="http://schemas.microsoft.com/office/powerpoint/2010/main" val="32507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458</TotalTime>
  <Words>816</Words>
  <Application>Microsoft Office PowerPoint</Application>
  <PresentationFormat>On-screen Show (4:3)</PresentationFormat>
  <Paragraphs>117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Architecture of William Faulkner’s Absalom, Absalom:  A Study on the Decay of the Sutpen Household and the Novel’s Narrative Structure</vt:lpstr>
      <vt:lpstr>Outline</vt:lpstr>
      <vt:lpstr>William faulkner</vt:lpstr>
      <vt:lpstr>Slide 4</vt:lpstr>
      <vt:lpstr>Map of Lafayette County</vt:lpstr>
      <vt:lpstr>Foundation and Construction of the House</vt:lpstr>
      <vt:lpstr>Foundation and Construction of the House</vt:lpstr>
      <vt:lpstr>Reconstruction of the South</vt:lpstr>
      <vt:lpstr>Structure of Language in the Narrative</vt:lpstr>
      <vt:lpstr>Structure of Language in the Narrative</vt:lpstr>
      <vt:lpstr>The Narrators</vt:lpstr>
      <vt:lpstr>Artistic Reconstruction of the Narrative</vt:lpstr>
      <vt:lpstr>Artistic Reconstruction of the Narrative</vt:lpstr>
      <vt:lpstr>Romanticization of the South through the Narrative</vt:lpstr>
      <vt:lpstr>Slide 15</vt:lpstr>
      <vt:lpstr>Constructive Process</vt:lpstr>
      <vt:lpstr>Constructive Process</vt:lpstr>
      <vt:lpstr>To Conclude</vt:lpstr>
      <vt:lpstr>Questions?</vt:lpstr>
      <vt:lpstr>Acknowledgments</vt:lpstr>
      <vt:lpstr>Contact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Architecture of William Faulkner’s Absalom, Absalom:  A Study on the Decay of the Sutpen Household and the Novel’s Narrative Structure</dc:title>
  <dc:creator>Maria-Josee Mendez</dc:creator>
  <cp:lastModifiedBy> </cp:lastModifiedBy>
  <cp:revision>33</cp:revision>
  <dcterms:created xsi:type="dcterms:W3CDTF">2013-04-03T09:00:11Z</dcterms:created>
  <dcterms:modified xsi:type="dcterms:W3CDTF">2013-04-12T15:55:46Z</dcterms:modified>
</cp:coreProperties>
</file>