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57" r:id="rId3"/>
    <p:sldId id="259" r:id="rId4"/>
    <p:sldId id="303" r:id="rId5"/>
    <p:sldId id="258" r:id="rId6"/>
    <p:sldId id="260" r:id="rId7"/>
    <p:sldId id="261" r:id="rId8"/>
    <p:sldId id="304" r:id="rId9"/>
    <p:sldId id="305" r:id="rId10"/>
    <p:sldId id="306" r:id="rId11"/>
    <p:sldId id="262" r:id="rId12"/>
    <p:sldId id="308" r:id="rId13"/>
    <p:sldId id="290" r:id="rId14"/>
    <p:sldId id="291" r:id="rId15"/>
    <p:sldId id="264" r:id="rId16"/>
    <p:sldId id="309" r:id="rId17"/>
    <p:sldId id="310" r:id="rId18"/>
    <p:sldId id="263" r:id="rId19"/>
    <p:sldId id="265" r:id="rId20"/>
    <p:sldId id="266" r:id="rId21"/>
    <p:sldId id="311" r:id="rId22"/>
    <p:sldId id="268" r:id="rId23"/>
    <p:sldId id="279" r:id="rId24"/>
    <p:sldId id="269" r:id="rId25"/>
    <p:sldId id="270" r:id="rId26"/>
    <p:sldId id="271" r:id="rId27"/>
    <p:sldId id="312" r:id="rId28"/>
    <p:sldId id="273" r:id="rId29"/>
    <p:sldId id="274" r:id="rId30"/>
    <p:sldId id="275" r:id="rId31"/>
    <p:sldId id="276" r:id="rId32"/>
    <p:sldId id="280" r:id="rId33"/>
    <p:sldId id="313" r:id="rId34"/>
    <p:sldId id="286" r:id="rId35"/>
    <p:sldId id="314" r:id="rId36"/>
    <p:sldId id="287" r:id="rId37"/>
    <p:sldId id="292" r:id="rId38"/>
    <p:sldId id="288" r:id="rId39"/>
    <p:sldId id="315" r:id="rId40"/>
    <p:sldId id="28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71" autoAdjust="0"/>
  </p:normalViewPr>
  <p:slideViewPr>
    <p:cSldViewPr>
      <p:cViewPr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a_Mai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a_Mai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a_Mai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ata_Mai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Relationship between Heigh</a:t>
            </a:r>
            <a:r>
              <a:rPr lang="en-US" sz="1400" baseline="0"/>
              <a:t>t of mound and Depth of pit</a:t>
            </a:r>
            <a:endParaRPr lang="en-US" sz="14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Gap_General!$E$18</c:f>
              <c:strCache>
                <c:ptCount val="1"/>
                <c:pt idx="0">
                  <c:v>Depth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Gap_General!$D$19:$D$29</c:f>
              <c:numCache>
                <c:formatCode>General</c:formatCode>
                <c:ptCount val="11"/>
                <c:pt idx="0">
                  <c:v>0.4</c:v>
                </c:pt>
                <c:pt idx="1">
                  <c:v>0.35</c:v>
                </c:pt>
                <c:pt idx="2">
                  <c:v>0.25</c:v>
                </c:pt>
                <c:pt idx="3">
                  <c:v>0.3</c:v>
                </c:pt>
                <c:pt idx="4">
                  <c:v>0.3</c:v>
                </c:pt>
                <c:pt idx="5">
                  <c:v>0.75</c:v>
                </c:pt>
                <c:pt idx="6">
                  <c:v>0.8</c:v>
                </c:pt>
                <c:pt idx="7">
                  <c:v>0.9</c:v>
                </c:pt>
                <c:pt idx="8">
                  <c:v>0.45</c:v>
                </c:pt>
                <c:pt idx="9">
                  <c:v>0.35</c:v>
                </c:pt>
                <c:pt idx="10">
                  <c:v>1.3</c:v>
                </c:pt>
              </c:numCache>
            </c:numRef>
          </c:xVal>
          <c:yVal>
            <c:numRef>
              <c:f>Gap_General!$E$19:$E$29</c:f>
              <c:numCache>
                <c:formatCode>General</c:formatCode>
                <c:ptCount val="11"/>
                <c:pt idx="0">
                  <c:v>0.2</c:v>
                </c:pt>
                <c:pt idx="1">
                  <c:v>0.1</c:v>
                </c:pt>
                <c:pt idx="2">
                  <c:v>0.05</c:v>
                </c:pt>
                <c:pt idx="3">
                  <c:v>0.2</c:v>
                </c:pt>
                <c:pt idx="4">
                  <c:v>0.1</c:v>
                </c:pt>
                <c:pt idx="5">
                  <c:v>0.15</c:v>
                </c:pt>
                <c:pt idx="6">
                  <c:v>0.2</c:v>
                </c:pt>
                <c:pt idx="7">
                  <c:v>0.2</c:v>
                </c:pt>
                <c:pt idx="8">
                  <c:v>0.1</c:v>
                </c:pt>
                <c:pt idx="9">
                  <c:v>0.15</c:v>
                </c:pt>
                <c:pt idx="10">
                  <c:v>0.3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52448"/>
        <c:axId val="85354368"/>
      </c:scatterChart>
      <c:valAx>
        <c:axId val="85352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Height</a:t>
                </a:r>
                <a:r>
                  <a:rPr lang="en-US" baseline="0"/>
                  <a:t> of Mound (m)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3226263805760099"/>
              <c:y val="0.9083100029163021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354368"/>
        <c:crosses val="autoZero"/>
        <c:crossBetween val="midCat"/>
      </c:valAx>
      <c:valAx>
        <c:axId val="85354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Depth of Pit (m)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361078302712160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535244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Relationship between</a:t>
            </a:r>
            <a:r>
              <a:rPr lang="en-US" sz="1400" baseline="0"/>
              <a:t> Height of tree (w/snags) and Depth of Pit</a:t>
            </a:r>
            <a:endParaRPr lang="en-US" sz="14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Gap_General!$E$32</c:f>
              <c:strCache>
                <c:ptCount val="1"/>
                <c:pt idx="0">
                  <c:v>Depth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Gap_General!$D$33:$D$43</c:f>
              <c:numCache>
                <c:formatCode>General</c:formatCode>
                <c:ptCount val="11"/>
                <c:pt idx="0">
                  <c:v>19.3</c:v>
                </c:pt>
                <c:pt idx="1">
                  <c:v>14.95</c:v>
                </c:pt>
                <c:pt idx="2">
                  <c:v>15.5</c:v>
                </c:pt>
                <c:pt idx="3">
                  <c:v>19.100000000000001</c:v>
                </c:pt>
                <c:pt idx="4">
                  <c:v>15</c:v>
                </c:pt>
                <c:pt idx="5">
                  <c:v>14</c:v>
                </c:pt>
                <c:pt idx="6">
                  <c:v>16</c:v>
                </c:pt>
                <c:pt idx="7">
                  <c:v>23.2</c:v>
                </c:pt>
                <c:pt idx="8">
                  <c:v>6.8</c:v>
                </c:pt>
                <c:pt idx="9">
                  <c:v>3.2</c:v>
                </c:pt>
                <c:pt idx="10">
                  <c:v>8.5</c:v>
                </c:pt>
              </c:numCache>
            </c:numRef>
          </c:xVal>
          <c:yVal>
            <c:numRef>
              <c:f>Gap_General!$E$33:$E$43</c:f>
              <c:numCache>
                <c:formatCode>General</c:formatCode>
                <c:ptCount val="11"/>
                <c:pt idx="0">
                  <c:v>0.2</c:v>
                </c:pt>
                <c:pt idx="1">
                  <c:v>0.1</c:v>
                </c:pt>
                <c:pt idx="2">
                  <c:v>0.1</c:v>
                </c:pt>
                <c:pt idx="3">
                  <c:v>0.2</c:v>
                </c:pt>
                <c:pt idx="4">
                  <c:v>0.2</c:v>
                </c:pt>
                <c:pt idx="5">
                  <c:v>0.1</c:v>
                </c:pt>
                <c:pt idx="6">
                  <c:v>0.15</c:v>
                </c:pt>
                <c:pt idx="7">
                  <c:v>0.3</c:v>
                </c:pt>
                <c:pt idx="8">
                  <c:v>0.2</c:v>
                </c:pt>
                <c:pt idx="9">
                  <c:v>0.05</c:v>
                </c:pt>
                <c:pt idx="10">
                  <c:v>0.15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662144"/>
        <c:axId val="82664064"/>
      </c:scatterChart>
      <c:valAx>
        <c:axId val="82662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50" dirty="0"/>
                  <a:t>Height of</a:t>
                </a:r>
                <a:r>
                  <a:rPr lang="en-US" sz="1050" baseline="0" dirty="0"/>
                  <a:t> tree w/snags (m)</a:t>
                </a:r>
                <a:endParaRPr lang="en-US" sz="1050" dirty="0"/>
              </a:p>
            </c:rich>
          </c:tx>
          <c:layout>
            <c:manualLayout>
              <c:xMode val="edge"/>
              <c:yMode val="edge"/>
              <c:x val="0.31244726905085002"/>
              <c:y val="0.900902595508894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2664064"/>
        <c:crosses val="autoZero"/>
        <c:crossBetween val="midCat"/>
      </c:valAx>
      <c:valAx>
        <c:axId val="826640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50" dirty="0"/>
                  <a:t>Depth of</a:t>
                </a:r>
                <a:r>
                  <a:rPr lang="en-US" sz="1050" baseline="0" dirty="0"/>
                  <a:t> Pit (m)</a:t>
                </a:r>
                <a:endParaRPr lang="en-US" sz="1050" dirty="0"/>
              </a:p>
            </c:rich>
          </c:tx>
          <c:layout>
            <c:manualLayout>
              <c:xMode val="edge"/>
              <c:yMode val="edge"/>
              <c:x val="2.2222222222222223E-2"/>
              <c:y val="0.350846821230679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266214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Relationship</a:t>
            </a:r>
            <a:r>
              <a:rPr lang="en-US" sz="1400" baseline="0"/>
              <a:t> between Height of tree (w/o snags) and Depth of pit</a:t>
            </a:r>
            <a:endParaRPr lang="en-US" sz="14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Gap_General!$E$32</c:f>
              <c:strCache>
                <c:ptCount val="1"/>
                <c:pt idx="0">
                  <c:v>Depth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Gap_General!$D$33:$D$40</c:f>
              <c:numCache>
                <c:formatCode>General</c:formatCode>
                <c:ptCount val="8"/>
                <c:pt idx="0">
                  <c:v>19.3</c:v>
                </c:pt>
                <c:pt idx="1">
                  <c:v>14.95</c:v>
                </c:pt>
                <c:pt idx="2">
                  <c:v>15.5</c:v>
                </c:pt>
                <c:pt idx="3">
                  <c:v>19.100000000000001</c:v>
                </c:pt>
                <c:pt idx="4">
                  <c:v>15</c:v>
                </c:pt>
                <c:pt idx="5">
                  <c:v>14</c:v>
                </c:pt>
                <c:pt idx="6">
                  <c:v>16</c:v>
                </c:pt>
                <c:pt idx="7">
                  <c:v>23.2</c:v>
                </c:pt>
              </c:numCache>
            </c:numRef>
          </c:xVal>
          <c:yVal>
            <c:numRef>
              <c:f>Gap_General!$E$33:$E$40</c:f>
              <c:numCache>
                <c:formatCode>General</c:formatCode>
                <c:ptCount val="8"/>
                <c:pt idx="0">
                  <c:v>0.2</c:v>
                </c:pt>
                <c:pt idx="1">
                  <c:v>0.1</c:v>
                </c:pt>
                <c:pt idx="2">
                  <c:v>0.1</c:v>
                </c:pt>
                <c:pt idx="3">
                  <c:v>0.2</c:v>
                </c:pt>
                <c:pt idx="4">
                  <c:v>0.2</c:v>
                </c:pt>
                <c:pt idx="5">
                  <c:v>0.1</c:v>
                </c:pt>
                <c:pt idx="6">
                  <c:v>0.15</c:v>
                </c:pt>
                <c:pt idx="7">
                  <c:v>0.3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62592"/>
        <c:axId val="86064512"/>
      </c:scatterChart>
      <c:valAx>
        <c:axId val="86062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50" dirty="0" smtClean="0"/>
                  <a:t>Height of Tree w/o</a:t>
                </a:r>
                <a:r>
                  <a:rPr lang="en-US" sz="1050" baseline="0" dirty="0" smtClean="0"/>
                  <a:t> snags (m) </a:t>
                </a:r>
                <a:endParaRPr lang="en-US" sz="105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6064512"/>
        <c:crosses val="autoZero"/>
        <c:crossBetween val="midCat"/>
      </c:valAx>
      <c:valAx>
        <c:axId val="860645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050" dirty="0" smtClean="0"/>
                  <a:t>Depth of Pit (m)</a:t>
                </a:r>
                <a:endParaRPr lang="en-US" sz="1050" dirty="0"/>
              </a:p>
            </c:rich>
          </c:tx>
          <c:layout>
            <c:manualLayout>
              <c:xMode val="edge"/>
              <c:yMode val="edge"/>
              <c:x val="1.1261261261261261E-2"/>
              <c:y val="0.3589568387284922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8606259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Relationship</a:t>
            </a:r>
            <a:r>
              <a:rPr lang="en-US" sz="1400" baseline="0" dirty="0"/>
              <a:t> between Number of trees and Direction of Fallen trees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Gap_General!$Z$4</c:f>
              <c:strCache>
                <c:ptCount val="1"/>
                <c:pt idx="0">
                  <c:v># of Trees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Gap_General!$Y$5:$Y$8</c:f>
              <c:strCache>
                <c:ptCount val="4"/>
                <c:pt idx="0">
                  <c:v>0-90 (N-E Quad)</c:v>
                </c:pt>
                <c:pt idx="1">
                  <c:v>90-180 (S-E Quad)</c:v>
                </c:pt>
                <c:pt idx="2">
                  <c:v>180-270 (S-W Quad)</c:v>
                </c:pt>
                <c:pt idx="3">
                  <c:v>270-360 (N-W Quad)</c:v>
                </c:pt>
              </c:strCache>
            </c:strRef>
          </c:cat>
          <c:val>
            <c:numRef>
              <c:f>Gap_General!$Z$5:$Z$8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096896"/>
        <c:axId val="85795968"/>
      </c:barChart>
      <c:catAx>
        <c:axId val="86096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050"/>
                  <a:t>Direction of Fall (in degrees)</a:t>
                </a:r>
              </a:p>
            </c:rich>
          </c:tx>
          <c:layout>
            <c:manualLayout>
              <c:xMode val="edge"/>
              <c:yMode val="edge"/>
              <c:x val="0.36808655383594291"/>
              <c:y val="0.94064607308701798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5795968"/>
        <c:crosses val="autoZero"/>
        <c:auto val="1"/>
        <c:lblAlgn val="ctr"/>
        <c:lblOffset val="100"/>
        <c:noMultiLvlLbl val="0"/>
      </c:catAx>
      <c:valAx>
        <c:axId val="85795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50"/>
                  <a:t>Number of trees</a:t>
                </a:r>
              </a:p>
            </c:rich>
          </c:tx>
          <c:layout>
            <c:manualLayout>
              <c:xMode val="edge"/>
              <c:yMode val="edge"/>
              <c:x val="1.3409961685823755E-2"/>
              <c:y val="0.3831195739955582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6096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DAFBD-36B1-4B34-81CF-A386539B7B14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791F0-89F1-4976-968C-1BAF9D287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7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34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3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92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5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Regression</a:t>
            </a:r>
            <a:r>
              <a:rPr lang="en-US" baseline="0" dirty="0" smtClean="0"/>
              <a:t> between Depth of Pit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Ht. of Tree (w/o snag)</a:t>
            </a:r>
          </a:p>
          <a:p>
            <a:r>
              <a:rPr lang="en-US" baseline="0" dirty="0" err="1" smtClean="0"/>
              <a:t>F</a:t>
            </a:r>
            <a:r>
              <a:rPr lang="en-US" baseline="-25000" dirty="0" err="1" smtClean="0">
                <a:effectLst/>
              </a:rPr>
              <a:t>value</a:t>
            </a:r>
            <a:r>
              <a:rPr lang="en-US" baseline="0" dirty="0" smtClean="0"/>
              <a:t> = 20.84</a:t>
            </a:r>
          </a:p>
          <a:p>
            <a:r>
              <a:rPr lang="en-US" baseline="0" dirty="0" smtClean="0"/>
              <a:t>DOF =  1,9</a:t>
            </a:r>
          </a:p>
          <a:p>
            <a:r>
              <a:rPr lang="en-US" baseline="0" dirty="0" smtClean="0"/>
              <a:t>P = 0.006</a:t>
            </a:r>
          </a:p>
          <a:p>
            <a:r>
              <a:rPr lang="en-US" baseline="0" dirty="0" smtClean="0"/>
              <a:t>R</a:t>
            </a:r>
            <a:r>
              <a:rPr lang="en-US" baseline="30000" dirty="0" smtClean="0"/>
              <a:t>2</a:t>
            </a:r>
            <a:r>
              <a:rPr lang="en-US" baseline="0" dirty="0" smtClean="0"/>
              <a:t> = 0.78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73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Elevation </a:t>
            </a:r>
            <a:r>
              <a:rPr lang="en-US" dirty="0" err="1" smtClean="0"/>
              <a:t>Datas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1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791F0-89F1-4976-968C-1BAF9D287E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7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61F4F8E-8F15-4585-A80F-D71DD8F098FE}" type="datetimeFigureOut">
              <a:rPr lang="en-US" smtClean="0"/>
              <a:t>4/12/2013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AC53758-A0C4-4905-86EB-34765D0681B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685800"/>
            <a:ext cx="7406640" cy="16796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Characterizing Pit-Mound Microtopography In Bottomland Hardwood Forests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7559040" cy="2264736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/>
              <a:t>Amit Rajkarnikar, Matthew Herron,  Joydeep Bhattacharjee</a:t>
            </a:r>
          </a:p>
          <a:p>
            <a:pPr algn="ctr"/>
            <a:r>
              <a:rPr lang="en-US" dirty="0" smtClean="0"/>
              <a:t>Plant Ecology Laboratory</a:t>
            </a:r>
          </a:p>
          <a:p>
            <a:pPr algn="ctr"/>
            <a:r>
              <a:rPr lang="en-US" dirty="0" smtClean="0"/>
              <a:t>Department of Biology</a:t>
            </a:r>
          </a:p>
          <a:p>
            <a:pPr algn="ctr"/>
            <a:r>
              <a:rPr lang="en-US" dirty="0" smtClean="0"/>
              <a:t>University of Louisiana at Monroe</a:t>
            </a:r>
          </a:p>
          <a:p>
            <a:pPr algn="ctr"/>
            <a:r>
              <a:rPr lang="en-US" dirty="0" smtClean="0"/>
              <a:t>Monroe, LA 71203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209800"/>
            <a:ext cx="2667000" cy="2388268"/>
          </a:xfrm>
        </p:spPr>
        <p:txBody>
          <a:bodyPr>
            <a:normAutofit/>
          </a:bodyPr>
          <a:lstStyle/>
          <a:p>
            <a:pPr marL="171450" indent="-161925"/>
            <a:r>
              <a:rPr lang="en-US" sz="2000" dirty="0" smtClean="0"/>
              <a:t>Trees fall </a:t>
            </a:r>
            <a:r>
              <a:rPr lang="en-US" sz="2000" dirty="0"/>
              <a:t>in the BHF due </a:t>
            </a:r>
            <a:r>
              <a:rPr lang="en-US" sz="2000" dirty="0" smtClean="0"/>
              <a:t>to disturbances </a:t>
            </a:r>
            <a:r>
              <a:rPr lang="en-US" sz="2000" dirty="0"/>
              <a:t>such as strong winds or old </a:t>
            </a:r>
            <a:r>
              <a:rPr lang="en-US" sz="2000" dirty="0" smtClean="0"/>
              <a:t>growth</a:t>
            </a:r>
          </a:p>
          <a:p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8305" r="12105" b="8060"/>
          <a:stretch/>
        </p:blipFill>
        <p:spPr bwMode="auto">
          <a:xfrm>
            <a:off x="3922142" y="1600200"/>
            <a:ext cx="4836919" cy="4166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jkara\Desktop\20130209_110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09" y="1600200"/>
            <a:ext cx="3409950" cy="454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608053"/>
            <a:ext cx="4053102" cy="2590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The uprooting of the tree (fully or partially), forms </a:t>
            </a:r>
            <a:r>
              <a:rPr lang="en-US" sz="2000" dirty="0"/>
              <a:t>a depression </a:t>
            </a:r>
            <a:r>
              <a:rPr lang="en-US" sz="2000" dirty="0" smtClean="0"/>
              <a:t>or a pit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The loosening of the soil causes formation of a </a:t>
            </a:r>
            <a:r>
              <a:rPr lang="en-US" sz="2000" dirty="0"/>
              <a:t>mound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91400" y="2057400"/>
            <a:ext cx="22860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229600" y="2819400"/>
            <a:ext cx="3048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6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dirty="0"/>
              <a:t>Importance of Pit-Mounds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Aims &amp;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Objectives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Site Description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Preliminary Data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Analysis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Implications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Pit-Mounds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7467600" cy="2743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Change in ‘topography’: Pit-mound</a:t>
            </a:r>
          </a:p>
          <a:p>
            <a:pPr lvl="1"/>
            <a:r>
              <a:rPr lang="en-US" sz="2000" dirty="0" smtClean="0"/>
              <a:t>Successive changes in topography = changes in vegetation</a:t>
            </a:r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Plant </a:t>
            </a:r>
            <a:r>
              <a:rPr lang="en-US" sz="2400" dirty="0"/>
              <a:t>Diversity</a:t>
            </a:r>
          </a:p>
          <a:p>
            <a:pPr lvl="1"/>
            <a:r>
              <a:rPr lang="en-US" sz="2000" dirty="0" smtClean="0"/>
              <a:t>Mounds </a:t>
            </a:r>
            <a:r>
              <a:rPr lang="en-US" sz="2000" dirty="0"/>
              <a:t>may be the only refuge for less flood tolerant species in a flood-prone </a:t>
            </a:r>
            <a:r>
              <a:rPr lang="en-US" sz="2000" dirty="0" smtClean="0"/>
              <a:t>forest</a:t>
            </a:r>
          </a:p>
          <a:p>
            <a:pPr marL="402336" lvl="1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50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Importance of Pit-Mounds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Gap dynamics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ositive Feedback </a:t>
            </a:r>
            <a:r>
              <a:rPr lang="en-US" sz="2000" dirty="0"/>
              <a:t>L</a:t>
            </a:r>
            <a:r>
              <a:rPr lang="en-US" sz="2000" dirty="0" smtClean="0"/>
              <a:t>oop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Alteration of Light Gradient</a:t>
            </a:r>
            <a:endParaRPr lang="en-US" sz="2000" dirty="0"/>
          </a:p>
          <a:p>
            <a:pPr lvl="1"/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82296" indent="0">
              <a:buNone/>
            </a:pP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47305" y="2286000"/>
            <a:ext cx="3018262" cy="981598"/>
            <a:chOff x="2732041" y="3271345"/>
            <a:chExt cx="4272399" cy="1579179"/>
          </a:xfrm>
        </p:grpSpPr>
        <p:sp>
          <p:nvSpPr>
            <p:cNvPr id="6" name="Circular Arrow 5"/>
            <p:cNvSpPr/>
            <p:nvPr/>
          </p:nvSpPr>
          <p:spPr>
            <a:xfrm>
              <a:off x="3733800" y="3271345"/>
              <a:ext cx="1981200" cy="1066800"/>
            </a:xfrm>
            <a:prstGeom prst="circularArrow">
              <a:avLst>
                <a:gd name="adj1" fmla="val 12500"/>
                <a:gd name="adj2" fmla="val 1258222"/>
                <a:gd name="adj3" fmla="val 20457681"/>
                <a:gd name="adj4" fmla="val 10646417"/>
                <a:gd name="adj5" fmla="val 127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Circular Arrow 6"/>
            <p:cNvSpPr/>
            <p:nvPr/>
          </p:nvSpPr>
          <p:spPr>
            <a:xfrm rot="10800000">
              <a:off x="3733800" y="3783724"/>
              <a:ext cx="1981200" cy="1066800"/>
            </a:xfrm>
            <a:prstGeom prst="circularArrow">
              <a:avLst>
                <a:gd name="adj1" fmla="val 12500"/>
                <a:gd name="adj2" fmla="val 1258222"/>
                <a:gd name="adj3" fmla="val 20457681"/>
                <a:gd name="adj4" fmla="val 10646417"/>
                <a:gd name="adj5" fmla="val 127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32041" y="3842997"/>
              <a:ext cx="1806276" cy="495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Tree fall events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81017" y="3842999"/>
              <a:ext cx="2223423" cy="495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Pit-Mound features</a:t>
              </a:r>
            </a:p>
          </p:txBody>
        </p:sp>
      </p:grpSp>
      <p:pic>
        <p:nvPicPr>
          <p:cNvPr id="3074" name="Picture 2" descr="E:\DSC_3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44" y="4038600"/>
            <a:ext cx="3200399" cy="21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SC_3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77" y="4038600"/>
            <a:ext cx="3200400" cy="21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Importance of Pit-Mounds</a:t>
            </a:r>
          </a:p>
          <a:p>
            <a:r>
              <a:rPr lang="en-US" dirty="0"/>
              <a:t>Aims &amp; Objectives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Site Description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Preliminary Data Analysis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Implications</a:t>
            </a:r>
            <a:br>
              <a:rPr lang="en-US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09800"/>
            <a:ext cx="6641592" cy="2590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Quantify gap densities, gap sizes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/>
              <a:t>Pit-mound </a:t>
            </a:r>
            <a:r>
              <a:rPr lang="en-US" sz="2400" dirty="0"/>
              <a:t>characteristics in BHF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/>
              <a:t>Impacts of canopy opening as a result of PMT formation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15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Importance of Pit-Mounds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Aims &amp;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Objectives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/>
              <a:t>Site Description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Preliminary Data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Analysis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Implications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9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Description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362200"/>
            <a:ext cx="7239000" cy="38862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Russell </a:t>
            </a:r>
            <a:r>
              <a:rPr lang="en-US" sz="2200" dirty="0"/>
              <a:t>Sage Wildlife Management Area </a:t>
            </a:r>
            <a:r>
              <a:rPr lang="en-US" sz="2200" dirty="0" smtClean="0"/>
              <a:t>located </a:t>
            </a:r>
            <a:r>
              <a:rPr lang="en-US" sz="2200" dirty="0"/>
              <a:t>in Morehouse, Ouachita and Richland </a:t>
            </a:r>
            <a:r>
              <a:rPr lang="en-US" sz="2200" dirty="0" smtClean="0"/>
              <a:t>Parishes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It </a:t>
            </a:r>
            <a:r>
              <a:rPr lang="en-US" sz="2200" dirty="0"/>
              <a:t>includes </a:t>
            </a:r>
            <a:r>
              <a:rPr lang="en-US" sz="2200" dirty="0" smtClean="0"/>
              <a:t>21,948 acres of land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/>
              <a:t>Elevations range from 58 feet to 63 feet </a:t>
            </a:r>
            <a:r>
              <a:rPr lang="en-US" sz="2200" dirty="0" err="1"/>
              <a:t>amsl</a:t>
            </a:r>
            <a:endParaRPr lang="en-US" sz="22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Located </a:t>
            </a:r>
            <a:r>
              <a:rPr lang="en-US" sz="2200" dirty="0"/>
              <a:t>within the Bayou </a:t>
            </a:r>
            <a:r>
              <a:rPr lang="en-US" sz="2200" dirty="0" smtClean="0"/>
              <a:t>Lafourche </a:t>
            </a:r>
            <a:r>
              <a:rPr lang="en-US" sz="2200" dirty="0"/>
              <a:t>flood </a:t>
            </a:r>
            <a:r>
              <a:rPr lang="en-US" sz="2200" dirty="0" smtClean="0"/>
              <a:t>plain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Flat </a:t>
            </a:r>
            <a:r>
              <a:rPr lang="en-US" sz="2200" dirty="0"/>
              <a:t>and poorly </a:t>
            </a:r>
            <a:r>
              <a:rPr lang="en-US" sz="2200" dirty="0" smtClean="0"/>
              <a:t>drained</a:t>
            </a:r>
          </a:p>
        </p:txBody>
      </p:sp>
      <p:pic>
        <p:nvPicPr>
          <p:cNvPr id="5" name="Picture 2" descr="http://www.bayoubucks.com/university/wp-content/uploads/2009/03/russel-sage-pl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228600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43000"/>
          </a:xfrm>
        </p:spPr>
        <p:txBody>
          <a:bodyPr/>
          <a:lstStyle/>
          <a:p>
            <a:r>
              <a:rPr lang="en-US" dirty="0" smtClean="0"/>
              <a:t>Site Description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16068" b="3594"/>
          <a:stretch/>
        </p:blipFill>
        <p:spPr bwMode="auto">
          <a:xfrm>
            <a:off x="1905000" y="1066800"/>
            <a:ext cx="6248400" cy="5295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4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276600"/>
            <a:ext cx="7543800" cy="3313386"/>
          </a:xfrm>
        </p:spPr>
        <p:txBody>
          <a:bodyPr>
            <a:noAutofit/>
          </a:bodyPr>
          <a:lstStyle/>
          <a:p>
            <a:pPr marL="425196" lvl="1" indent="-342900">
              <a:spcBef>
                <a:spcPts val="600"/>
              </a:spcBef>
              <a:buSzPct val="125000"/>
              <a:buFont typeface="Arial" pitchFamily="34" charset="0"/>
              <a:buChar char="•"/>
            </a:pPr>
            <a:r>
              <a:rPr lang="en-US" sz="2000" dirty="0" smtClean="0"/>
              <a:t>Bottomland Hardwood Forests (BHFs) are one of the richest ecosystems due to the unique floral diversity</a:t>
            </a:r>
          </a:p>
          <a:p>
            <a:pPr marL="425196" lvl="1" indent="-342900">
              <a:spcBef>
                <a:spcPts val="600"/>
              </a:spcBef>
              <a:buSzPct val="125000"/>
              <a:buFont typeface="Arial" pitchFamily="34" charset="0"/>
              <a:buChar char="•"/>
            </a:pPr>
            <a:r>
              <a:rPr lang="en-US" sz="2000" dirty="0" smtClean="0"/>
              <a:t>Uprooting events alter the light gradient</a:t>
            </a:r>
          </a:p>
          <a:p>
            <a:pPr marL="425196" lvl="1" indent="-342900">
              <a:spcBef>
                <a:spcPts val="600"/>
              </a:spcBef>
              <a:buSzPct val="125000"/>
              <a:buFont typeface="Arial" pitchFamily="34" charset="0"/>
              <a:buChar char="•"/>
            </a:pPr>
            <a:r>
              <a:rPr lang="en-US" sz="2000" dirty="0" smtClean="0"/>
              <a:t>Changes in the micro-topography of the site by the formation of pits and mounds</a:t>
            </a:r>
          </a:p>
          <a:p>
            <a:pPr marL="425196" lvl="1" indent="-342900">
              <a:spcBef>
                <a:spcPts val="600"/>
              </a:spcBef>
              <a:buSzPct val="125000"/>
              <a:buFont typeface="Arial" pitchFamily="34" charset="0"/>
              <a:buChar char="•"/>
            </a:pPr>
            <a:r>
              <a:rPr lang="en-US" sz="2000" dirty="0" smtClean="0"/>
              <a:t>A stratified sampling was performed on BHF to locate pit-mound features to characterize relationships that contributes to the stand heterogeneity, which in turn is known to enhance wildlife habitat</a:t>
            </a:r>
          </a:p>
          <a:p>
            <a:pPr algn="ctr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1026" name="Picture 2" descr="E:\Photos\T5_G7_IMG_2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7239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1685562" cy="54193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Vegetation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202231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Dominant trees include – </a:t>
            </a:r>
            <a:r>
              <a:rPr lang="en-US" sz="2000" dirty="0" err="1" smtClean="0"/>
              <a:t>Overcup</a:t>
            </a:r>
            <a:r>
              <a:rPr lang="en-US" sz="2000" dirty="0" smtClean="0"/>
              <a:t> oak, bitter pecan </a:t>
            </a:r>
            <a:r>
              <a:rPr lang="en-US" sz="2000" dirty="0"/>
              <a:t>(water hickory) and </a:t>
            </a:r>
            <a:r>
              <a:rPr lang="en-US" sz="2000" dirty="0" smtClean="0"/>
              <a:t>green ash</a:t>
            </a:r>
          </a:p>
          <a:p>
            <a:r>
              <a:rPr lang="en-US" sz="2000" dirty="0" smtClean="0"/>
              <a:t>Associated species include - </a:t>
            </a:r>
            <a:r>
              <a:rPr lang="en-US" sz="2000" dirty="0" err="1" smtClean="0"/>
              <a:t>Nuttall</a:t>
            </a:r>
            <a:r>
              <a:rPr lang="en-US" sz="2000" dirty="0" smtClean="0"/>
              <a:t> </a:t>
            </a:r>
            <a:r>
              <a:rPr lang="en-US" sz="2000" dirty="0"/>
              <a:t>oak, hackberry, </a:t>
            </a:r>
            <a:r>
              <a:rPr lang="en-US" sz="2000" dirty="0" smtClean="0"/>
              <a:t>bald </a:t>
            </a:r>
            <a:r>
              <a:rPr lang="en-US" sz="2000" dirty="0"/>
              <a:t>cypress, </a:t>
            </a:r>
            <a:r>
              <a:rPr lang="en-US" sz="2000" dirty="0" smtClean="0"/>
              <a:t>winged elm, </a:t>
            </a:r>
            <a:r>
              <a:rPr lang="en-US" sz="2000" dirty="0"/>
              <a:t>honey locust, red maple, tupelo gum, and American </a:t>
            </a:r>
            <a:r>
              <a:rPr lang="en-US" sz="2000" dirty="0" smtClean="0"/>
              <a:t>elm</a:t>
            </a:r>
          </a:p>
          <a:p>
            <a:r>
              <a:rPr lang="en-US" sz="2000" dirty="0" smtClean="0"/>
              <a:t>Ground vegetation include – Poison Ivy, sedges rushes, ground nuts 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95400" y="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/>
              <a:t>Site Description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27533" y="3320568"/>
            <a:ext cx="7036733" cy="3354568"/>
            <a:chOff x="1727533" y="3320568"/>
            <a:chExt cx="7036733" cy="3354568"/>
          </a:xfrm>
        </p:grpSpPr>
        <p:grpSp>
          <p:nvGrpSpPr>
            <p:cNvPr id="7" name="Group 6"/>
            <p:cNvGrpSpPr/>
            <p:nvPr/>
          </p:nvGrpSpPr>
          <p:grpSpPr>
            <a:xfrm>
              <a:off x="1727533" y="3320568"/>
              <a:ext cx="6823538" cy="3094209"/>
              <a:chOff x="1753670" y="3523523"/>
              <a:chExt cx="6823538" cy="3094209"/>
            </a:xfrm>
          </p:grpSpPr>
          <p:pic>
            <p:nvPicPr>
              <p:cNvPr id="4098" name="Picture 2" descr="hickory_water15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7291" y="3651195"/>
                <a:ext cx="1362456" cy="2432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4153459" y="6234777"/>
                <a:ext cx="197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Water Hickory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53670" y="6240358"/>
                <a:ext cx="1683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Overcup</a:t>
                </a:r>
                <a:r>
                  <a:rPr lang="en-US" dirty="0" smtClean="0"/>
                  <a:t> Oak</a:t>
                </a:r>
                <a:endParaRPr lang="en-US" dirty="0"/>
              </a:p>
            </p:txBody>
          </p:sp>
          <p:pic>
            <p:nvPicPr>
              <p:cNvPr id="1026" name="Picture 2" descr="http://texastreeplanting.tamu.edu/treepictures/oak_overcup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4161" y="3523523"/>
                <a:ext cx="1362439" cy="2724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http://texastreeplanting.tamu.edu/treepictures/ash_green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199" y="3673069"/>
                <a:ext cx="2024009" cy="2561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7086600" y="6248400"/>
                <a:ext cx="11780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Green Ash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850395" y="6336582"/>
              <a:ext cx="13571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00" i="1" dirty="0" err="1">
                  <a:solidFill>
                    <a:prstClr val="black"/>
                  </a:solidFill>
                </a:rPr>
                <a:t>Quercus</a:t>
              </a:r>
              <a:r>
                <a:rPr lang="en-US" sz="1600" i="1" dirty="0">
                  <a:solidFill>
                    <a:prstClr val="black"/>
                  </a:solidFill>
                </a:rPr>
                <a:t> </a:t>
              </a:r>
              <a:r>
                <a:rPr lang="en-US" sz="1600" i="1" dirty="0" err="1">
                  <a:solidFill>
                    <a:prstClr val="black"/>
                  </a:solidFill>
                </a:rPr>
                <a:t>lyrata</a:t>
              </a:r>
              <a:r>
                <a:rPr lang="en-US" sz="1600" dirty="0">
                  <a:solidFill>
                    <a:prstClr val="black"/>
                  </a:solidFill>
                </a:rPr>
                <a:t>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02554" y="6333219"/>
              <a:ext cx="13493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err="1" smtClean="0"/>
                <a:t>Carya</a:t>
              </a:r>
              <a:r>
                <a:rPr lang="en-US" sz="1600" i="1" dirty="0" smtClean="0"/>
                <a:t> </a:t>
              </a:r>
              <a:r>
                <a:rPr lang="en-US" sz="1600" i="1" dirty="0" err="1" smtClean="0"/>
                <a:t>aquatica</a:t>
              </a:r>
              <a:endParaRPr lang="en-US" sz="1600" i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81800" y="6336582"/>
              <a:ext cx="19824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 err="1"/>
                <a:t>Fraxinus</a:t>
              </a:r>
              <a:r>
                <a:rPr lang="en-US" sz="1600" i="1" dirty="0"/>
                <a:t> </a:t>
              </a:r>
              <a:r>
                <a:rPr lang="en-US" sz="1600" i="1" dirty="0" err="1"/>
                <a:t>pennsylvanica</a:t>
              </a:r>
              <a:r>
                <a:rPr lang="en-US" sz="1600" i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2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Importance of Pit-Mounds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Aims &amp;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Objectives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Site Description </a:t>
            </a:r>
          </a:p>
          <a:p>
            <a:r>
              <a:rPr lang="en-US" dirty="0"/>
              <a:t>Methods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Preliminary Data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Analysis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Implications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920" y="1447800"/>
            <a:ext cx="7498080" cy="4953000"/>
          </a:xfrm>
        </p:spPr>
        <p:txBody>
          <a:bodyPr>
            <a:normAutofit/>
          </a:bodyPr>
          <a:lstStyle/>
          <a:p>
            <a:pPr marL="365760" lvl="2" indent="-283464"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sz="2200" i="1" dirty="0" smtClean="0"/>
              <a:t>Guidelines and Sample Protocol for Sampling Forest Gaps </a:t>
            </a:r>
            <a:br>
              <a:rPr lang="en-US" sz="2200" i="1" dirty="0" smtClean="0"/>
            </a:br>
            <a:r>
              <a:rPr lang="en-US" sz="2200" i="1" dirty="0" smtClean="0"/>
              <a:t>						</a:t>
            </a:r>
            <a:r>
              <a:rPr lang="en-US" sz="1400" dirty="0"/>
              <a:t>(</a:t>
            </a:r>
            <a:r>
              <a:rPr lang="en-US" sz="1400" dirty="0" err="1"/>
              <a:t>Runkle</a:t>
            </a:r>
            <a:r>
              <a:rPr lang="en-US" sz="1400" dirty="0"/>
              <a:t>, J 1992)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Stratified sampling of the site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dividing the area into 12 transects – even coverage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500-m long, 10-m wide and 100-m apart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East to West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belt </a:t>
            </a:r>
            <a:r>
              <a:rPr lang="en-US" sz="2200" dirty="0"/>
              <a:t>transect </a:t>
            </a:r>
            <a:r>
              <a:rPr lang="en-US" sz="2200" dirty="0" smtClean="0">
                <a:sym typeface="Wingdings" pitchFamily="2" charset="2"/>
              </a:rPr>
              <a:t> </a:t>
            </a:r>
            <a:r>
              <a:rPr lang="en-US" sz="2200" dirty="0" smtClean="0"/>
              <a:t>increase </a:t>
            </a:r>
            <a:r>
              <a:rPr lang="en-US" sz="2200" dirty="0"/>
              <a:t>probability of detecting smaller </a:t>
            </a:r>
            <a:r>
              <a:rPr lang="en-US" sz="2200" dirty="0" smtClean="0"/>
              <a:t>gaps</a:t>
            </a:r>
            <a:endParaRPr lang="en-US" sz="22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transects established </a:t>
            </a:r>
            <a:r>
              <a:rPr lang="en-US" sz="2200" i="1" dirty="0" smtClean="0"/>
              <a:t>a priori </a:t>
            </a:r>
            <a:r>
              <a:rPr lang="en-US" sz="2200" dirty="0" smtClean="0"/>
              <a:t>using </a:t>
            </a:r>
            <a:r>
              <a:rPr lang="en-US" sz="2200" dirty="0"/>
              <a:t>satellite </a:t>
            </a:r>
            <a:r>
              <a:rPr lang="en-US" sz="2200" dirty="0" smtClean="0"/>
              <a:t>imagery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042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05000" y="1343619"/>
            <a:ext cx="6019800" cy="4988363"/>
            <a:chOff x="1905000" y="1343619"/>
            <a:chExt cx="6019800" cy="4988363"/>
          </a:xfrm>
        </p:grpSpPr>
        <p:sp>
          <p:nvSpPr>
            <p:cNvPr id="4" name="Rectangle 3"/>
            <p:cNvSpPr/>
            <p:nvPr/>
          </p:nvSpPr>
          <p:spPr>
            <a:xfrm>
              <a:off x="6489984" y="5962650"/>
              <a:ext cx="1434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Google Earth</a:t>
              </a:r>
            </a:p>
          </p:txBody>
        </p:sp>
        <p:pic>
          <p:nvPicPr>
            <p:cNvPr id="5" name="Picture 4"/>
            <p:cNvPicPr/>
            <p:nvPr/>
          </p:nvPicPr>
          <p:blipFill rotWithShape="1">
            <a:blip r:embed="rId3"/>
            <a:srcRect l="23947" t="16221" r="8897" b="8361"/>
            <a:stretch/>
          </p:blipFill>
          <p:spPr bwMode="auto">
            <a:xfrm>
              <a:off x="1905000" y="1343619"/>
              <a:ext cx="6019800" cy="45999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18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9530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At a PM site within the transect, </a:t>
            </a:r>
            <a:r>
              <a:rPr lang="en-US" sz="2000" dirty="0"/>
              <a:t>t</a:t>
            </a:r>
            <a:r>
              <a:rPr lang="en-US" sz="2000" dirty="0" smtClean="0"/>
              <a:t>he following data were collected</a:t>
            </a:r>
          </a:p>
          <a:p>
            <a:pPr marL="82296" indent="0">
              <a:buNone/>
            </a:pPr>
            <a:endParaRPr lang="en-US" sz="2000" dirty="0" smtClean="0"/>
          </a:p>
          <a:p>
            <a:pPr lvl="1"/>
            <a:r>
              <a:rPr lang="en-US" sz="1600" dirty="0"/>
              <a:t>Diameter at breast height (</a:t>
            </a:r>
            <a:r>
              <a:rPr lang="en-US" sz="1600" dirty="0" err="1"/>
              <a:t>d.b.h</a:t>
            </a:r>
            <a:r>
              <a:rPr lang="en-US" sz="1600" dirty="0"/>
              <a:t>) of the tree</a:t>
            </a:r>
          </a:p>
          <a:p>
            <a:pPr lvl="1"/>
            <a:r>
              <a:rPr lang="en-US" sz="1600" dirty="0"/>
              <a:t>Height of the tree (length if fallen)</a:t>
            </a:r>
          </a:p>
          <a:p>
            <a:pPr lvl="1"/>
            <a:r>
              <a:rPr lang="en-US" sz="1600" dirty="0"/>
              <a:t>Direction of fallen trees in E°N </a:t>
            </a:r>
          </a:p>
          <a:p>
            <a:pPr lvl="1"/>
            <a:r>
              <a:rPr lang="en-US" sz="1600" dirty="0"/>
              <a:t>Major and minor axis of the mound</a:t>
            </a:r>
          </a:p>
          <a:p>
            <a:pPr lvl="1"/>
            <a:r>
              <a:rPr lang="en-US" sz="1600" dirty="0"/>
              <a:t>Major and minor axis of the pit</a:t>
            </a:r>
          </a:p>
          <a:p>
            <a:pPr lvl="1"/>
            <a:r>
              <a:rPr lang="en-US" sz="1600" dirty="0"/>
              <a:t>Elevation of the mound</a:t>
            </a:r>
          </a:p>
          <a:p>
            <a:pPr lvl="1"/>
            <a:r>
              <a:rPr lang="en-US" sz="1600" dirty="0"/>
              <a:t>Elevation of the </a:t>
            </a:r>
            <a:r>
              <a:rPr lang="en-US" sz="1600" dirty="0" smtClean="0"/>
              <a:t>pit</a:t>
            </a:r>
          </a:p>
          <a:p>
            <a:pPr lvl="1"/>
            <a:endParaRPr lang="en-US" sz="1600" dirty="0"/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sz="2000" dirty="0" smtClean="0"/>
              <a:t>To characterize </a:t>
            </a:r>
            <a:r>
              <a:rPr lang="en-US" sz="2000" dirty="0"/>
              <a:t>the pit-mound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topography</a:t>
            </a:r>
            <a:endParaRPr lang="en-US" sz="2000" dirty="0"/>
          </a:p>
          <a:p>
            <a:endParaRPr lang="en-US" sz="2000" dirty="0"/>
          </a:p>
          <a:p>
            <a:pPr lvl="1"/>
            <a:endParaRPr lang="en-US" sz="1600" dirty="0" smtClean="0"/>
          </a:p>
          <a:p>
            <a:pPr marL="82296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pic>
        <p:nvPicPr>
          <p:cNvPr id="7170" name="Picture 2" descr="C:\Users\rajkara\Desktop\20130209_10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268605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6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38165" y="2316301"/>
            <a:ext cx="2743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000" dirty="0"/>
              <a:t>H</a:t>
            </a:r>
            <a:r>
              <a:rPr lang="en-US" sz="2000" dirty="0" smtClean="0"/>
              <a:t>eight of the tree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err="1"/>
              <a:t>D</a:t>
            </a:r>
            <a:r>
              <a:rPr lang="en-US" sz="2000" dirty="0" err="1" smtClean="0"/>
              <a:t>.b.h</a:t>
            </a:r>
            <a:r>
              <a:rPr lang="en-US" sz="2000" dirty="0" smtClean="0"/>
              <a:t>. of the tree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T</a:t>
            </a:r>
            <a:r>
              <a:rPr lang="en-US" sz="2000" dirty="0" smtClean="0"/>
              <a:t>he major axis of </a:t>
            </a:r>
            <a:r>
              <a:rPr lang="en-US" sz="2000" dirty="0"/>
              <a:t>m</a:t>
            </a:r>
            <a:r>
              <a:rPr lang="en-US" sz="2000" dirty="0" smtClean="0"/>
              <a:t>ound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The minor axis of mound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The major axis of pit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 smtClean="0"/>
              <a:t>The minor axis of pit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447800" y="1371600"/>
            <a:ext cx="4610100" cy="4775200"/>
            <a:chOff x="1447800" y="1371600"/>
            <a:chExt cx="4610100" cy="4775200"/>
          </a:xfrm>
        </p:grpSpPr>
        <p:grpSp>
          <p:nvGrpSpPr>
            <p:cNvPr id="16" name="Group 15"/>
            <p:cNvGrpSpPr/>
            <p:nvPr/>
          </p:nvGrpSpPr>
          <p:grpSpPr>
            <a:xfrm>
              <a:off x="1447800" y="1371600"/>
              <a:ext cx="4610100" cy="4775200"/>
              <a:chOff x="2476500" y="1447800"/>
              <a:chExt cx="4953000" cy="4775200"/>
            </a:xfrm>
          </p:grpSpPr>
          <p:pic>
            <p:nvPicPr>
              <p:cNvPr id="8195" name="Picture 3" descr="C:\Users\rajkara\Desktop\20130209_11515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6500" y="1447800"/>
                <a:ext cx="4953000" cy="4775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" name="Straight Arrow Connector 4"/>
              <p:cNvCxnSpPr/>
              <p:nvPr/>
            </p:nvCxnSpPr>
            <p:spPr>
              <a:xfrm flipV="1">
                <a:off x="3810000" y="3352800"/>
                <a:ext cx="2667000" cy="304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5143500" y="3200400"/>
                <a:ext cx="190500" cy="685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3581400" y="4953000"/>
                <a:ext cx="3505200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486400" y="4953000"/>
                <a:ext cx="838200" cy="990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4953000" y="1524000"/>
                <a:ext cx="190500" cy="1447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4" name="Arc 13"/>
              <p:cNvSpPr/>
              <p:nvPr/>
            </p:nvSpPr>
            <p:spPr>
              <a:xfrm>
                <a:off x="4648200" y="2667000"/>
                <a:ext cx="685800" cy="304800"/>
              </a:xfrm>
              <a:prstGeom prst="arc">
                <a:avLst>
                  <a:gd name="adj1" fmla="val 12126578"/>
                  <a:gd name="adj2" fmla="val 21108479"/>
                </a:avLst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Oval 3"/>
            <p:cNvSpPr/>
            <p:nvPr/>
          </p:nvSpPr>
          <p:spPr>
            <a:xfrm rot="20888422">
              <a:off x="2313932" y="4642511"/>
              <a:ext cx="3677237" cy="1395317"/>
            </a:xfrm>
            <a:prstGeom prst="ellipse">
              <a:avLst/>
            </a:prstGeom>
            <a:noFill/>
            <a:ln w="571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 flipH="1">
            <a:off x="3567040" y="1600200"/>
            <a:ext cx="319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 flipH="1">
            <a:off x="3559860" y="2297668"/>
            <a:ext cx="319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3276600" y="3212068"/>
            <a:ext cx="319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948040" y="3364468"/>
            <a:ext cx="319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2805040" y="5105400"/>
            <a:ext cx="319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2" name="Rectangle 21"/>
          <p:cNvSpPr/>
          <p:nvPr/>
        </p:nvSpPr>
        <p:spPr>
          <a:xfrm flipH="1">
            <a:off x="4557640" y="5193268"/>
            <a:ext cx="319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17" grpId="0"/>
      <p:bldP spid="18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3657600"/>
                <a:ext cx="7543800" cy="3308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/>
                  <a:t>Elevation points of the pit and mound were measured using a clinometer and two poles </a:t>
                </a:r>
                <a:r>
                  <a:rPr lang="en-US" sz="2000" dirty="0"/>
                  <a:t>of equal </a:t>
                </a:r>
                <a:r>
                  <a:rPr lang="en-US" sz="2000" dirty="0" smtClean="0"/>
                  <a:t>length</a:t>
                </a:r>
              </a:p>
              <a:p>
                <a:r>
                  <a:rPr lang="en-US" sz="2000" dirty="0" smtClean="0"/>
                  <a:t>An </a:t>
                </a:r>
                <a:r>
                  <a:rPr lang="en-US" sz="2000" dirty="0"/>
                  <a:t>observer measures the change in elevation by determining the percent slope at a fixed </a:t>
                </a:r>
                <a:r>
                  <a:rPr lang="en-US" sz="2000" dirty="0" smtClean="0"/>
                  <a:t>distance</a:t>
                </a:r>
              </a:p>
              <a:p>
                <a:r>
                  <a:rPr lang="en-US" sz="2000" dirty="0"/>
                  <a:t>E</a:t>
                </a:r>
                <a:r>
                  <a:rPr lang="en-US" sz="2000" dirty="0" smtClean="0"/>
                  <a:t>levation </a:t>
                </a:r>
                <a:r>
                  <a:rPr lang="en-US" sz="2000" dirty="0"/>
                  <a:t>point was observed at a distance of 5 </a:t>
                </a:r>
                <a:r>
                  <a:rPr lang="en-US" sz="2000" dirty="0" smtClean="0"/>
                  <a:t>meters</a:t>
                </a:r>
                <a:endParaRPr lang="en-US" sz="2000" dirty="0"/>
              </a:p>
              <a:p>
                <a:r>
                  <a:rPr lang="en-US" sz="2000" dirty="0"/>
                  <a:t>The direction of fall was measured using a 360° </a:t>
                </a:r>
                <a:r>
                  <a:rPr lang="en-US" sz="2000" dirty="0" smtClean="0"/>
                  <a:t>compass</a:t>
                </a:r>
              </a:p>
              <a:p>
                <a:r>
                  <a:rPr lang="en-US" sz="2000" dirty="0" smtClean="0"/>
                  <a:t>Elevation point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</a:rPr>
                          <m:t>𝑫𝒊𝒔𝒕𝒂𝒏𝒄𝒆</m:t>
                        </m:r>
                      </m:num>
                      <m:den>
                        <m:r>
                          <a:rPr lang="en-US" sz="2400" b="1" i="1" smtClean="0">
                            <a:latin typeface="Cambria Math"/>
                          </a:rPr>
                          <m:t>% </m:t>
                        </m:r>
                        <m:r>
                          <a:rPr lang="en-US" sz="2400" b="1" i="1" smtClean="0">
                            <a:latin typeface="Cambria Math"/>
                          </a:rPr>
                          <m:t>𝒔𝒍𝒐𝒑𝒆</m:t>
                        </m:r>
                      </m:den>
                    </m:f>
                  </m:oMath>
                </a14:m>
                <a:endParaRPr lang="en-US" sz="2400" b="1" i="1" dirty="0" smtClean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3657600"/>
                <a:ext cx="7543800" cy="3308085"/>
              </a:xfrm>
              <a:prstGeom prst="rect">
                <a:avLst/>
              </a:prstGeom>
              <a:blipFill rotWithShape="1">
                <a:blip r:embed="rId2"/>
                <a:stretch>
                  <a:fillRect t="-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23437" r="10312" b="43684"/>
          <a:stretch/>
        </p:blipFill>
        <p:spPr bwMode="auto">
          <a:xfrm>
            <a:off x="2031423" y="1447800"/>
            <a:ext cx="5562600" cy="1854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Importance of Pit-Mounds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Aims &amp;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Objectives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Site Description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dirty="0" smtClean="0"/>
              <a:t>Preliminary Data </a:t>
            </a:r>
            <a:r>
              <a:rPr lang="en-US" dirty="0"/>
              <a:t>Analysis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Implications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	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Data Analysis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19091" r="21160" b="7289"/>
          <a:stretch/>
        </p:blipFill>
        <p:spPr bwMode="auto">
          <a:xfrm>
            <a:off x="1676400" y="1346333"/>
            <a:ext cx="6889532" cy="4997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Left Arrow 2"/>
          <p:cNvSpPr/>
          <p:nvPr/>
        </p:nvSpPr>
        <p:spPr>
          <a:xfrm rot="18709788">
            <a:off x="7580825" y="2074121"/>
            <a:ext cx="764151" cy="236431"/>
          </a:xfrm>
          <a:prstGeom prst="leftArrow">
            <a:avLst>
              <a:gd name="adj1" fmla="val 50000"/>
              <a:gd name="adj2" fmla="val 57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8709788">
            <a:off x="6514023" y="2074120"/>
            <a:ext cx="764151" cy="236431"/>
          </a:xfrm>
          <a:prstGeom prst="leftArrow">
            <a:avLst>
              <a:gd name="adj1" fmla="val 50000"/>
              <a:gd name="adj2" fmla="val 57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8709788">
            <a:off x="7047425" y="2074120"/>
            <a:ext cx="764151" cy="236431"/>
          </a:xfrm>
          <a:prstGeom prst="leftArrow">
            <a:avLst>
              <a:gd name="adj1" fmla="val 50000"/>
              <a:gd name="adj2" fmla="val 57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Data Analysis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775514"/>
              </p:ext>
            </p:extLst>
          </p:nvPr>
        </p:nvGraphicFramePr>
        <p:xfrm>
          <a:off x="2133600" y="1295400"/>
          <a:ext cx="5641848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514600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Regression </a:t>
            </a:r>
            <a:r>
              <a:rPr lang="en-US" dirty="0" smtClean="0"/>
              <a:t>between Height of Mound and Depth of Pit</a:t>
            </a:r>
          </a:p>
          <a:p>
            <a:endParaRPr lang="en-US" dirty="0"/>
          </a:p>
          <a:p>
            <a:r>
              <a:rPr lang="en-US" dirty="0" err="1"/>
              <a:t>F</a:t>
            </a:r>
            <a:r>
              <a:rPr lang="en-US" baseline="-25000" dirty="0" err="1"/>
              <a:t>value</a:t>
            </a:r>
            <a:r>
              <a:rPr lang="en-US" dirty="0"/>
              <a:t> = </a:t>
            </a:r>
            <a:r>
              <a:rPr lang="en-US" dirty="0" smtClean="0"/>
              <a:t>12.76		DOF </a:t>
            </a:r>
            <a:r>
              <a:rPr lang="en-US" dirty="0"/>
              <a:t>=  </a:t>
            </a:r>
            <a:r>
              <a:rPr lang="en-US" dirty="0" smtClean="0"/>
              <a:t>1,9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 </a:t>
            </a:r>
            <a:r>
              <a:rPr lang="en-US" dirty="0"/>
              <a:t>= </a:t>
            </a:r>
            <a:r>
              <a:rPr lang="en-US" dirty="0" smtClean="0"/>
              <a:t>0.006			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0.59</a:t>
            </a: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5562600"/>
            <a:ext cx="4495800" cy="1066800"/>
          </a:xfrm>
          <a:prstGeom prst="rect">
            <a:avLst/>
          </a:prstGeom>
          <a:solidFill>
            <a:schemeClr val="accent3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/>
              <a:t>Importance of Pit-Mounds</a:t>
            </a:r>
          </a:p>
          <a:p>
            <a:r>
              <a:rPr lang="en-US" dirty="0"/>
              <a:t>Aims &amp; </a:t>
            </a:r>
            <a:r>
              <a:rPr lang="en-US" dirty="0" smtClean="0"/>
              <a:t>Objectives</a:t>
            </a:r>
            <a:endParaRPr lang="en-US" dirty="0"/>
          </a:p>
          <a:p>
            <a:r>
              <a:rPr lang="en-US" dirty="0"/>
              <a:t>Site Description </a:t>
            </a:r>
          </a:p>
          <a:p>
            <a:r>
              <a:rPr lang="en-US" dirty="0"/>
              <a:t>Methods</a:t>
            </a:r>
          </a:p>
          <a:p>
            <a:r>
              <a:rPr lang="en-US" dirty="0" smtClean="0"/>
              <a:t>Preliminary Data </a:t>
            </a:r>
            <a:r>
              <a:rPr lang="en-US" dirty="0"/>
              <a:t>Analysis</a:t>
            </a:r>
          </a:p>
          <a:p>
            <a:r>
              <a:rPr lang="en-US" dirty="0"/>
              <a:t>Implications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Data Analysis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329229"/>
              </p:ext>
            </p:extLst>
          </p:nvPr>
        </p:nvGraphicFramePr>
        <p:xfrm>
          <a:off x="1979676" y="1397675"/>
          <a:ext cx="5641848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514600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Regression </a:t>
            </a:r>
            <a:r>
              <a:rPr lang="en-US" dirty="0" smtClean="0"/>
              <a:t>between Height of Tree (w/snags) vs. Depth of Pit</a:t>
            </a:r>
          </a:p>
          <a:p>
            <a:endParaRPr lang="en-US" dirty="0"/>
          </a:p>
          <a:p>
            <a:r>
              <a:rPr lang="en-US" dirty="0" err="1"/>
              <a:t>F</a:t>
            </a:r>
            <a:r>
              <a:rPr lang="en-US" baseline="-25000" dirty="0" err="1"/>
              <a:t>value</a:t>
            </a:r>
            <a:r>
              <a:rPr lang="en-US" dirty="0"/>
              <a:t> = </a:t>
            </a:r>
            <a:r>
              <a:rPr lang="en-US" dirty="0" smtClean="0"/>
              <a:t>5.48		DOF </a:t>
            </a:r>
            <a:r>
              <a:rPr lang="en-US" dirty="0"/>
              <a:t>=  </a:t>
            </a:r>
            <a:r>
              <a:rPr lang="en-US" dirty="0" smtClean="0"/>
              <a:t>1,9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 </a:t>
            </a:r>
            <a:r>
              <a:rPr lang="en-US" dirty="0"/>
              <a:t>= </a:t>
            </a:r>
            <a:r>
              <a:rPr lang="en-US" dirty="0" smtClean="0"/>
              <a:t>0.04			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0.38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5562600"/>
            <a:ext cx="4495800" cy="1066800"/>
          </a:xfrm>
          <a:prstGeom prst="rect">
            <a:avLst/>
          </a:prstGeom>
          <a:solidFill>
            <a:schemeClr val="accent3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Data Analysis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030621"/>
              </p:ext>
            </p:extLst>
          </p:nvPr>
        </p:nvGraphicFramePr>
        <p:xfrm>
          <a:off x="2209800" y="1371600"/>
          <a:ext cx="5638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2514600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Regression </a:t>
            </a:r>
            <a:r>
              <a:rPr lang="en-US" dirty="0" smtClean="0"/>
              <a:t>between </a:t>
            </a:r>
            <a:r>
              <a:rPr lang="en-US" dirty="0"/>
              <a:t>Ht. of Tree (w/o </a:t>
            </a:r>
            <a:r>
              <a:rPr lang="en-US" dirty="0" smtClean="0"/>
              <a:t>snags) vs. </a:t>
            </a:r>
            <a:r>
              <a:rPr lang="en-US" dirty="0"/>
              <a:t>Depth of Pit 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F</a:t>
            </a:r>
            <a:r>
              <a:rPr lang="en-US" baseline="-25000" dirty="0" err="1"/>
              <a:t>value</a:t>
            </a:r>
            <a:r>
              <a:rPr lang="en-US" dirty="0"/>
              <a:t> = </a:t>
            </a:r>
            <a:r>
              <a:rPr lang="en-US" dirty="0" smtClean="0"/>
              <a:t>20.84		DOF </a:t>
            </a:r>
            <a:r>
              <a:rPr lang="en-US" dirty="0"/>
              <a:t>=  </a:t>
            </a:r>
            <a:r>
              <a:rPr lang="en-US" dirty="0" smtClean="0"/>
              <a:t>1,6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 </a:t>
            </a:r>
            <a:r>
              <a:rPr lang="en-US" dirty="0"/>
              <a:t>= </a:t>
            </a:r>
            <a:r>
              <a:rPr lang="en-US" dirty="0" smtClean="0"/>
              <a:t>0.0064		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 0.78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5562600"/>
            <a:ext cx="4495800" cy="1066800"/>
          </a:xfrm>
          <a:prstGeom prst="rect">
            <a:avLst/>
          </a:prstGeom>
          <a:solidFill>
            <a:schemeClr val="accent3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Data Analysis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276744"/>
              </p:ext>
            </p:extLst>
          </p:nvPr>
        </p:nvGraphicFramePr>
        <p:xfrm>
          <a:off x="1600200" y="1752600"/>
          <a:ext cx="6629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onut 2"/>
          <p:cNvSpPr/>
          <p:nvPr/>
        </p:nvSpPr>
        <p:spPr>
          <a:xfrm>
            <a:off x="4876800" y="2209800"/>
            <a:ext cx="2057400" cy="3962400"/>
          </a:xfrm>
          <a:prstGeom prst="donut">
            <a:avLst>
              <a:gd name="adj" fmla="val 28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3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Importance of Pit-Mounds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Aims &amp;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Objectives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Site Description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Preliminary Data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Analysis</a:t>
            </a:r>
          </a:p>
          <a:p>
            <a:r>
              <a:rPr lang="en-US" dirty="0"/>
              <a:t>Implications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	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8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7467600" cy="48768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Animal Diversity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Mammals – burrows and borrowed burrows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Reptiles – use old burrows, hibernate/find shelter in fallen logs,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Amphibians – pools are used as breeding grounds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Birds – find shelter in woody debris of fallen trees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Insects – important pollinators (bees, wasps) burrow in exposed dry </a:t>
            </a:r>
            <a:r>
              <a:rPr lang="en-US" sz="1800" dirty="0" smtClean="0"/>
              <a:t>soil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2000" dirty="0" smtClean="0"/>
              <a:t>Water quality-quantity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1800" dirty="0"/>
          </a:p>
          <a:p>
            <a:pPr>
              <a:spcAft>
                <a:spcPts val="600"/>
              </a:spcAft>
            </a:pPr>
            <a:endParaRPr lang="en-US" sz="2000" dirty="0" smtClean="0"/>
          </a:p>
          <a:p>
            <a:pPr>
              <a:spcAft>
                <a:spcPts val="600"/>
              </a:spcAft>
            </a:pP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3339691" y="4505325"/>
            <a:ext cx="3137309" cy="2276475"/>
            <a:chOff x="3339691" y="4505325"/>
            <a:chExt cx="3137309" cy="2276475"/>
          </a:xfrm>
        </p:grpSpPr>
        <p:pic>
          <p:nvPicPr>
            <p:cNvPr id="5122" name="Picture 2" descr="http://ga.water.usgs.gov/edu/graphics/wcgwstoragewell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691" y="4505325"/>
              <a:ext cx="3061109" cy="204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304884" y="6520190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/>
                <a:t>ga.water.usgs.gov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9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058537"/>
            <a:ext cx="7162800" cy="32754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 smtClean="0"/>
              <a:t>Explore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Distribution of direction of fall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Relationship </a:t>
            </a:r>
            <a:r>
              <a:rPr lang="en-US" sz="1800" dirty="0"/>
              <a:t>between </a:t>
            </a:r>
            <a:r>
              <a:rPr lang="en-US" sz="1800" dirty="0" err="1" smtClean="0"/>
              <a:t>d.b.h</a:t>
            </a:r>
            <a:r>
              <a:rPr lang="en-US" sz="1800" dirty="0" smtClean="0"/>
              <a:t> </a:t>
            </a:r>
            <a:r>
              <a:rPr lang="en-US" sz="1800" dirty="0"/>
              <a:t>and pit depth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Relationship between water table and pit-mound frequency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Relationship between mound height and age class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/>
              <a:t>D.b.h</a:t>
            </a:r>
            <a:r>
              <a:rPr lang="en-US" sz="1800" dirty="0" smtClean="0"/>
              <a:t> </a:t>
            </a:r>
            <a:r>
              <a:rPr lang="en-US" sz="1800" dirty="0"/>
              <a:t>and bare soil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Relationship between vegetation and several other variables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7104" r="47" b="4424"/>
          <a:stretch/>
        </p:blipFill>
        <p:spPr bwMode="auto">
          <a:xfrm>
            <a:off x="2209800" y="1295400"/>
            <a:ext cx="5562600" cy="515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t="7771" b="4153"/>
          <a:stretch/>
        </p:blipFill>
        <p:spPr bwMode="auto">
          <a:xfrm>
            <a:off x="2209800" y="1429072"/>
            <a:ext cx="5559552" cy="481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6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7498080" cy="4800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Hodges, John. "Development and ecology of bottomland hardwood </a:t>
            </a:r>
            <a:r>
              <a:rPr lang="en-US" sz="1600" dirty="0" smtClean="0"/>
              <a:t>sites</a:t>
            </a:r>
            <a:r>
              <a:rPr lang="en-US" sz="1600" dirty="0"/>
              <a:t>." </a:t>
            </a:r>
            <a:r>
              <a:rPr lang="en-US" sz="1600" i="1" dirty="0"/>
              <a:t>Forest </a:t>
            </a:r>
            <a:r>
              <a:rPr lang="en-US" sz="1600" i="1" dirty="0" smtClean="0"/>
              <a:t>	Ecology </a:t>
            </a:r>
            <a:r>
              <a:rPr lang="en-US" sz="1600" i="1" dirty="0"/>
              <a:t>and Management</a:t>
            </a:r>
            <a:r>
              <a:rPr lang="en-US" sz="1600" dirty="0"/>
              <a:t>. (1997). Print. </a:t>
            </a:r>
            <a:r>
              <a:rPr lang="en-US" sz="1600" dirty="0" smtClean="0"/>
              <a:t>&lt;</a:t>
            </a:r>
            <a:r>
              <a:rPr lang="en-US" sz="1600" dirty="0"/>
              <a:t>https://Hodges - 1997 - Development </a:t>
            </a:r>
            <a:r>
              <a:rPr lang="en-US" sz="1600" dirty="0" smtClean="0"/>
              <a:t>	and </a:t>
            </a:r>
            <a:r>
              <a:rPr lang="en-US" sz="1600" dirty="0"/>
              <a:t>ecology of </a:t>
            </a:r>
            <a:r>
              <a:rPr lang="en-US" sz="1600" dirty="0" smtClean="0"/>
              <a:t>bottomland hardwood 	</a:t>
            </a:r>
            <a:r>
              <a:rPr lang="en-US" sz="1600" dirty="0" err="1" smtClean="0"/>
              <a:t>sites.pdf?auth</a:t>
            </a:r>
            <a:r>
              <a:rPr lang="en-US" sz="1600" dirty="0" smtClean="0"/>
              <a:t>=</a:t>
            </a:r>
            <a:r>
              <a:rPr lang="en-US" sz="1600" dirty="0" err="1" smtClean="0"/>
              <a:t>co&amp;loc</a:t>
            </a:r>
            <a:r>
              <a:rPr lang="en-US" sz="1600" dirty="0" smtClean="0"/>
              <a:t>=</a:t>
            </a:r>
            <a:r>
              <a:rPr lang="en-US" sz="1600" dirty="0" err="1" smtClean="0"/>
              <a:t>en_US&amp;id</a:t>
            </a:r>
            <a:r>
              <a:rPr lang="en-US" sz="1600" dirty="0" smtClean="0"/>
              <a:t>=39485&amp;part=2</a:t>
            </a:r>
            <a:r>
              <a:rPr lang="en-US" sz="1600" dirty="0"/>
              <a:t>&gt;. </a:t>
            </a:r>
            <a:endParaRPr lang="en-US" sz="16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err="1"/>
              <a:t>Runkle</a:t>
            </a:r>
            <a:r>
              <a:rPr lang="en-US" sz="1600" dirty="0"/>
              <a:t>, James. </a:t>
            </a:r>
            <a:r>
              <a:rPr lang="en-US" sz="1600" i="1" dirty="0"/>
              <a:t>Guidelines and Sample Protocol for Sampling Forest 		Gaps</a:t>
            </a:r>
            <a:r>
              <a:rPr lang="en-US" sz="1600" dirty="0"/>
              <a:t>. 1992. Print. </a:t>
            </a:r>
            <a:r>
              <a:rPr lang="en-US" sz="1600" dirty="0" smtClean="0"/>
              <a:t>&lt;</a:t>
            </a:r>
            <a:r>
              <a:rPr lang="en-US" sz="1600" dirty="0"/>
              <a:t>https://Runkle - 1992 - </a:t>
            </a:r>
            <a:r>
              <a:rPr lang="en-US" sz="1600" dirty="0" smtClean="0"/>
              <a:t>Guidelines </a:t>
            </a:r>
            <a:r>
              <a:rPr lang="en-US" sz="1600" dirty="0"/>
              <a:t>and </a:t>
            </a:r>
            <a:r>
              <a:rPr lang="en-US" sz="1600" dirty="0" smtClean="0"/>
              <a:t>Sample </a:t>
            </a:r>
            <a:r>
              <a:rPr lang="en-US" sz="1600" dirty="0"/>
              <a:t>Protocol for </a:t>
            </a:r>
            <a:r>
              <a:rPr lang="en-US" sz="1600" dirty="0" smtClean="0"/>
              <a:t>	Sampling </a:t>
            </a:r>
            <a:r>
              <a:rPr lang="en-US" sz="1600" dirty="0"/>
              <a:t>Forest </a:t>
            </a:r>
            <a:r>
              <a:rPr lang="en-US" sz="1600" dirty="0" err="1" smtClean="0"/>
              <a:t>Gaps.pdf?auth</a:t>
            </a:r>
            <a:r>
              <a:rPr lang="en-US" sz="1600" dirty="0" smtClean="0"/>
              <a:t>=</a:t>
            </a:r>
            <a:r>
              <a:rPr lang="en-US" sz="1600" dirty="0" err="1" smtClean="0"/>
              <a:t>co&amp;loc</a:t>
            </a:r>
            <a:r>
              <a:rPr lang="en-US" sz="1600" dirty="0" smtClean="0"/>
              <a:t>=</a:t>
            </a:r>
            <a:r>
              <a:rPr lang="en-US" sz="1600" dirty="0" err="1" smtClean="0"/>
              <a:t>en_US&amp;id</a:t>
            </a:r>
            <a:r>
              <a:rPr lang="en-US" sz="1600" dirty="0" smtClean="0"/>
              <a:t>=39181&amp;part=3</a:t>
            </a:r>
            <a:r>
              <a:rPr lang="en-US" sz="1600" dirty="0"/>
              <a:t>&gt;.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smtClean="0"/>
              <a:t>United </a:t>
            </a:r>
            <a:r>
              <a:rPr lang="en-US" sz="1600" dirty="0"/>
              <a:t>States. Environmental Protection Agency. </a:t>
            </a:r>
            <a:r>
              <a:rPr lang="en-US" sz="1600" i="1" dirty="0"/>
              <a:t>Bottomland </a:t>
            </a:r>
            <a:r>
              <a:rPr lang="en-US" sz="1600" i="1" dirty="0" smtClean="0"/>
              <a:t>Hardwoods</a:t>
            </a:r>
            <a:r>
              <a:rPr lang="en-US" sz="1600" dirty="0" smtClean="0"/>
              <a:t>. 	&lt;http</a:t>
            </a:r>
            <a:r>
              <a:rPr lang="en-US" sz="1600" dirty="0"/>
              <a:t>://water.epa.gov/type/wetlands/bottomland.cfm&gt;. </a:t>
            </a:r>
            <a:endParaRPr lang="en-US" sz="16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600" dirty="0" smtClean="0"/>
              <a:t>United </a:t>
            </a:r>
            <a:r>
              <a:rPr lang="en-US" sz="1600" dirty="0"/>
              <a:t>States, Louisiana. Department of Wildlife and Fisheries. </a:t>
            </a:r>
            <a:r>
              <a:rPr lang="en-US" sz="1600" i="1" dirty="0" smtClean="0"/>
              <a:t>Russell </a:t>
            </a:r>
            <a:r>
              <a:rPr lang="en-US" sz="1600" i="1" dirty="0"/>
              <a:t>Sage WMA</a:t>
            </a:r>
            <a:r>
              <a:rPr lang="en-US" sz="1600" dirty="0"/>
              <a:t>. </a:t>
            </a:r>
            <a:r>
              <a:rPr lang="en-US" sz="1600" dirty="0" smtClean="0"/>
              <a:t>	Web</a:t>
            </a:r>
            <a:r>
              <a:rPr lang="en-US" sz="1600" dirty="0"/>
              <a:t>. </a:t>
            </a:r>
            <a:r>
              <a:rPr lang="en-US" sz="1600" dirty="0" smtClean="0"/>
              <a:t>&lt;</a:t>
            </a:r>
            <a:r>
              <a:rPr lang="en-US" sz="1600" dirty="0"/>
              <a:t>http://www.wlf.louisiana.gov/wma/2777&gt;. </a:t>
            </a:r>
            <a:endParaRPr lang="en-US" sz="16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16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7038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028" name="Picture 4" descr="Joydeep Bhattacharj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5899"/>
            <a:ext cx="2438400" cy="160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tthew Herron Louisi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47800"/>
            <a:ext cx="2441448" cy="174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3400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78778" y="3348251"/>
            <a:ext cx="273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Dr. </a:t>
            </a:r>
            <a:r>
              <a:rPr lang="en-US" dirty="0"/>
              <a:t> </a:t>
            </a:r>
            <a:r>
              <a:rPr lang="en-US" dirty="0" smtClean="0"/>
              <a:t>Joydeep Bhattacharjee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9718" y="3368723"/>
            <a:ext cx="273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Matthew Herron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Importance of Pit-Mounds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Aims &amp; Objectives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Site Description 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Preliminary Data Analysis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Implications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6146" name="Picture 2" descr="http://images.clipartof.com/thumbnails/1135283-Clipart-Of-A-Retro-Vintage-Black-And-White-Thinking-Boy-Sitting-On-A-Log-Royalty-Free-Vector-Illustr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9"/>
          <a:stretch/>
        </p:blipFill>
        <p:spPr bwMode="auto">
          <a:xfrm>
            <a:off x="2971800" y="1752600"/>
            <a:ext cx="3192517" cy="36297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Bottomland hardwood </a:t>
            </a:r>
            <a:r>
              <a:rPr lang="en-US" sz="2000" dirty="0" smtClean="0"/>
              <a:t>forests (BHF) </a:t>
            </a:r>
            <a:r>
              <a:rPr lang="en-US" sz="2000" dirty="0"/>
              <a:t>occur along most </a:t>
            </a:r>
            <a:r>
              <a:rPr lang="en-US" sz="2000" dirty="0" smtClean="0"/>
              <a:t>of the </a:t>
            </a:r>
            <a:r>
              <a:rPr lang="en-US" sz="2000" dirty="0"/>
              <a:t>major rivers and streams in the southeastern </a:t>
            </a:r>
            <a:r>
              <a:rPr lang="en-US" sz="2000" dirty="0" smtClean="0"/>
              <a:t>United States</a:t>
            </a:r>
          </a:p>
          <a:p>
            <a:r>
              <a:rPr lang="en-US" sz="2000" dirty="0" smtClean="0"/>
              <a:t>Commonly found </a:t>
            </a:r>
            <a:r>
              <a:rPr lang="en-US" sz="2000" dirty="0"/>
              <a:t>wherever streams or rivers at least occasionally cause flooding beyond their channel </a:t>
            </a:r>
            <a:r>
              <a:rPr lang="en-US" sz="2000" dirty="0" smtClean="0"/>
              <a:t>confines</a:t>
            </a:r>
            <a:r>
              <a:rPr lang="en-US" sz="2000" dirty="0"/>
              <a:t> </a:t>
            </a:r>
            <a:r>
              <a:rPr lang="en-US" sz="1400" dirty="0" smtClean="0"/>
              <a:t>(EPA)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Hydrology of the site allows growth of </a:t>
            </a:r>
            <a:r>
              <a:rPr lang="en-US" sz="2000" dirty="0"/>
              <a:t>plant species such as Gum (</a:t>
            </a:r>
            <a:r>
              <a:rPr lang="en-US" sz="2000" i="1" dirty="0"/>
              <a:t>Nyssa</a:t>
            </a:r>
            <a:r>
              <a:rPr lang="en-US" sz="2000" dirty="0"/>
              <a:t> sp.) and Oak (</a:t>
            </a:r>
            <a:r>
              <a:rPr lang="en-US" sz="2000" i="1" dirty="0" err="1"/>
              <a:t>Quercus</a:t>
            </a:r>
            <a:r>
              <a:rPr lang="en-US" sz="2000" dirty="0"/>
              <a:t> sp.) and Bald Cypress (</a:t>
            </a:r>
            <a:r>
              <a:rPr lang="en-US" sz="2000" i="1" dirty="0" err="1"/>
              <a:t>Taxodium</a:t>
            </a:r>
            <a:r>
              <a:rPr lang="en-US" sz="2000" i="1" dirty="0"/>
              <a:t> </a:t>
            </a:r>
            <a:r>
              <a:rPr lang="en-US" sz="2000" i="1" dirty="0" err="1"/>
              <a:t>distichum</a:t>
            </a:r>
            <a:r>
              <a:rPr lang="en-US" sz="2000" dirty="0" smtClean="0"/>
              <a:t>).</a:t>
            </a:r>
          </a:p>
          <a:p>
            <a:endParaRPr lang="en-US" sz="2000" dirty="0"/>
          </a:p>
        </p:txBody>
      </p:sp>
      <p:pic>
        <p:nvPicPr>
          <p:cNvPr id="1026" name="Picture 2" descr="C:\Users\rajkara\Desktop\bottompi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07" y="4051873"/>
            <a:ext cx="3733800" cy="2449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266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2050" name="Picture 2" descr="http://www2.for.nau.edu/courses/for212/images/sofores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631728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2490" y="6229272"/>
            <a:ext cx="13540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www2.for.nau.edu </a:t>
            </a:r>
          </a:p>
        </p:txBody>
      </p:sp>
    </p:spTree>
    <p:extLst>
      <p:ext uri="{BB962C8B-B14F-4D97-AF65-F5344CB8AC3E}">
        <p14:creationId xmlns:p14="http://schemas.microsoft.com/office/powerpoint/2010/main" val="19591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13338"/>
            <a:ext cx="7498080" cy="5257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The BHF of Northeast Louisiana fall under the Mississippi Alluvial Plain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The importance of the geomorphology of this region is the influence of glaciation in the past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The water from the glacial melt deposited sediments and formed diverse topography such as ridges, levees, swamps, and sloughs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The differences in the topography of the plain due to elevation can result in differences between the site productivity and plant biodiversity (Hodges)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95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72000" y="2362200"/>
            <a:ext cx="193184" cy="8021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54054" y="6106510"/>
            <a:ext cx="175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proceedings.esri.com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76118" y="1175266"/>
            <a:ext cx="6377282" cy="4648200"/>
            <a:chOff x="1776118" y="1175266"/>
            <a:chExt cx="6377282" cy="4648200"/>
          </a:xfrm>
        </p:grpSpPr>
        <p:pic>
          <p:nvPicPr>
            <p:cNvPr id="5" name="Picture 6" descr="http://proceedings.esri.com/library/userconf/proc00/professional/papers/pap154/p154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1" r="14936" b="5976"/>
            <a:stretch/>
          </p:blipFill>
          <p:spPr bwMode="auto">
            <a:xfrm>
              <a:off x="1776118" y="1175266"/>
              <a:ext cx="6203219" cy="464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209800" y="1359932"/>
              <a:ext cx="5943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35224" y="1340822"/>
            <a:ext cx="485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Ecological Zones in Louisiana &amp; vicinity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494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52600" y="1524000"/>
            <a:ext cx="6477000" cy="4953000"/>
            <a:chOff x="1752600" y="1524000"/>
            <a:chExt cx="5943600" cy="460355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7" t="8184" r="9643" b="16098"/>
            <a:stretch/>
          </p:blipFill>
          <p:spPr bwMode="auto">
            <a:xfrm>
              <a:off x="1752600" y="1524000"/>
              <a:ext cx="5943600" cy="4295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841479" y="5819775"/>
              <a:ext cx="8547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(Hodges)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2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809</TotalTime>
  <Words>1094</Words>
  <Application>Microsoft Office PowerPoint</Application>
  <PresentationFormat>On-screen Show (4:3)</PresentationFormat>
  <Paragraphs>259</Paragraphs>
  <Slides>40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Solstice</vt:lpstr>
      <vt:lpstr>Characterizing Pit-Mound Microtopography In Bottomland Hardwood Forests </vt:lpstr>
      <vt:lpstr>Abstract</vt:lpstr>
      <vt:lpstr>Overview</vt:lpstr>
      <vt:lpstr>Overview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Overview</vt:lpstr>
      <vt:lpstr>Importance of Pit-Mounds </vt:lpstr>
      <vt:lpstr>Importance of Pit-Mounds</vt:lpstr>
      <vt:lpstr>Overview</vt:lpstr>
      <vt:lpstr>Aims and Objectives</vt:lpstr>
      <vt:lpstr>Overview</vt:lpstr>
      <vt:lpstr>Site Description </vt:lpstr>
      <vt:lpstr>Site Description</vt:lpstr>
      <vt:lpstr>Vegetation</vt:lpstr>
      <vt:lpstr>Overview</vt:lpstr>
      <vt:lpstr>Methods</vt:lpstr>
      <vt:lpstr>Methods</vt:lpstr>
      <vt:lpstr>Methods</vt:lpstr>
      <vt:lpstr>Methods</vt:lpstr>
      <vt:lpstr>Methods</vt:lpstr>
      <vt:lpstr>Overview</vt:lpstr>
      <vt:lpstr>Preliminary Data Analysis</vt:lpstr>
      <vt:lpstr>Preliminary Data Analysis</vt:lpstr>
      <vt:lpstr>Preliminary Data Analysis</vt:lpstr>
      <vt:lpstr>Preliminary Data Analysis</vt:lpstr>
      <vt:lpstr>Preliminary Data Analysis</vt:lpstr>
      <vt:lpstr>Overview</vt:lpstr>
      <vt:lpstr>Implications</vt:lpstr>
      <vt:lpstr>Implications</vt:lpstr>
      <vt:lpstr>Implications</vt:lpstr>
      <vt:lpstr>Implications</vt:lpstr>
      <vt:lpstr>References</vt:lpstr>
      <vt:lpstr>Acknowledgements</vt:lpstr>
      <vt:lpstr>Q&amp;A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Characterizing Pit-Mound Microtopography In Bottomland Hardwood Forests</dc:title>
  <dc:creator>student</dc:creator>
  <cp:lastModifiedBy>Amit</cp:lastModifiedBy>
  <cp:revision>134</cp:revision>
  <dcterms:created xsi:type="dcterms:W3CDTF">2013-02-14T14:19:37Z</dcterms:created>
  <dcterms:modified xsi:type="dcterms:W3CDTF">2013-04-13T05:16:34Z</dcterms:modified>
</cp:coreProperties>
</file>