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4" r:id="rId6"/>
    <p:sldId id="269" r:id="rId7"/>
    <p:sldId id="260" r:id="rId8"/>
    <p:sldId id="261" r:id="rId9"/>
    <p:sldId id="262" r:id="rId10"/>
    <p:sldId id="263" r:id="rId11"/>
    <p:sldId id="265" r:id="rId12"/>
    <p:sldId id="270" r:id="rId13"/>
    <p:sldId id="266" r:id="rId14"/>
    <p:sldId id="271" r:id="rId15"/>
    <p:sldId id="267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outline"/>
  <p:clrMru>
    <a:srgbClr val="EBEBEB"/>
    <a:srgbClr val="112721"/>
    <a:srgbClr val="3C1F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12DC1-DFC0-7F4D-93BD-5DBF186BDABB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90CFF-3A7D-AE45-8F30-AFF7595FD0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69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A92F-3CA4-9F48-A139-DF609A229F88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BA0053-86E2-FC40-8786-1A35C9B1A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94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A0053-86E2-FC40-8786-1A35C9B1A6E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A0053-86E2-FC40-8786-1A35C9B1A6E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A0053-86E2-FC40-8786-1A35C9B1A6E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A0053-86E2-FC40-8786-1A35C9B1A6E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A0053-86E2-FC40-8786-1A35C9B1A6E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A0053-86E2-FC40-8786-1A35C9B1A6E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A0053-86E2-FC40-8786-1A35C9B1A6E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A0053-86E2-FC40-8786-1A35C9B1A6E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A0053-86E2-FC40-8786-1A35C9B1A6E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A0053-86E2-FC40-8786-1A35C9B1A6E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A0053-86E2-FC40-8786-1A35C9B1A6E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A0053-86E2-FC40-8786-1A35C9B1A6E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A0053-86E2-FC40-8786-1A35C9B1A6E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A0053-86E2-FC40-8786-1A35C9B1A6E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A0053-86E2-FC40-8786-1A35C9B1A6E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A0053-86E2-FC40-8786-1A35C9B1A6E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65D40C1-04F5-CA4D-AB26-8A1272A7F802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DEDE40F-0334-FC47-8CD3-B626BD7B2D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D40C1-04F5-CA4D-AB26-8A1272A7F802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E40F-0334-FC47-8CD3-B626BD7B2D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D40C1-04F5-CA4D-AB26-8A1272A7F802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E40F-0334-FC47-8CD3-B626BD7B2D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D40C1-04F5-CA4D-AB26-8A1272A7F802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E40F-0334-FC47-8CD3-B626BD7B2D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D40C1-04F5-CA4D-AB26-8A1272A7F802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E40F-0334-FC47-8CD3-B626BD7B2D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D40C1-04F5-CA4D-AB26-8A1272A7F802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E40F-0334-FC47-8CD3-B626BD7B2D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65D40C1-04F5-CA4D-AB26-8A1272A7F802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E40F-0334-FC47-8CD3-B626BD7B2D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D40C1-04F5-CA4D-AB26-8A1272A7F802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E40F-0334-FC47-8CD3-B626BD7B2D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D40C1-04F5-CA4D-AB26-8A1272A7F802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E40F-0334-FC47-8CD3-B626BD7B2D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D40C1-04F5-CA4D-AB26-8A1272A7F802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E40F-0334-FC47-8CD3-B626BD7B2D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D40C1-04F5-CA4D-AB26-8A1272A7F802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E40F-0334-FC47-8CD3-B626BD7B2D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65D40C1-04F5-CA4D-AB26-8A1272A7F802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E40F-0334-FC47-8CD3-B626BD7B2D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65D40C1-04F5-CA4D-AB26-8A1272A7F802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DEDE40F-0334-FC47-8CD3-B626BD7B2D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65D40C1-04F5-CA4D-AB26-8A1272A7F802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EDEDE40F-0334-FC47-8CD3-B626BD7B2D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65D40C1-04F5-CA4D-AB26-8A1272A7F802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E40F-0334-FC47-8CD3-B626BD7B2D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EDEDE40F-0334-FC47-8CD3-B626BD7B2D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D40C1-04F5-CA4D-AB26-8A1272A7F802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E40F-0334-FC47-8CD3-B626BD7B2D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D40C1-04F5-CA4D-AB26-8A1272A7F802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E40F-0334-FC47-8CD3-B626BD7B2D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D40C1-04F5-CA4D-AB26-8A1272A7F802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E40F-0334-FC47-8CD3-B626BD7B2D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65D40C1-04F5-CA4D-AB26-8A1272A7F802}" type="datetimeFigureOut">
              <a:rPr lang="en-US" smtClean="0"/>
              <a:pPr/>
              <a:t>4/11/2014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EDEDE40F-0334-FC47-8CD3-B626BD7B2D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effectLst>
                  <a:glow rad="101600">
                    <a:srgbClr val="112721">
                      <a:alpha val="75000"/>
                    </a:srgbClr>
                  </a:glow>
                  <a:outerShdw blurRad="50800" dist="38100" dir="2700000" algn="tl" rotWithShape="0">
                    <a:srgbClr val="000000">
                      <a:alpha val="73000"/>
                    </a:srgbClr>
                  </a:outerShdw>
                </a:effectLst>
              </a:rPr>
              <a:t>From Dolly to </a:t>
            </a:r>
            <a:r>
              <a:rPr lang="en-US" dirty="0" err="1" smtClean="0">
                <a:effectLst>
                  <a:glow rad="101600">
                    <a:srgbClr val="112721">
                      <a:alpha val="75000"/>
                    </a:srgbClr>
                  </a:glow>
                  <a:outerShdw blurRad="50800" dist="38100" dir="2700000" algn="tl" rotWithShape="0">
                    <a:srgbClr val="000000">
                      <a:alpha val="73000"/>
                    </a:srgbClr>
                  </a:outerShdw>
                </a:effectLst>
              </a:rPr>
              <a:t>Loli</a:t>
            </a:r>
            <a:r>
              <a:rPr lang="en-US" dirty="0" smtClean="0">
                <a:effectLst>
                  <a:glow rad="101600">
                    <a:srgbClr val="112721">
                      <a:alpha val="75000"/>
                    </a:srgbClr>
                  </a:glow>
                  <a:outerShdw blurRad="50800" dist="38100" dir="2700000" algn="tl" rotWithShape="0">
                    <a:srgbClr val="000000">
                      <a:alpha val="73000"/>
                    </a:srgbClr>
                  </a:outerShdw>
                </a:effectLst>
              </a:rPr>
              <a:t>?</a:t>
            </a:r>
            <a:endParaRPr lang="en-US" dirty="0">
              <a:effectLst>
                <a:glow rad="101600">
                  <a:srgbClr val="112721">
                    <a:alpha val="75000"/>
                  </a:srgbClr>
                </a:glow>
                <a:outerShdw blurRad="50800" dist="38100" dir="2700000" algn="tl" rotWithShape="0">
                  <a:srgbClr val="000000">
                    <a:alpha val="73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9144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3C1F0A"/>
                </a:solidFill>
                <a:effectLst>
                  <a:glow rad="101600">
                    <a:schemeClr val="bg1">
                      <a:lumMod val="40000"/>
                      <a:lumOff val="60000"/>
                      <a:alpha val="75000"/>
                    </a:schemeClr>
                  </a:glow>
                </a:effectLst>
              </a:rPr>
              <a:t>Female Empowerment and the Lolita Fashion Subculture</a:t>
            </a:r>
            <a:endParaRPr lang="en-US" sz="2800" b="1" dirty="0">
              <a:solidFill>
                <a:srgbClr val="3C1F0A"/>
              </a:solidFill>
              <a:effectLst>
                <a:glow rad="101600">
                  <a:schemeClr val="bg1">
                    <a:lumMod val="40000"/>
                    <a:lumOff val="60000"/>
                    <a:alpha val="75000"/>
                  </a:schemeClr>
                </a:glo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rcRect t="2869" r="8090" b="2869"/>
          <a:stretch>
            <a:fillRect/>
          </a:stretch>
        </p:blipFill>
        <p:spPr>
          <a:xfrm>
            <a:off x="533400" y="356912"/>
            <a:ext cx="2584828" cy="3738203"/>
          </a:xfrm>
          <a:prstGeom prst="rect">
            <a:avLst/>
          </a:prstGeom>
        </p:spPr>
      </p:pic>
      <p:sp>
        <p:nvSpPr>
          <p:cNvPr id="5" name="4-Point Star 4"/>
          <p:cNvSpPr/>
          <p:nvPr/>
        </p:nvSpPr>
        <p:spPr>
          <a:xfrm>
            <a:off x="228600" y="3352800"/>
            <a:ext cx="990600" cy="10668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4-Point Star 5"/>
          <p:cNvSpPr/>
          <p:nvPr/>
        </p:nvSpPr>
        <p:spPr>
          <a:xfrm>
            <a:off x="2889628" y="4208928"/>
            <a:ext cx="457200" cy="363071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895350" y="5753100"/>
            <a:ext cx="647700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4-Point Star 7"/>
          <p:cNvSpPr/>
          <p:nvPr/>
        </p:nvSpPr>
        <p:spPr>
          <a:xfrm>
            <a:off x="8534400" y="-171450"/>
            <a:ext cx="609600" cy="825500"/>
          </a:xfrm>
          <a:prstGeom prst="star4">
            <a:avLst>
              <a:gd name="adj" fmla="val 9775"/>
            </a:avLst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eart 8"/>
          <p:cNvSpPr/>
          <p:nvPr/>
        </p:nvSpPr>
        <p:spPr>
          <a:xfrm>
            <a:off x="8191500" y="3886200"/>
            <a:ext cx="685800" cy="533400"/>
          </a:xfrm>
          <a:prstGeom prst="heart">
            <a:avLst/>
          </a:prstGeom>
          <a:blipFill rotWithShape="1">
            <a:blip r:embed="rId4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eart 9"/>
          <p:cNvSpPr/>
          <p:nvPr/>
        </p:nvSpPr>
        <p:spPr>
          <a:xfrm>
            <a:off x="2432428" y="5905500"/>
            <a:ext cx="685800" cy="533400"/>
          </a:xfrm>
          <a:prstGeom prst="heart">
            <a:avLst/>
          </a:prstGeom>
          <a:blipFill rotWithShape="1">
            <a:blip r:embed="rId4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438900" y="6254234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3C1F0A"/>
                </a:solidFill>
                <a:effectLst>
                  <a:glow rad="101600">
                    <a:schemeClr val="bg1">
                      <a:lumMod val="40000"/>
                      <a:lumOff val="60000"/>
                      <a:alpha val="75000"/>
                    </a:schemeClr>
                  </a:glow>
                </a:effectLst>
              </a:rPr>
              <a:t>By Randi Ditta</a:t>
            </a:r>
            <a:endParaRPr lang="en-US" b="1" dirty="0">
              <a:solidFill>
                <a:srgbClr val="3C1F0A"/>
              </a:solidFill>
              <a:effectLst>
                <a:glow rad="101600">
                  <a:schemeClr val="bg1">
                    <a:lumMod val="40000"/>
                    <a:lumOff val="60000"/>
                    <a:alpha val="7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57200"/>
            <a:ext cx="6508377" cy="1143000"/>
          </a:xfrm>
        </p:spPr>
        <p:txBody>
          <a:bodyPr/>
          <a:lstStyle/>
          <a:p>
            <a:r>
              <a:rPr lang="en-US" sz="4800" dirty="0" smtClean="0">
                <a:effectLst>
                  <a:glow rad="101600">
                    <a:srgbClr val="3C1F0A">
                      <a:alpha val="75000"/>
                    </a:srgbClr>
                  </a:glow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Doll Culture</a:t>
            </a:r>
            <a:endParaRPr lang="en-US" sz="4800" dirty="0">
              <a:effectLst>
                <a:glow rad="101600">
                  <a:srgbClr val="3C1F0A">
                    <a:alpha val="75000"/>
                  </a:srgbClr>
                </a:glow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4648201" cy="3505200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"/>
            </a:pPr>
            <a:r>
              <a:rPr lang="en-US" sz="3000" dirty="0" smtClean="0"/>
              <a:t>Japanese Doll culture:</a:t>
            </a:r>
          </a:p>
          <a:p>
            <a:pPr lvl="1">
              <a:buFont typeface="Wingdings" charset="2"/>
              <a:buChar char="§"/>
            </a:pPr>
            <a:endParaRPr lang="en-US" sz="2600" dirty="0" smtClean="0"/>
          </a:p>
          <a:p>
            <a:pPr lvl="1">
              <a:buFont typeface="Wingdings" charset="2"/>
              <a:buChar char="§"/>
            </a:pPr>
            <a:r>
              <a:rPr lang="en-US" sz="2600" dirty="0" err="1" smtClean="0"/>
              <a:t>Hina</a:t>
            </a:r>
            <a:r>
              <a:rPr lang="en-US" sz="2600" dirty="0" smtClean="0"/>
              <a:t> </a:t>
            </a:r>
            <a:r>
              <a:rPr lang="en-US" sz="2600" dirty="0" err="1" smtClean="0"/>
              <a:t>Matsuri</a:t>
            </a:r>
            <a:r>
              <a:rPr lang="en-US" sz="2600" dirty="0" smtClean="0"/>
              <a:t>:</a:t>
            </a:r>
          </a:p>
          <a:p>
            <a:pPr lvl="2">
              <a:buFont typeface="Courier New"/>
              <a:buChar char="o"/>
            </a:pPr>
            <a:r>
              <a:rPr lang="en-US" sz="2400" dirty="0" smtClean="0"/>
              <a:t>Celebration of girls</a:t>
            </a:r>
          </a:p>
          <a:p>
            <a:pPr lvl="2">
              <a:buFont typeface="Courier New"/>
              <a:buChar char="o"/>
            </a:pPr>
            <a:r>
              <a:rPr lang="en-US" sz="2400" dirty="0" err="1" smtClean="0"/>
              <a:t>Shintō</a:t>
            </a:r>
            <a:r>
              <a:rPr lang="en-US" sz="2400" dirty="0" smtClean="0"/>
              <a:t>  spirits of children</a:t>
            </a:r>
          </a:p>
          <a:p>
            <a:pPr lvl="2">
              <a:buFont typeface="Courier New"/>
              <a:buChar char="o"/>
            </a:pPr>
            <a:r>
              <a:rPr lang="en-US" sz="2400" dirty="0" smtClean="0"/>
              <a:t>Survival of childhood</a:t>
            </a:r>
          </a:p>
        </p:txBody>
      </p:sp>
      <p:sp>
        <p:nvSpPr>
          <p:cNvPr id="4" name="Heart 3"/>
          <p:cNvSpPr/>
          <p:nvPr/>
        </p:nvSpPr>
        <p:spPr>
          <a:xfrm>
            <a:off x="7651376" y="190500"/>
            <a:ext cx="533400" cy="419100"/>
          </a:xfrm>
          <a:prstGeom prst="heart">
            <a:avLst/>
          </a:prstGeom>
          <a:blipFill rotWithShape="1">
            <a:blip r:embed="rId3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4-Point Star 5"/>
          <p:cNvSpPr/>
          <p:nvPr/>
        </p:nvSpPr>
        <p:spPr>
          <a:xfrm>
            <a:off x="5410200" y="190500"/>
            <a:ext cx="647700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8496300" y="190500"/>
            <a:ext cx="647700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Heart 4"/>
          <p:cNvSpPr/>
          <p:nvPr/>
        </p:nvSpPr>
        <p:spPr>
          <a:xfrm>
            <a:off x="8184776" y="5981700"/>
            <a:ext cx="685800" cy="533400"/>
          </a:xfrm>
          <a:prstGeom prst="heart">
            <a:avLst/>
          </a:prstGeom>
          <a:blipFill rotWithShape="1">
            <a:blip r:embed="rId3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ttp://upload.wikimedia.org/wikipedia/commons/6/6b/HinaDolls-Emperor-Empress-topplatform2011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388"/>
          <a:stretch>
            <a:fillRect/>
          </a:stretch>
        </p:blipFill>
        <p:spPr bwMode="auto">
          <a:xfrm>
            <a:off x="5942121" y="1600200"/>
            <a:ext cx="2165350" cy="217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ttp://upload.wikimedia.org/wikipedia/commons/6/6b/HinaDolls-Emperor-Empress-topplatform2011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58" r="43510"/>
          <a:stretch>
            <a:fillRect/>
          </a:stretch>
        </p:blipFill>
        <p:spPr bwMode="auto">
          <a:xfrm>
            <a:off x="5942121" y="3810000"/>
            <a:ext cx="2165350" cy="2171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714500"/>
            <a:ext cx="5829299" cy="3543300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"/>
            </a:pPr>
            <a:r>
              <a:rPr lang="en-US" sz="2800" dirty="0" smtClean="0"/>
              <a:t>Reaction to:</a:t>
            </a:r>
          </a:p>
          <a:p>
            <a:pPr lvl="1">
              <a:buFont typeface="Wingdings" charset="2"/>
              <a:buChar char="§"/>
            </a:pPr>
            <a:r>
              <a:rPr lang="en-US" sz="2600" dirty="0" smtClean="0"/>
              <a:t>sexualized women’s fashion</a:t>
            </a:r>
          </a:p>
          <a:p>
            <a:pPr lvl="1">
              <a:buFont typeface="Wingdings" charset="2"/>
              <a:buChar char="§"/>
            </a:pPr>
            <a:r>
              <a:rPr lang="en-US" sz="2600" dirty="0" smtClean="0"/>
              <a:t> </a:t>
            </a:r>
            <a:r>
              <a:rPr lang="en-US" sz="2600" dirty="0" err="1" smtClean="0"/>
              <a:t>sexualization</a:t>
            </a:r>
            <a:r>
              <a:rPr lang="en-US" sz="2600" dirty="0" smtClean="0"/>
              <a:t> of youth</a:t>
            </a:r>
          </a:p>
          <a:p>
            <a:pPr>
              <a:buNone/>
            </a:pPr>
            <a:endParaRPr lang="en-US" sz="2800" dirty="0" smtClean="0"/>
          </a:p>
          <a:p>
            <a:pPr>
              <a:buFont typeface="Wingdings" charset="2"/>
              <a:buChar char=""/>
            </a:pPr>
            <a:r>
              <a:rPr lang="en-US" sz="2800" dirty="0" smtClean="0"/>
              <a:t>Defense of </a:t>
            </a:r>
            <a:r>
              <a:rPr lang="en-US" sz="2800" dirty="0" err="1" smtClean="0"/>
              <a:t>ladyhood</a:t>
            </a:r>
            <a:endParaRPr lang="en-US" sz="2800" dirty="0" smtClean="0"/>
          </a:p>
        </p:txBody>
      </p:sp>
      <p:sp>
        <p:nvSpPr>
          <p:cNvPr id="4" name="Heart 3"/>
          <p:cNvSpPr/>
          <p:nvPr/>
        </p:nvSpPr>
        <p:spPr>
          <a:xfrm>
            <a:off x="7651376" y="190500"/>
            <a:ext cx="533400" cy="419100"/>
          </a:xfrm>
          <a:prstGeom prst="heart">
            <a:avLst/>
          </a:prstGeom>
          <a:blipFill rotWithShape="1">
            <a:blip r:embed="rId3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Heart 4"/>
          <p:cNvSpPr/>
          <p:nvPr/>
        </p:nvSpPr>
        <p:spPr>
          <a:xfrm>
            <a:off x="6965576" y="1714500"/>
            <a:ext cx="685800" cy="533400"/>
          </a:xfrm>
          <a:prstGeom prst="heart">
            <a:avLst/>
          </a:prstGeom>
          <a:blipFill rotWithShape="1">
            <a:blip r:embed="rId3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8496300" y="190500"/>
            <a:ext cx="647700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-2.jpg"/>
          <p:cNvPicPr>
            <a:picLocks noChangeAspect="1"/>
          </p:cNvPicPr>
          <p:nvPr/>
        </p:nvPicPr>
        <p:blipFill>
          <a:blip r:embed="rId4"/>
          <a:srcRect l="10811" t="5749" r="23784" b="5749"/>
          <a:stretch>
            <a:fillRect/>
          </a:stretch>
        </p:blipFill>
        <p:spPr>
          <a:xfrm>
            <a:off x="5869775" y="1143000"/>
            <a:ext cx="2626525" cy="53471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0"/>
            <a:ext cx="6508377" cy="1143000"/>
          </a:xfrm>
        </p:spPr>
        <p:txBody>
          <a:bodyPr/>
          <a:lstStyle/>
          <a:p>
            <a:r>
              <a:rPr lang="en-US" sz="4800" dirty="0" smtClean="0">
                <a:effectLst>
                  <a:glow rad="101600">
                    <a:srgbClr val="3C1F0A">
                      <a:alpha val="75000"/>
                    </a:srgbClr>
                  </a:glow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Reactionary Fashion</a:t>
            </a:r>
            <a:endParaRPr lang="en-US" sz="4800" dirty="0">
              <a:effectLst>
                <a:glow rad="101600">
                  <a:srgbClr val="3C1F0A">
                    <a:alpha val="75000"/>
                  </a:srgbClr>
                </a:glow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4-Point Star 5"/>
          <p:cNvSpPr/>
          <p:nvPr/>
        </p:nvSpPr>
        <p:spPr>
          <a:xfrm>
            <a:off x="8184776" y="5880522"/>
            <a:ext cx="647700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2" y="1714500"/>
            <a:ext cx="5517412" cy="3848100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"/>
            </a:pPr>
            <a:r>
              <a:rPr lang="en-US" sz="2800" dirty="0" smtClean="0"/>
              <a:t>Results:</a:t>
            </a:r>
          </a:p>
          <a:p>
            <a:pPr>
              <a:buFont typeface="Wingdings" charset="2"/>
              <a:buChar char=""/>
            </a:pPr>
            <a:r>
              <a:rPr lang="en-US" sz="2800" dirty="0" smtClean="0"/>
              <a:t>Lolita values: modesty, elegance, manners</a:t>
            </a:r>
          </a:p>
          <a:p>
            <a:pPr>
              <a:buFont typeface="Wingdings" charset="2"/>
              <a:buChar char=""/>
            </a:pPr>
            <a:r>
              <a:rPr lang="en-US" sz="2800" dirty="0" smtClean="0"/>
              <a:t>Wearers feel: confident, magical, beautiful</a:t>
            </a:r>
          </a:p>
          <a:p>
            <a:pPr>
              <a:buFont typeface="Wingdings" charset="2"/>
              <a:buChar char=""/>
            </a:pPr>
            <a:r>
              <a:rPr lang="en-US" sz="2800" dirty="0" smtClean="0"/>
              <a:t>Constructive, marketable hobbies</a:t>
            </a:r>
          </a:p>
        </p:txBody>
      </p:sp>
      <p:sp>
        <p:nvSpPr>
          <p:cNvPr id="4" name="Heart 3"/>
          <p:cNvSpPr/>
          <p:nvPr/>
        </p:nvSpPr>
        <p:spPr>
          <a:xfrm>
            <a:off x="7651376" y="190500"/>
            <a:ext cx="533400" cy="419100"/>
          </a:xfrm>
          <a:prstGeom prst="heart">
            <a:avLst/>
          </a:prstGeom>
          <a:blipFill rotWithShape="1">
            <a:blip r:embed="rId3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Heart 4"/>
          <p:cNvSpPr/>
          <p:nvPr/>
        </p:nvSpPr>
        <p:spPr>
          <a:xfrm>
            <a:off x="6965576" y="1714500"/>
            <a:ext cx="685800" cy="533400"/>
          </a:xfrm>
          <a:prstGeom prst="heart">
            <a:avLst/>
          </a:prstGeom>
          <a:blipFill rotWithShape="1">
            <a:blip r:embed="rId3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8496300" y="190500"/>
            <a:ext cx="647700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-2.jpg"/>
          <p:cNvPicPr>
            <a:picLocks noChangeAspect="1"/>
          </p:cNvPicPr>
          <p:nvPr/>
        </p:nvPicPr>
        <p:blipFill>
          <a:blip r:embed="rId4"/>
          <a:srcRect l="10811" t="5749" r="23784" b="5749"/>
          <a:stretch>
            <a:fillRect/>
          </a:stretch>
        </p:blipFill>
        <p:spPr>
          <a:xfrm>
            <a:off x="5832345" y="1143000"/>
            <a:ext cx="2663955" cy="54233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0"/>
            <a:ext cx="6508377" cy="1143000"/>
          </a:xfrm>
        </p:spPr>
        <p:txBody>
          <a:bodyPr/>
          <a:lstStyle/>
          <a:p>
            <a:r>
              <a:rPr lang="en-US" sz="4800" dirty="0" smtClean="0">
                <a:effectLst>
                  <a:glow rad="101600">
                    <a:srgbClr val="3C1F0A">
                      <a:alpha val="75000"/>
                    </a:srgbClr>
                  </a:glow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Reactionary Fashion</a:t>
            </a:r>
            <a:endParaRPr lang="en-US" sz="4800" dirty="0">
              <a:effectLst>
                <a:glow rad="101600">
                  <a:srgbClr val="3C1F0A">
                    <a:alpha val="75000"/>
                  </a:srgbClr>
                </a:glow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4-Point Star 5"/>
          <p:cNvSpPr/>
          <p:nvPr/>
        </p:nvSpPr>
        <p:spPr>
          <a:xfrm>
            <a:off x="8184776" y="5880522"/>
            <a:ext cx="647700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90500"/>
            <a:ext cx="6508377" cy="1143000"/>
          </a:xfrm>
        </p:spPr>
        <p:txBody>
          <a:bodyPr/>
          <a:lstStyle/>
          <a:p>
            <a:r>
              <a:rPr lang="en-US" sz="4800" dirty="0" smtClean="0">
                <a:effectLst>
                  <a:glow rad="101600">
                    <a:srgbClr val="3C1F0A">
                      <a:alpha val="75000"/>
                    </a:srgbClr>
                  </a:glow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Is Lolita Feminist?</a:t>
            </a:r>
            <a:endParaRPr lang="en-US" sz="4800" dirty="0">
              <a:effectLst>
                <a:glow rad="101600">
                  <a:srgbClr val="3C1F0A">
                    <a:alpha val="75000"/>
                  </a:srgbClr>
                </a:glow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14500"/>
            <a:ext cx="8039101" cy="4533900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"/>
            </a:pPr>
            <a:r>
              <a:rPr lang="en-US" sz="2800" dirty="0" smtClean="0"/>
              <a:t>Lolita today:</a:t>
            </a:r>
          </a:p>
          <a:p>
            <a:pPr>
              <a:buFont typeface="Wingdings" charset="2"/>
              <a:buChar char=""/>
            </a:pPr>
            <a:r>
              <a:rPr lang="en-US" sz="2800" dirty="0" smtClean="0"/>
              <a:t>Primarily aesthetic</a:t>
            </a:r>
          </a:p>
          <a:p>
            <a:pPr>
              <a:buFont typeface="Wingdings" charset="2"/>
              <a:buChar char=""/>
            </a:pPr>
            <a:r>
              <a:rPr lang="en-US" sz="2800" dirty="0" smtClean="0"/>
              <a:t>Changes with globalization</a:t>
            </a:r>
          </a:p>
          <a:p>
            <a:pPr>
              <a:buFont typeface="Wingdings" charset="2"/>
              <a:buChar char=""/>
            </a:pPr>
            <a:r>
              <a:rPr lang="en-US" sz="2800" dirty="0" smtClean="0"/>
              <a:t>In the West:</a:t>
            </a:r>
          </a:p>
          <a:p>
            <a:pPr lvl="1">
              <a:buFont typeface="Wingdings" charset="2"/>
              <a:buChar char="§"/>
            </a:pPr>
            <a:r>
              <a:rPr lang="en-US" sz="2600" dirty="0" smtClean="0"/>
              <a:t>Community activity</a:t>
            </a:r>
          </a:p>
          <a:p>
            <a:pPr lvl="1">
              <a:buFont typeface="Wingdings" charset="2"/>
              <a:buChar char="§"/>
            </a:pPr>
            <a:r>
              <a:rPr lang="en-US" sz="2600" dirty="0" smtClean="0"/>
              <a:t>Boycotts favoring small business</a:t>
            </a:r>
          </a:p>
          <a:p>
            <a:pPr lvl="1">
              <a:buFont typeface="Wingdings" charset="2"/>
              <a:buChar char="§"/>
            </a:pPr>
            <a:r>
              <a:rPr lang="en-US" sz="2600" dirty="0" smtClean="0"/>
              <a:t>Raising awareness of scams and hate crime</a:t>
            </a:r>
          </a:p>
        </p:txBody>
      </p:sp>
      <p:sp>
        <p:nvSpPr>
          <p:cNvPr id="4" name="4-Point Star 3"/>
          <p:cNvSpPr/>
          <p:nvPr/>
        </p:nvSpPr>
        <p:spPr>
          <a:xfrm>
            <a:off x="8496300" y="190500"/>
            <a:ext cx="647700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-Point Star 4"/>
          <p:cNvSpPr/>
          <p:nvPr/>
        </p:nvSpPr>
        <p:spPr>
          <a:xfrm>
            <a:off x="8184776" y="2247900"/>
            <a:ext cx="647700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Heart 5"/>
          <p:cNvSpPr/>
          <p:nvPr/>
        </p:nvSpPr>
        <p:spPr>
          <a:xfrm>
            <a:off x="7651376" y="190500"/>
            <a:ext cx="533400" cy="419100"/>
          </a:xfrm>
          <a:prstGeom prst="heart">
            <a:avLst/>
          </a:prstGeom>
          <a:blipFill rotWithShape="1">
            <a:blip r:embed="rId3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Heart 6"/>
          <p:cNvSpPr/>
          <p:nvPr/>
        </p:nvSpPr>
        <p:spPr>
          <a:xfrm>
            <a:off x="6965576" y="1714500"/>
            <a:ext cx="685800" cy="533400"/>
          </a:xfrm>
          <a:prstGeom prst="heart">
            <a:avLst/>
          </a:prstGeom>
          <a:blipFill rotWithShape="1">
            <a:blip r:embed="rId3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90500"/>
            <a:ext cx="6508377" cy="1143000"/>
          </a:xfrm>
        </p:spPr>
        <p:txBody>
          <a:bodyPr/>
          <a:lstStyle/>
          <a:p>
            <a:r>
              <a:rPr lang="en-US" sz="4800" dirty="0" smtClean="0">
                <a:effectLst>
                  <a:glow rad="101600">
                    <a:srgbClr val="3C1F0A">
                      <a:alpha val="75000"/>
                    </a:srgbClr>
                  </a:glow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Is Lolita Feminist?</a:t>
            </a:r>
            <a:endParaRPr lang="en-US" sz="4800" dirty="0">
              <a:effectLst>
                <a:glow rad="101600">
                  <a:srgbClr val="3C1F0A">
                    <a:alpha val="75000"/>
                  </a:srgbClr>
                </a:glow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14500"/>
            <a:ext cx="8039101" cy="4533900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"/>
            </a:pPr>
            <a:r>
              <a:rPr lang="en-US" sz="2800" dirty="0" smtClean="0"/>
              <a:t>Political involvement not inherent</a:t>
            </a:r>
          </a:p>
          <a:p>
            <a:pPr>
              <a:buFont typeface="Wingdings" charset="2"/>
              <a:buChar char=""/>
            </a:pPr>
            <a:r>
              <a:rPr lang="en-US" sz="2800" dirty="0" smtClean="0"/>
              <a:t>Worn for self:</a:t>
            </a:r>
          </a:p>
          <a:p>
            <a:pPr lvl="1">
              <a:buFont typeface="Wingdings" charset="2"/>
              <a:buChar char="§"/>
            </a:pPr>
            <a:r>
              <a:rPr lang="en-US" sz="2600" dirty="0" smtClean="0"/>
              <a:t>Not as protest</a:t>
            </a:r>
          </a:p>
          <a:p>
            <a:pPr lvl="1">
              <a:buFont typeface="Wingdings" charset="2"/>
              <a:buChar char="§"/>
            </a:pPr>
            <a:r>
              <a:rPr lang="en-US" sz="2600" dirty="0" smtClean="0"/>
              <a:t>Not for social change</a:t>
            </a:r>
          </a:p>
          <a:p>
            <a:pPr lvl="1">
              <a:buNone/>
            </a:pPr>
            <a:endParaRPr lang="en-US" sz="2400" dirty="0" smtClean="0"/>
          </a:p>
          <a:p>
            <a:pPr lvl="1">
              <a:buClr>
                <a:schemeClr val="accent1"/>
              </a:buClr>
              <a:buFont typeface="Wingdings" charset="2"/>
              <a:buChar char=""/>
            </a:pPr>
            <a:r>
              <a:rPr lang="en-US" sz="2800" dirty="0" smtClean="0"/>
              <a:t>Not feminism now:</a:t>
            </a:r>
          </a:p>
          <a:p>
            <a:pPr lvl="2">
              <a:buClr>
                <a:schemeClr val="accent1">
                  <a:lumMod val="50000"/>
                </a:schemeClr>
              </a:buClr>
              <a:buFont typeface="Wingdings" charset="2"/>
              <a:buChar char="§"/>
            </a:pPr>
            <a:r>
              <a:rPr lang="en-US" sz="2600" dirty="0" smtClean="0"/>
              <a:t>Potential for future</a:t>
            </a:r>
          </a:p>
        </p:txBody>
      </p:sp>
      <p:sp>
        <p:nvSpPr>
          <p:cNvPr id="4" name="4-Point Star 3"/>
          <p:cNvSpPr/>
          <p:nvPr/>
        </p:nvSpPr>
        <p:spPr>
          <a:xfrm>
            <a:off x="8496300" y="190500"/>
            <a:ext cx="647700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-Point Star 4"/>
          <p:cNvSpPr/>
          <p:nvPr/>
        </p:nvSpPr>
        <p:spPr>
          <a:xfrm>
            <a:off x="8184776" y="2247900"/>
            <a:ext cx="647700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Heart 5"/>
          <p:cNvSpPr/>
          <p:nvPr/>
        </p:nvSpPr>
        <p:spPr>
          <a:xfrm>
            <a:off x="7651376" y="190500"/>
            <a:ext cx="533400" cy="419100"/>
          </a:xfrm>
          <a:prstGeom prst="heart">
            <a:avLst/>
          </a:prstGeom>
          <a:blipFill rotWithShape="1">
            <a:blip r:embed="rId3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Heart 6"/>
          <p:cNvSpPr/>
          <p:nvPr/>
        </p:nvSpPr>
        <p:spPr>
          <a:xfrm>
            <a:off x="6965576" y="1714500"/>
            <a:ext cx="685800" cy="533400"/>
          </a:xfrm>
          <a:prstGeom prst="heart">
            <a:avLst/>
          </a:prstGeom>
          <a:blipFill rotWithShape="1">
            <a:blip r:embed="rId3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90500"/>
            <a:ext cx="6508377" cy="1143000"/>
          </a:xfrm>
        </p:spPr>
        <p:txBody>
          <a:bodyPr/>
          <a:lstStyle/>
          <a:p>
            <a:r>
              <a:rPr lang="en-US" sz="4800" dirty="0" smtClean="0">
                <a:effectLst>
                  <a:glow rad="101600">
                    <a:srgbClr val="3C1F0A">
                      <a:alpha val="75000"/>
                    </a:srgbClr>
                  </a:glow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Conclusions</a:t>
            </a:r>
            <a:endParaRPr lang="en-US" sz="4800" dirty="0">
              <a:effectLst>
                <a:glow rad="101600">
                  <a:srgbClr val="3C1F0A">
                    <a:alpha val="75000"/>
                  </a:srgbClr>
                </a:glow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333500"/>
            <a:ext cx="4876799" cy="5295900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"/>
            </a:pPr>
            <a:r>
              <a:rPr lang="en-US" sz="2800" dirty="0" smtClean="0"/>
              <a:t>No clear relation to novel</a:t>
            </a:r>
          </a:p>
          <a:p>
            <a:pPr lvl="1">
              <a:buFont typeface="Wingdings" charset="2"/>
              <a:buChar char=""/>
            </a:pPr>
            <a:r>
              <a:rPr lang="en-US" sz="2600" dirty="0" smtClean="0"/>
              <a:t>Symbolic connotation in the West</a:t>
            </a:r>
          </a:p>
          <a:p>
            <a:pPr>
              <a:buFont typeface="Wingdings" charset="2"/>
              <a:buChar char=""/>
            </a:pPr>
            <a:r>
              <a:rPr lang="en-US" sz="2800" dirty="0" smtClean="0"/>
              <a:t>Girl power ideology, not yet feminism</a:t>
            </a:r>
          </a:p>
          <a:p>
            <a:pPr lvl="1">
              <a:buFont typeface="Wingdings" charset="2"/>
              <a:buChar char=""/>
            </a:pPr>
            <a:r>
              <a:rPr lang="en-US" sz="2600" dirty="0" smtClean="0"/>
              <a:t>Visual, personal opposition to patriarchy</a:t>
            </a:r>
          </a:p>
          <a:p>
            <a:pPr lvl="1">
              <a:buFont typeface="Wingdings" charset="2"/>
              <a:buChar char=""/>
            </a:pPr>
            <a:r>
              <a:rPr lang="en-US" sz="2600" dirty="0" smtClean="0"/>
              <a:t>Western culture adds feminist tendencies</a:t>
            </a:r>
          </a:p>
          <a:p>
            <a:pPr>
              <a:buFont typeface="Wingdings" charset="2"/>
              <a:buChar char=""/>
            </a:pPr>
            <a:endParaRPr lang="en-US" sz="2800" dirty="0" smtClean="0"/>
          </a:p>
        </p:txBody>
      </p:sp>
      <p:sp>
        <p:nvSpPr>
          <p:cNvPr id="4" name="Heart 3"/>
          <p:cNvSpPr/>
          <p:nvPr/>
        </p:nvSpPr>
        <p:spPr>
          <a:xfrm>
            <a:off x="6965576" y="1714500"/>
            <a:ext cx="685800" cy="533400"/>
          </a:xfrm>
          <a:prstGeom prst="heart">
            <a:avLst/>
          </a:prstGeom>
          <a:blipFill rotWithShape="1">
            <a:blip r:embed="rId3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Heart 4"/>
          <p:cNvSpPr/>
          <p:nvPr/>
        </p:nvSpPr>
        <p:spPr>
          <a:xfrm>
            <a:off x="7651376" y="190500"/>
            <a:ext cx="533400" cy="419100"/>
          </a:xfrm>
          <a:prstGeom prst="heart">
            <a:avLst/>
          </a:prstGeom>
          <a:blipFill rotWithShape="1">
            <a:blip r:embed="rId3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4-Point Star 5"/>
          <p:cNvSpPr/>
          <p:nvPr/>
        </p:nvSpPr>
        <p:spPr>
          <a:xfrm>
            <a:off x="5410200" y="190500"/>
            <a:ext cx="647700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8496300" y="190500"/>
            <a:ext cx="647700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-1.jpg"/>
          <p:cNvPicPr>
            <a:picLocks noChangeAspect="1"/>
          </p:cNvPicPr>
          <p:nvPr/>
        </p:nvPicPr>
        <p:blipFill>
          <a:blip r:embed="rId4"/>
          <a:srcRect l="4324" t="11497" r="6486" b="14371"/>
          <a:stretch>
            <a:fillRect/>
          </a:stretch>
        </p:blipFill>
        <p:spPr>
          <a:xfrm>
            <a:off x="5410200" y="1524000"/>
            <a:ext cx="3467204" cy="43358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"/>
            <a:ext cx="6508377" cy="1143000"/>
          </a:xfrm>
        </p:spPr>
        <p:txBody>
          <a:bodyPr/>
          <a:lstStyle/>
          <a:p>
            <a:r>
              <a:rPr lang="en-US" sz="4800" dirty="0" smtClean="0">
                <a:effectLst>
                  <a:glow rad="101600">
                    <a:srgbClr val="3C1F0A">
                      <a:alpha val="75000"/>
                    </a:srgbClr>
                  </a:glow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Credits</a:t>
            </a:r>
            <a:endParaRPr lang="en-US" sz="4800" dirty="0">
              <a:effectLst>
                <a:glow rad="101600">
                  <a:srgbClr val="3C1F0A">
                    <a:alpha val="75000"/>
                  </a:srgbClr>
                </a:glow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81100"/>
            <a:ext cx="6508377" cy="5524500"/>
          </a:xfrm>
        </p:spPr>
        <p:txBody>
          <a:bodyPr>
            <a:normAutofit fontScale="62500" lnSpcReduction="20000"/>
          </a:bodyPr>
          <a:lstStyle/>
          <a:p>
            <a:pPr>
              <a:buFont typeface="Wingdings" charset="2"/>
              <a:buChar char=""/>
            </a:pPr>
            <a:r>
              <a:rPr lang="en-US" sz="1571" dirty="0" smtClean="0"/>
              <a:t>Sources:</a:t>
            </a:r>
          </a:p>
          <a:p>
            <a:pPr>
              <a:buFont typeface="Wingdings" charset="2"/>
              <a:buChar char=""/>
            </a:pPr>
            <a:r>
              <a:rPr lang="en-US" sz="1571" dirty="0" smtClean="0"/>
              <a:t>Thesis: From Dolly to </a:t>
            </a:r>
            <a:r>
              <a:rPr lang="en-US" sz="1571" dirty="0" err="1" smtClean="0"/>
              <a:t>Loli</a:t>
            </a:r>
            <a:r>
              <a:rPr lang="en-US" sz="1571" dirty="0" smtClean="0"/>
              <a:t>?: Investigating the Origins, Implications, and Globalization of the Lolita Fashion Subculture</a:t>
            </a:r>
          </a:p>
          <a:p>
            <a:pPr>
              <a:buFont typeface="Wingdings" charset="2"/>
              <a:buChar char=""/>
            </a:pPr>
            <a:r>
              <a:rPr lang="en-US" sz="1571" dirty="0" smtClean="0"/>
              <a:t>Independent study: Survey and interview of Lolita fashion community members in person and online regarding the origins of and common misconceptions associated with Lolita fashion</a:t>
            </a:r>
          </a:p>
          <a:p>
            <a:pPr>
              <a:buFont typeface="Wingdings" charset="2"/>
              <a:buChar char=""/>
            </a:pPr>
            <a:r>
              <a:rPr lang="en-US" sz="1571" dirty="0" smtClean="0"/>
              <a:t>Image sources:</a:t>
            </a:r>
          </a:p>
          <a:p>
            <a:pPr>
              <a:buFont typeface="Wingdings" charset="2"/>
              <a:buChar char=""/>
            </a:pPr>
            <a:r>
              <a:rPr lang="en-US" sz="1571" dirty="0" smtClean="0"/>
              <a:t>Jake </a:t>
            </a:r>
            <a:r>
              <a:rPr lang="en-US" sz="1571" dirty="0" err="1" smtClean="0"/>
              <a:t>Riojas</a:t>
            </a:r>
            <a:r>
              <a:rPr lang="en-US" sz="1571" dirty="0" smtClean="0"/>
              <a:t> and </a:t>
            </a:r>
            <a:r>
              <a:rPr lang="en-US" sz="1571" dirty="0" err="1" smtClean="0"/>
              <a:t>Alaina</a:t>
            </a:r>
            <a:r>
              <a:rPr lang="en-US" sz="1571" dirty="0" smtClean="0"/>
              <a:t> Davis of the Revolt Media Team</a:t>
            </a:r>
          </a:p>
          <a:p>
            <a:pPr>
              <a:buFont typeface="Wingdings" charset="2"/>
              <a:buChar char=""/>
            </a:pPr>
            <a:r>
              <a:rPr lang="en-US" sz="1571" dirty="0" err="1" smtClean="0"/>
              <a:t>Fotos.org</a:t>
            </a:r>
            <a:endParaRPr lang="en-US" sz="1571" dirty="0" smtClean="0"/>
          </a:p>
          <a:p>
            <a:pPr>
              <a:buFont typeface="Wingdings" charset="2"/>
              <a:buChar char=""/>
            </a:pPr>
            <a:r>
              <a:rPr lang="en-US" sz="1571" dirty="0" smtClean="0"/>
              <a:t>Stephen and Renee Martin</a:t>
            </a:r>
          </a:p>
          <a:p>
            <a:pPr>
              <a:buFont typeface="Wingdings" charset="2"/>
              <a:buChar char=""/>
            </a:pPr>
            <a:r>
              <a:rPr lang="en-US" sz="1571" dirty="0" smtClean="0"/>
              <a:t>Gothic &amp; Lolita Bible</a:t>
            </a:r>
          </a:p>
          <a:p>
            <a:pPr>
              <a:buFont typeface="Wingdings" charset="2"/>
              <a:buChar char=""/>
            </a:pPr>
            <a:r>
              <a:rPr lang="en-US" sz="1571" dirty="0" smtClean="0"/>
              <a:t>Bodyline (Brand). (2014). </a:t>
            </a:r>
            <a:r>
              <a:rPr lang="en-US" sz="1571" i="1" dirty="0" smtClean="0"/>
              <a:t>Costume535</a:t>
            </a:r>
            <a:r>
              <a:rPr lang="en-US" sz="1571" dirty="0" smtClean="0"/>
              <a:t> [Digital image]. Retrieved Feb. 19, 2014, from: http://</a:t>
            </a:r>
            <a:r>
              <a:rPr lang="en-US" sz="1571" dirty="0" err="1" smtClean="0"/>
              <a:t>www.bodyline.co.jp/bodyline/showAll.asp?type</a:t>
            </a:r>
            <a:r>
              <a:rPr lang="en-US" sz="1571" dirty="0" smtClean="0"/>
              <a:t>=left&amp;subType1=new&amp;subType2=5					 </a:t>
            </a:r>
          </a:p>
          <a:p>
            <a:pPr>
              <a:buFont typeface="Wingdings" charset="2"/>
              <a:buChar char=""/>
            </a:pPr>
            <a:r>
              <a:rPr lang="en-US" sz="1571" dirty="0" smtClean="0"/>
              <a:t>Brockway, Robert (Journalist). (2010). </a:t>
            </a:r>
            <a:r>
              <a:rPr lang="en-US" sz="1571" i="1" dirty="0" err="1" smtClean="0"/>
              <a:t>Sukeban</a:t>
            </a:r>
            <a:r>
              <a:rPr lang="en-US" sz="1571" i="1" dirty="0" smtClean="0"/>
              <a:t> Gang</a:t>
            </a:r>
            <a:r>
              <a:rPr lang="en-US" sz="1571" dirty="0" smtClean="0"/>
              <a:t> [Digital image]. Retrieved Feb. 19, 2014, from: http://www.cracked.com/blog/5-strange-real-life-gangs-that-put-the-warriors-to-shame/		 </a:t>
            </a:r>
          </a:p>
          <a:p>
            <a:pPr>
              <a:buFont typeface="Wingdings" charset="2"/>
              <a:buChar char=""/>
            </a:pPr>
            <a:r>
              <a:rPr lang="en-US" sz="1571" dirty="0" err="1" smtClean="0"/>
              <a:t>Hoffpauer</a:t>
            </a:r>
            <a:r>
              <a:rPr lang="en-US" sz="1571" dirty="0" smtClean="0"/>
              <a:t>, Vivienne (Artist). (2007). </a:t>
            </a:r>
            <a:r>
              <a:rPr lang="en-US" sz="1571" i="1" dirty="0" smtClean="0"/>
              <a:t>Anatomy of a Lolita</a:t>
            </a:r>
            <a:r>
              <a:rPr lang="en-US" sz="1571" dirty="0" smtClean="0"/>
              <a:t> [Digital image]. Retrieved Feb. 19, 2014, from: http://vivcore.livejournal.com/69839.html	 </a:t>
            </a:r>
          </a:p>
          <a:p>
            <a:pPr>
              <a:buFont typeface="Wingdings" charset="2"/>
              <a:buChar char=""/>
            </a:pPr>
            <a:r>
              <a:rPr lang="en-US" sz="1571" dirty="0" err="1" smtClean="0"/>
              <a:t>Nesnad</a:t>
            </a:r>
            <a:r>
              <a:rPr lang="en-US" sz="1571" dirty="0" smtClean="0"/>
              <a:t> (Photographer). (2011). </a:t>
            </a:r>
            <a:r>
              <a:rPr lang="en-US" sz="1571" i="1" dirty="0" err="1" smtClean="0"/>
              <a:t>Hina</a:t>
            </a:r>
            <a:r>
              <a:rPr lang="en-US" sz="1571" i="1" dirty="0" smtClean="0"/>
              <a:t> </a:t>
            </a:r>
            <a:r>
              <a:rPr lang="en-US" sz="1571" i="1" dirty="0" err="1" smtClean="0"/>
              <a:t>Matsuri</a:t>
            </a:r>
            <a:r>
              <a:rPr lang="en-US" sz="1571" i="1" dirty="0" smtClean="0"/>
              <a:t> Dolls</a:t>
            </a:r>
            <a:r>
              <a:rPr lang="en-US" sz="1571" dirty="0" smtClean="0"/>
              <a:t> [Digital image]. Retrieved Feb. 20, 2014, from: http://wordgyrl.typepad.com/photos/therealjapan/toyama_winter_05_084.html</a:t>
            </a:r>
          </a:p>
          <a:p>
            <a:pPr>
              <a:buFont typeface="Wingdings" charset="2"/>
              <a:buChar char=""/>
            </a:pPr>
            <a:r>
              <a:rPr lang="en-US" sz="1571" dirty="0" smtClean="0"/>
              <a:t>Nobuko, </a:t>
            </a:r>
            <a:r>
              <a:rPr lang="en-US" sz="1571" dirty="0" err="1" smtClean="0"/>
              <a:t>Yoshiya</a:t>
            </a:r>
            <a:r>
              <a:rPr lang="en-US" sz="1571" dirty="0" smtClean="0"/>
              <a:t> (Artist). (2011. )</a:t>
            </a:r>
            <a:r>
              <a:rPr lang="en-US" sz="1571" i="1" dirty="0" smtClean="0"/>
              <a:t>Sweet Pea</a:t>
            </a:r>
            <a:r>
              <a:rPr lang="en-US" sz="1571" dirty="0" smtClean="0"/>
              <a:t> [Digital image]. Retrieved Feb. 19, 2014, from: http://www.behance.net/gallery/Hana-Monogatari-Tales-of-Flowers/2693443</a:t>
            </a:r>
          </a:p>
          <a:p>
            <a:pPr>
              <a:buNone/>
            </a:pPr>
            <a:endParaRPr lang="en-US" sz="1400" dirty="0" smtClean="0"/>
          </a:p>
          <a:p>
            <a:pPr>
              <a:buFont typeface="Wingdings" charset="2"/>
              <a:buChar char=""/>
            </a:pPr>
            <a:endParaRPr lang="en-US" dirty="0" smtClean="0"/>
          </a:p>
          <a:p>
            <a:pPr>
              <a:buFont typeface="Wingdings" charset="2"/>
              <a:buChar char=""/>
            </a:pPr>
            <a:endParaRPr lang="en-US" dirty="0" smtClean="0"/>
          </a:p>
          <a:p>
            <a:pPr>
              <a:buFont typeface="Wingdings" charset="2"/>
              <a:buChar char=""/>
            </a:pPr>
            <a:endParaRPr lang="en-US" dirty="0"/>
          </a:p>
        </p:txBody>
      </p:sp>
      <p:sp>
        <p:nvSpPr>
          <p:cNvPr id="4" name="4-Point Star 3"/>
          <p:cNvSpPr/>
          <p:nvPr/>
        </p:nvSpPr>
        <p:spPr>
          <a:xfrm>
            <a:off x="8496300" y="190500"/>
            <a:ext cx="647700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-Point Star 4"/>
          <p:cNvSpPr/>
          <p:nvPr/>
        </p:nvSpPr>
        <p:spPr>
          <a:xfrm>
            <a:off x="5410200" y="190500"/>
            <a:ext cx="647700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Heart 5"/>
          <p:cNvSpPr/>
          <p:nvPr/>
        </p:nvSpPr>
        <p:spPr>
          <a:xfrm>
            <a:off x="6965576" y="1714500"/>
            <a:ext cx="685800" cy="533400"/>
          </a:xfrm>
          <a:prstGeom prst="heart">
            <a:avLst/>
          </a:prstGeom>
          <a:blipFill rotWithShape="1">
            <a:blip r:embed="rId3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Heart 6"/>
          <p:cNvSpPr/>
          <p:nvPr/>
        </p:nvSpPr>
        <p:spPr>
          <a:xfrm>
            <a:off x="7651376" y="190500"/>
            <a:ext cx="533400" cy="419100"/>
          </a:xfrm>
          <a:prstGeom prst="heart">
            <a:avLst/>
          </a:prstGeom>
          <a:blipFill rotWithShape="1">
            <a:blip r:embed="rId3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09600"/>
            <a:ext cx="6508377" cy="1143000"/>
          </a:xfrm>
        </p:spPr>
        <p:txBody>
          <a:bodyPr/>
          <a:lstStyle/>
          <a:p>
            <a:r>
              <a:rPr lang="en-US" sz="4800" dirty="0" smtClean="0">
                <a:effectLst>
                  <a:glow rad="101600">
                    <a:srgbClr val="3C1F0A">
                      <a:alpha val="75000"/>
                    </a:srgbClr>
                  </a:glow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What is Lolita?</a:t>
            </a:r>
            <a:endParaRPr lang="en-US" sz="4800" dirty="0">
              <a:effectLst>
                <a:glow rad="101600">
                  <a:srgbClr val="3C1F0A">
                    <a:alpha val="75000"/>
                  </a:srgbClr>
                </a:glow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81200"/>
            <a:ext cx="5943601" cy="3916363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"/>
            </a:pPr>
            <a:r>
              <a:rPr lang="en-US" sz="2800" dirty="0" smtClean="0"/>
              <a:t>Japanese Street Fashion</a:t>
            </a:r>
          </a:p>
          <a:p>
            <a:pPr>
              <a:buFont typeface="Wingdings" charset="2"/>
              <a:buChar char=""/>
            </a:pPr>
            <a:r>
              <a:rPr lang="en-US" sz="2800" dirty="0" smtClean="0"/>
              <a:t>Popularity spreading worldwide</a:t>
            </a:r>
          </a:p>
          <a:p>
            <a:pPr>
              <a:buFont typeface="Wingdings" charset="2"/>
              <a:buChar char=""/>
            </a:pPr>
            <a:r>
              <a:rPr lang="en-US" sz="2800" dirty="0" smtClean="0"/>
              <a:t>Appearance is:</a:t>
            </a:r>
          </a:p>
          <a:p>
            <a:pPr lvl="1">
              <a:buFont typeface="Wingdings" charset="2"/>
              <a:buChar char="§"/>
            </a:pPr>
            <a:r>
              <a:rPr lang="en-US" sz="2400" dirty="0" smtClean="0"/>
              <a:t>Doll-like</a:t>
            </a:r>
          </a:p>
          <a:p>
            <a:pPr lvl="1">
              <a:buFont typeface="Wingdings" charset="2"/>
              <a:buChar char="§"/>
            </a:pPr>
            <a:r>
              <a:rPr lang="en-US" sz="2400" dirty="0" smtClean="0"/>
              <a:t>Youthful</a:t>
            </a:r>
          </a:p>
          <a:p>
            <a:pPr lvl="1">
              <a:buFont typeface="Wingdings" charset="2"/>
              <a:buChar char="§"/>
            </a:pPr>
            <a:r>
              <a:rPr lang="en-US" sz="2400" dirty="0" smtClean="0"/>
              <a:t>Lacy/frilly</a:t>
            </a:r>
          </a:p>
        </p:txBody>
      </p:sp>
      <p:sp>
        <p:nvSpPr>
          <p:cNvPr id="4" name="Heart 3"/>
          <p:cNvSpPr/>
          <p:nvPr/>
        </p:nvSpPr>
        <p:spPr>
          <a:xfrm>
            <a:off x="6965576" y="1714500"/>
            <a:ext cx="685800" cy="533400"/>
          </a:xfrm>
          <a:prstGeom prst="heart">
            <a:avLst/>
          </a:prstGeom>
          <a:blipFill rotWithShape="1">
            <a:blip r:embed="rId3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-Point Star 4"/>
          <p:cNvSpPr/>
          <p:nvPr/>
        </p:nvSpPr>
        <p:spPr>
          <a:xfrm>
            <a:off x="5410200" y="190500"/>
            <a:ext cx="647700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4-Point Star 5"/>
          <p:cNvSpPr/>
          <p:nvPr/>
        </p:nvSpPr>
        <p:spPr>
          <a:xfrm>
            <a:off x="8496300" y="190500"/>
            <a:ext cx="647700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Heart 6"/>
          <p:cNvSpPr/>
          <p:nvPr/>
        </p:nvSpPr>
        <p:spPr>
          <a:xfrm>
            <a:off x="7651376" y="190500"/>
            <a:ext cx="533400" cy="419100"/>
          </a:xfrm>
          <a:prstGeom prst="heart">
            <a:avLst/>
          </a:prstGeom>
          <a:blipFill rotWithShape="1">
            <a:blip r:embed="rId3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lolitanatomy"/>
          <p:cNvPicPr>
            <a:picLocks noGrp="1" noChangeAspect="1"/>
          </p:cNvPicPr>
          <p:nvPr>
            <p:ph idx="1"/>
          </p:nvPr>
        </p:nvPicPr>
        <p:blipFill>
          <a:blip r:embed="rId3"/>
          <a:srcRect l="-84856" r="-84856"/>
          <a:stretch>
            <a:fillRect/>
          </a:stretch>
        </p:blipFill>
        <p:spPr>
          <a:xfrm>
            <a:off x="-1524000" y="320683"/>
            <a:ext cx="11202971" cy="5911833"/>
          </a:xfrm>
        </p:spPr>
      </p:pic>
      <p:sp>
        <p:nvSpPr>
          <p:cNvPr id="5" name="4-Point Star 4"/>
          <p:cNvSpPr/>
          <p:nvPr/>
        </p:nvSpPr>
        <p:spPr>
          <a:xfrm>
            <a:off x="8496300" y="1028700"/>
            <a:ext cx="647700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4-Point Star 5"/>
          <p:cNvSpPr/>
          <p:nvPr/>
        </p:nvSpPr>
        <p:spPr>
          <a:xfrm>
            <a:off x="381000" y="5715000"/>
            <a:ext cx="647700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Heart 7"/>
          <p:cNvSpPr/>
          <p:nvPr/>
        </p:nvSpPr>
        <p:spPr>
          <a:xfrm>
            <a:off x="8153400" y="5448300"/>
            <a:ext cx="685800" cy="533400"/>
          </a:xfrm>
          <a:prstGeom prst="heart">
            <a:avLst/>
          </a:prstGeom>
          <a:blipFill rotWithShape="1">
            <a:blip r:embed="rId4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Heart 12"/>
          <p:cNvSpPr/>
          <p:nvPr/>
        </p:nvSpPr>
        <p:spPr>
          <a:xfrm>
            <a:off x="114300" y="1028700"/>
            <a:ext cx="914400" cy="838200"/>
          </a:xfrm>
          <a:prstGeom prst="heart">
            <a:avLst/>
          </a:prstGeom>
          <a:blipFill rotWithShape="1">
            <a:blip r:embed="rId4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4-Point Star 13"/>
          <p:cNvSpPr/>
          <p:nvPr/>
        </p:nvSpPr>
        <p:spPr>
          <a:xfrm>
            <a:off x="6984626" y="3276600"/>
            <a:ext cx="635374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4-Point Star 14"/>
          <p:cNvSpPr/>
          <p:nvPr/>
        </p:nvSpPr>
        <p:spPr>
          <a:xfrm>
            <a:off x="1028700" y="1866900"/>
            <a:ext cx="647700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Heart 15"/>
          <p:cNvSpPr/>
          <p:nvPr/>
        </p:nvSpPr>
        <p:spPr>
          <a:xfrm>
            <a:off x="7239000" y="1028700"/>
            <a:ext cx="381000" cy="266700"/>
          </a:xfrm>
          <a:prstGeom prst="heart">
            <a:avLst/>
          </a:prstGeom>
          <a:blipFill rotWithShape="1">
            <a:blip r:embed="rId4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57200"/>
            <a:ext cx="6508377" cy="1143000"/>
          </a:xfrm>
        </p:spPr>
        <p:txBody>
          <a:bodyPr/>
          <a:lstStyle/>
          <a:p>
            <a:r>
              <a:rPr lang="en-US" sz="4800" dirty="0" smtClean="0">
                <a:effectLst>
                  <a:glow rad="101600">
                    <a:srgbClr val="3C1F0A">
                      <a:alpha val="75000"/>
                    </a:srgbClr>
                  </a:glow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Misconceptions</a:t>
            </a:r>
            <a:endParaRPr lang="en-US" sz="4800" dirty="0">
              <a:effectLst>
                <a:glow rad="101600">
                  <a:srgbClr val="3C1F0A">
                    <a:alpha val="75000"/>
                  </a:srgbClr>
                </a:glow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14500"/>
            <a:ext cx="4953001" cy="4561063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3200" dirty="0" smtClean="0"/>
          </a:p>
          <a:p>
            <a:pPr>
              <a:buFont typeface="Wingdings" charset="2"/>
              <a:buChar char=""/>
            </a:pPr>
            <a:r>
              <a:rPr lang="en-US" sz="3000" dirty="0" smtClean="0"/>
              <a:t>Implications of age-play</a:t>
            </a:r>
          </a:p>
          <a:p>
            <a:pPr>
              <a:buFont typeface="Wingdings" charset="2"/>
              <a:buChar char=""/>
            </a:pPr>
            <a:r>
              <a:rPr lang="en-US" sz="3000" dirty="0" smtClean="0"/>
              <a:t>Immaturity</a:t>
            </a:r>
          </a:p>
          <a:p>
            <a:pPr>
              <a:buFont typeface="Wingdings" charset="2"/>
              <a:buChar char=""/>
            </a:pPr>
            <a:r>
              <a:rPr lang="en-US" sz="3000" dirty="0" smtClean="0"/>
              <a:t>Submissiveness</a:t>
            </a:r>
          </a:p>
          <a:p>
            <a:pPr>
              <a:buFont typeface="Wingdings" charset="2"/>
              <a:buChar char=""/>
            </a:pPr>
            <a:r>
              <a:rPr lang="en-US" sz="3000" dirty="0" smtClean="0"/>
              <a:t>Costume</a:t>
            </a:r>
          </a:p>
        </p:txBody>
      </p:sp>
      <p:sp>
        <p:nvSpPr>
          <p:cNvPr id="5" name="Heart 4"/>
          <p:cNvSpPr/>
          <p:nvPr/>
        </p:nvSpPr>
        <p:spPr>
          <a:xfrm>
            <a:off x="7651376" y="190500"/>
            <a:ext cx="533400" cy="419100"/>
          </a:xfrm>
          <a:prstGeom prst="heart">
            <a:avLst/>
          </a:prstGeom>
          <a:blipFill rotWithShape="1">
            <a:blip r:embed="rId3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Heart 5"/>
          <p:cNvSpPr/>
          <p:nvPr/>
        </p:nvSpPr>
        <p:spPr>
          <a:xfrm>
            <a:off x="6965576" y="1714500"/>
            <a:ext cx="685800" cy="533400"/>
          </a:xfrm>
          <a:prstGeom prst="heart">
            <a:avLst/>
          </a:prstGeom>
          <a:blipFill rotWithShape="1">
            <a:blip r:embed="rId3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maiddres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8800" y="1028700"/>
            <a:ext cx="3276600" cy="5627863"/>
          </a:xfrm>
          <a:prstGeom prst="rect">
            <a:avLst/>
          </a:prstGeom>
        </p:spPr>
      </p:pic>
      <p:sp>
        <p:nvSpPr>
          <p:cNvPr id="7" name="4-Point Star 6"/>
          <p:cNvSpPr/>
          <p:nvPr/>
        </p:nvSpPr>
        <p:spPr>
          <a:xfrm>
            <a:off x="5410200" y="190500"/>
            <a:ext cx="647700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4-Point Star 7"/>
          <p:cNvSpPr/>
          <p:nvPr/>
        </p:nvSpPr>
        <p:spPr>
          <a:xfrm>
            <a:off x="8496300" y="190500"/>
            <a:ext cx="647700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"/>
            <a:ext cx="6508377" cy="1143000"/>
          </a:xfrm>
        </p:spPr>
        <p:txBody>
          <a:bodyPr/>
          <a:lstStyle/>
          <a:p>
            <a:r>
              <a:rPr lang="en-US" sz="4800" dirty="0" smtClean="0">
                <a:effectLst>
                  <a:glow rad="101600">
                    <a:srgbClr val="3C1F0A">
                      <a:alpha val="75000"/>
                    </a:srgbClr>
                  </a:glow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Nabokov’s </a:t>
            </a:r>
            <a:r>
              <a:rPr lang="en-US" sz="4800" i="1" dirty="0" smtClean="0">
                <a:effectLst>
                  <a:glow rad="101600">
                    <a:srgbClr val="3C1F0A">
                      <a:alpha val="75000"/>
                    </a:srgbClr>
                  </a:glow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Lolita</a:t>
            </a:r>
            <a:endParaRPr lang="en-US" sz="4800" i="1" dirty="0">
              <a:effectLst>
                <a:glow rad="101600">
                  <a:srgbClr val="3C1F0A">
                    <a:alpha val="75000"/>
                  </a:srgbClr>
                </a:glow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5410199" cy="5295900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"/>
            </a:pPr>
            <a:r>
              <a:rPr lang="en-US" sz="2800" dirty="0" smtClean="0"/>
              <a:t>Story of a pedophile</a:t>
            </a:r>
          </a:p>
          <a:p>
            <a:pPr>
              <a:buFont typeface="Wingdings" charset="2"/>
              <a:buChar char=""/>
            </a:pPr>
            <a:r>
              <a:rPr lang="en-US" sz="2800" dirty="0" smtClean="0"/>
              <a:t>Girl-child objectified, silenced</a:t>
            </a:r>
          </a:p>
          <a:p>
            <a:pPr>
              <a:buFont typeface="Wingdings" charset="2"/>
              <a:buChar char=""/>
            </a:pPr>
            <a:r>
              <a:rPr lang="en-US" sz="2800" dirty="0" smtClean="0"/>
              <a:t>Critics/films built reputation of scandal</a:t>
            </a:r>
          </a:p>
          <a:p>
            <a:pPr>
              <a:buFont typeface="Wingdings" charset="2"/>
              <a:buChar char=""/>
            </a:pPr>
            <a:r>
              <a:rPr lang="en-US" sz="2800" i="1" dirty="0" smtClean="0"/>
              <a:t>The Lolita Complex</a:t>
            </a:r>
            <a:r>
              <a:rPr lang="en-US" sz="2800" dirty="0" smtClean="0"/>
              <a:t>:</a:t>
            </a:r>
          </a:p>
          <a:p>
            <a:pPr lvl="1">
              <a:buFont typeface="Wingdings" charset="2"/>
              <a:buChar char="§"/>
            </a:pPr>
            <a:r>
              <a:rPr lang="en-US" sz="2400" dirty="0" smtClean="0"/>
              <a:t>Out-dated idea of adult-child relations</a:t>
            </a:r>
          </a:p>
          <a:p>
            <a:pPr lvl="1">
              <a:buFont typeface="Wingdings" charset="2"/>
              <a:buChar char="§"/>
            </a:pPr>
            <a:r>
              <a:rPr lang="en-US" sz="2400" dirty="0" smtClean="0"/>
              <a:t>Inspired naming of </a:t>
            </a:r>
            <a:r>
              <a:rPr lang="en-US" sz="2400" i="1" dirty="0" err="1" smtClean="0"/>
              <a:t>lolicon</a:t>
            </a:r>
            <a:endParaRPr lang="en-US" sz="2400" dirty="0" smtClean="0"/>
          </a:p>
        </p:txBody>
      </p:sp>
      <p:sp>
        <p:nvSpPr>
          <p:cNvPr id="4" name="Heart 3"/>
          <p:cNvSpPr/>
          <p:nvPr/>
        </p:nvSpPr>
        <p:spPr>
          <a:xfrm>
            <a:off x="7651376" y="190500"/>
            <a:ext cx="533400" cy="419100"/>
          </a:xfrm>
          <a:prstGeom prst="heart">
            <a:avLst/>
          </a:prstGeom>
          <a:blipFill rotWithShape="1">
            <a:blip r:embed="rId3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Heart 4"/>
          <p:cNvSpPr/>
          <p:nvPr/>
        </p:nvSpPr>
        <p:spPr>
          <a:xfrm>
            <a:off x="8153400" y="5943600"/>
            <a:ext cx="685800" cy="533400"/>
          </a:xfrm>
          <a:prstGeom prst="heart">
            <a:avLst/>
          </a:prstGeom>
          <a:blipFill rotWithShape="1">
            <a:blip r:embed="rId3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4-Point Star 5"/>
          <p:cNvSpPr/>
          <p:nvPr/>
        </p:nvSpPr>
        <p:spPr>
          <a:xfrm>
            <a:off x="5410200" y="190500"/>
            <a:ext cx="647700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8496300" y="190500"/>
            <a:ext cx="647700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kubricklolita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0200" y="2057400"/>
            <a:ext cx="3484570" cy="33974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775" y="190500"/>
            <a:ext cx="7969625" cy="1143000"/>
          </a:xfrm>
        </p:spPr>
        <p:txBody>
          <a:bodyPr/>
          <a:lstStyle/>
          <a:p>
            <a:r>
              <a:rPr lang="en-US" sz="4800" dirty="0" smtClean="0">
                <a:effectLst>
                  <a:glow rad="101600">
                    <a:srgbClr val="3C1F0A">
                      <a:alpha val="75000"/>
                    </a:srgbClr>
                  </a:glow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Nabokov’s </a:t>
            </a:r>
            <a:r>
              <a:rPr lang="en-US" sz="4800" i="1" dirty="0" smtClean="0">
                <a:effectLst>
                  <a:glow rad="101600">
                    <a:srgbClr val="3C1F0A">
                      <a:alpha val="75000"/>
                    </a:srgbClr>
                  </a:glow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Lolita </a:t>
            </a:r>
            <a:r>
              <a:rPr lang="en-US" sz="4800" dirty="0" smtClean="0">
                <a:effectLst>
                  <a:glow rad="101600">
                    <a:srgbClr val="3C1F0A">
                      <a:alpha val="75000"/>
                    </a:srgbClr>
                  </a:glow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(cont’d)</a:t>
            </a:r>
            <a:endParaRPr lang="en-US" sz="4800" i="1" dirty="0">
              <a:effectLst>
                <a:glow rad="101600">
                  <a:srgbClr val="3C1F0A">
                    <a:alpha val="75000"/>
                  </a:srgbClr>
                </a:glow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400"/>
            <a:ext cx="5410199" cy="3771900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"/>
            </a:pPr>
            <a:r>
              <a:rPr lang="en-US" sz="2800" dirty="0" smtClean="0"/>
              <a:t>No stylistic connection</a:t>
            </a:r>
          </a:p>
          <a:p>
            <a:pPr>
              <a:buFont typeface="Wingdings" charset="2"/>
              <a:buChar char=""/>
            </a:pPr>
            <a:r>
              <a:rPr lang="en-US" sz="2800" dirty="0" smtClean="0"/>
              <a:t>Members deny association</a:t>
            </a:r>
          </a:p>
          <a:p>
            <a:pPr>
              <a:buFont typeface="Wingdings" charset="2"/>
              <a:buChar char=""/>
            </a:pPr>
            <a:r>
              <a:rPr lang="en-US" sz="2800" dirty="0" smtClean="0"/>
              <a:t>Western connotation</a:t>
            </a:r>
          </a:p>
          <a:p>
            <a:pPr>
              <a:buFont typeface="Wingdings" charset="2"/>
              <a:buChar char=""/>
            </a:pPr>
            <a:r>
              <a:rPr lang="en-US" sz="2800" dirty="0" smtClean="0"/>
              <a:t>Implications convenient</a:t>
            </a:r>
          </a:p>
          <a:p>
            <a:pPr>
              <a:buFont typeface="Wingdings" charset="2"/>
              <a:buChar char=""/>
            </a:pPr>
            <a:r>
              <a:rPr lang="en-US" sz="2800" dirty="0" smtClean="0"/>
              <a:t>Reclaiming</a:t>
            </a:r>
          </a:p>
        </p:txBody>
      </p:sp>
      <p:sp>
        <p:nvSpPr>
          <p:cNvPr id="4" name="Heart 3"/>
          <p:cNvSpPr/>
          <p:nvPr/>
        </p:nvSpPr>
        <p:spPr>
          <a:xfrm>
            <a:off x="7651376" y="190500"/>
            <a:ext cx="533400" cy="419100"/>
          </a:xfrm>
          <a:prstGeom prst="heart">
            <a:avLst/>
          </a:prstGeom>
          <a:blipFill rotWithShape="1">
            <a:blip r:embed="rId3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Heart 4"/>
          <p:cNvSpPr/>
          <p:nvPr/>
        </p:nvSpPr>
        <p:spPr>
          <a:xfrm>
            <a:off x="8153400" y="5943600"/>
            <a:ext cx="685800" cy="533400"/>
          </a:xfrm>
          <a:prstGeom prst="heart">
            <a:avLst/>
          </a:prstGeom>
          <a:blipFill rotWithShape="1">
            <a:blip r:embed="rId3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8496300" y="190500"/>
            <a:ext cx="647700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kubricklolita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0200" y="2057400"/>
            <a:ext cx="3484570" cy="3397456"/>
          </a:xfrm>
          <a:prstGeom prst="rect">
            <a:avLst/>
          </a:prstGeom>
        </p:spPr>
      </p:pic>
      <p:sp>
        <p:nvSpPr>
          <p:cNvPr id="6" name="4-Point Star 5"/>
          <p:cNvSpPr/>
          <p:nvPr/>
        </p:nvSpPr>
        <p:spPr>
          <a:xfrm>
            <a:off x="5829300" y="1333500"/>
            <a:ext cx="647700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57200"/>
            <a:ext cx="6508377" cy="1143000"/>
          </a:xfrm>
        </p:spPr>
        <p:txBody>
          <a:bodyPr/>
          <a:lstStyle/>
          <a:p>
            <a:r>
              <a:rPr lang="en-US" sz="4800" dirty="0" smtClean="0">
                <a:effectLst>
                  <a:glow rad="101600">
                    <a:srgbClr val="3C1F0A">
                      <a:alpha val="75000"/>
                    </a:srgbClr>
                  </a:glow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History</a:t>
            </a:r>
            <a:endParaRPr lang="en-US" sz="4800" dirty="0">
              <a:effectLst>
                <a:glow rad="101600">
                  <a:srgbClr val="3C1F0A">
                    <a:alpha val="75000"/>
                  </a:srgbClr>
                </a:glow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47900"/>
            <a:ext cx="5606677" cy="3048000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"/>
            </a:pPr>
            <a:r>
              <a:rPr lang="en-US" sz="3200" dirty="0" smtClean="0">
                <a:latin typeface="+mj-lt"/>
              </a:rPr>
              <a:t>Meiji and </a:t>
            </a:r>
            <a:r>
              <a:rPr lang="en-US" sz="3200" dirty="0" err="1" smtClean="0">
                <a:latin typeface="+mj-lt"/>
              </a:rPr>
              <a:t>Taish</a:t>
            </a:r>
            <a:r>
              <a:rPr lang="en-US" sz="3600" dirty="0" err="1" smtClean="0">
                <a:latin typeface="+mj-lt"/>
              </a:rPr>
              <a:t>ō</a:t>
            </a:r>
            <a:r>
              <a:rPr lang="en-US" sz="3200" dirty="0" smtClean="0">
                <a:latin typeface="+mj-lt"/>
              </a:rPr>
              <a:t> Era Japan (1914-1926)</a:t>
            </a:r>
          </a:p>
          <a:p>
            <a:pPr>
              <a:buNone/>
            </a:pPr>
            <a:endParaRPr lang="en-US" sz="3200" dirty="0" smtClean="0">
              <a:latin typeface="+mj-lt"/>
            </a:endParaRPr>
          </a:p>
          <a:p>
            <a:pPr>
              <a:buFont typeface="Wingdings" charset="2"/>
              <a:buChar char=""/>
            </a:pPr>
            <a:r>
              <a:rPr lang="en-US" sz="3200" dirty="0" smtClean="0">
                <a:latin typeface="+mj-lt"/>
              </a:rPr>
              <a:t>Compulsory education:</a:t>
            </a:r>
          </a:p>
          <a:p>
            <a:pPr lvl="1">
              <a:buFont typeface="Wingdings" charset="2"/>
              <a:buChar char="§"/>
            </a:pPr>
            <a:r>
              <a:rPr lang="en-US" sz="2400" dirty="0" smtClean="0">
                <a:latin typeface="+mj-lt"/>
              </a:rPr>
              <a:t>Separated sexes/ages</a:t>
            </a:r>
          </a:p>
          <a:p>
            <a:pPr lvl="1">
              <a:buFont typeface="Wingdings" charset="2"/>
              <a:buChar char="§"/>
            </a:pPr>
            <a:r>
              <a:rPr lang="en-US" sz="2400" dirty="0" err="1" smtClean="0">
                <a:latin typeface="+mj-lt"/>
              </a:rPr>
              <a:t>Shōjo</a:t>
            </a:r>
            <a:r>
              <a:rPr lang="en-US" sz="2400" dirty="0" smtClean="0">
                <a:latin typeface="+mj-lt"/>
              </a:rPr>
              <a:t> youth sentimentality</a:t>
            </a:r>
          </a:p>
        </p:txBody>
      </p:sp>
      <p:sp>
        <p:nvSpPr>
          <p:cNvPr id="4" name="Heart 3"/>
          <p:cNvSpPr/>
          <p:nvPr/>
        </p:nvSpPr>
        <p:spPr>
          <a:xfrm>
            <a:off x="6965576" y="1714500"/>
            <a:ext cx="685800" cy="533400"/>
          </a:xfrm>
          <a:prstGeom prst="heart">
            <a:avLst/>
          </a:prstGeom>
          <a:blipFill rotWithShape="1">
            <a:blip r:embed="rId3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Heart 4"/>
          <p:cNvSpPr/>
          <p:nvPr/>
        </p:nvSpPr>
        <p:spPr>
          <a:xfrm>
            <a:off x="7651376" y="190500"/>
            <a:ext cx="533400" cy="419100"/>
          </a:xfrm>
          <a:prstGeom prst="heart">
            <a:avLst/>
          </a:prstGeom>
          <a:blipFill rotWithShape="1">
            <a:blip r:embed="rId3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4-Point Star 5"/>
          <p:cNvSpPr/>
          <p:nvPr/>
        </p:nvSpPr>
        <p:spPr>
          <a:xfrm>
            <a:off x="5410200" y="190500"/>
            <a:ext cx="647700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8496300" y="190500"/>
            <a:ext cx="647700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ttp://behance.vo.llnwd.net/profiles22/550273/projects/2693443/379690200150469364d9be20cd575392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59077" y="2438400"/>
            <a:ext cx="3175000" cy="306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71500"/>
            <a:ext cx="6508377" cy="1143000"/>
          </a:xfrm>
        </p:spPr>
        <p:txBody>
          <a:bodyPr/>
          <a:lstStyle/>
          <a:p>
            <a:r>
              <a:rPr lang="en-US" sz="4800" dirty="0" smtClean="0">
                <a:effectLst>
                  <a:glow rad="101600">
                    <a:srgbClr val="3C1F0A">
                      <a:alpha val="75000"/>
                    </a:srgbClr>
                  </a:glow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Evolution</a:t>
            </a:r>
            <a:endParaRPr lang="en-US" sz="4800" dirty="0">
              <a:effectLst>
                <a:glow rad="101600">
                  <a:srgbClr val="3C1F0A">
                    <a:alpha val="75000"/>
                  </a:srgbClr>
                </a:glow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09800"/>
            <a:ext cx="5600701" cy="3916363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"/>
            </a:pPr>
            <a:r>
              <a:rPr lang="en-US" sz="3200" dirty="0" smtClean="0"/>
              <a:t>Tribes and Subcultures:</a:t>
            </a:r>
          </a:p>
          <a:p>
            <a:pPr lvl="1">
              <a:buFont typeface="Wingdings" charset="2"/>
              <a:buChar char="§"/>
            </a:pPr>
            <a:r>
              <a:rPr lang="en-US" sz="2400" dirty="0" smtClean="0"/>
              <a:t>Rebellion against tradition</a:t>
            </a:r>
          </a:p>
          <a:p>
            <a:pPr lvl="1">
              <a:buFont typeface="Wingdings" charset="2"/>
              <a:buChar char="§"/>
            </a:pPr>
            <a:r>
              <a:rPr lang="en-US" sz="2400" dirty="0" smtClean="0"/>
              <a:t>Western emphasis</a:t>
            </a:r>
          </a:p>
          <a:p>
            <a:pPr lvl="1">
              <a:buFont typeface="Wingdings" charset="2"/>
              <a:buChar char="§"/>
            </a:pPr>
            <a:r>
              <a:rPr lang="en-US" sz="2400" i="1" dirty="0" err="1" smtClean="0"/>
              <a:t>Medatsu</a:t>
            </a:r>
            <a:endParaRPr lang="en-US" sz="2400" i="1" dirty="0" smtClean="0"/>
          </a:p>
          <a:p>
            <a:pPr lvl="1">
              <a:buFont typeface="Wingdings" charset="2"/>
              <a:buChar char="§"/>
            </a:pPr>
            <a:r>
              <a:rPr lang="en-US" sz="2400" dirty="0" smtClean="0"/>
              <a:t>Punk influences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Heart 3"/>
          <p:cNvSpPr/>
          <p:nvPr/>
        </p:nvSpPr>
        <p:spPr>
          <a:xfrm>
            <a:off x="6965576" y="1447800"/>
            <a:ext cx="685800" cy="533400"/>
          </a:xfrm>
          <a:prstGeom prst="heart">
            <a:avLst/>
          </a:prstGeom>
          <a:blipFill rotWithShape="1">
            <a:blip r:embed="rId3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Heart 4"/>
          <p:cNvSpPr/>
          <p:nvPr/>
        </p:nvSpPr>
        <p:spPr>
          <a:xfrm>
            <a:off x="7651376" y="190500"/>
            <a:ext cx="533400" cy="419100"/>
          </a:xfrm>
          <a:prstGeom prst="heart">
            <a:avLst/>
          </a:prstGeom>
          <a:blipFill rotWithShape="1">
            <a:blip r:embed="rId3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4-Point Star 5"/>
          <p:cNvSpPr/>
          <p:nvPr/>
        </p:nvSpPr>
        <p:spPr>
          <a:xfrm>
            <a:off x="5410200" y="190500"/>
            <a:ext cx="647700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8496300" y="190500"/>
            <a:ext cx="647700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::Desktop:suke2.jpg"/>
          <p:cNvPicPr/>
          <p:nvPr/>
        </p:nvPicPr>
        <p:blipFill>
          <a:blip r:embed="rId4"/>
          <a:srcRect l="24000"/>
          <a:stretch>
            <a:fillRect/>
          </a:stretch>
        </p:blipFill>
        <p:spPr bwMode="auto">
          <a:xfrm>
            <a:off x="5282024" y="2209800"/>
            <a:ext cx="3633375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"/>
            <a:ext cx="6508377" cy="1143000"/>
          </a:xfrm>
        </p:spPr>
        <p:txBody>
          <a:bodyPr/>
          <a:lstStyle/>
          <a:p>
            <a:r>
              <a:rPr lang="en-US" sz="4800" dirty="0" err="1" smtClean="0">
                <a:effectLst>
                  <a:glow rad="101600">
                    <a:srgbClr val="3C1F0A">
                      <a:alpha val="75000"/>
                    </a:srgbClr>
                  </a:glow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Mana</a:t>
            </a:r>
            <a:endParaRPr lang="en-US" sz="4800" dirty="0">
              <a:effectLst>
                <a:glow rad="101600">
                  <a:srgbClr val="3C1F0A">
                    <a:alpha val="75000"/>
                  </a:srgbClr>
                </a:glow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714500"/>
            <a:ext cx="4953001" cy="4487863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"/>
            </a:pPr>
            <a:r>
              <a:rPr lang="en-US" sz="2800" dirty="0" smtClean="0"/>
              <a:t>Cross-dressing glam rocker</a:t>
            </a:r>
          </a:p>
          <a:p>
            <a:pPr>
              <a:buFont typeface="Wingdings" charset="2"/>
              <a:buChar char=""/>
            </a:pPr>
            <a:r>
              <a:rPr lang="en-US" sz="2800" dirty="0" smtClean="0"/>
              <a:t>“Elegant Gothic Lolita”</a:t>
            </a:r>
          </a:p>
          <a:p>
            <a:pPr>
              <a:buFont typeface="Wingdings" charset="2"/>
              <a:buChar char=""/>
            </a:pPr>
            <a:r>
              <a:rPr lang="en-US" sz="2800" dirty="0" smtClean="0"/>
              <a:t>Guidelines:</a:t>
            </a:r>
          </a:p>
          <a:p>
            <a:pPr lvl="1">
              <a:buFont typeface="Wingdings" charset="2"/>
              <a:buChar char="§"/>
            </a:pPr>
            <a:r>
              <a:rPr lang="en-US" sz="2400" dirty="0" smtClean="0"/>
              <a:t>Not costume</a:t>
            </a:r>
          </a:p>
          <a:p>
            <a:pPr lvl="1">
              <a:buFont typeface="Wingdings" charset="2"/>
              <a:buChar char="§"/>
            </a:pPr>
            <a:r>
              <a:rPr lang="en-US" sz="2400" dirty="0" smtClean="0"/>
              <a:t>Victorian/Gothic/Rococo</a:t>
            </a:r>
          </a:p>
          <a:p>
            <a:pPr lvl="1">
              <a:buFont typeface="Wingdings" charset="2"/>
              <a:buChar char="§"/>
            </a:pPr>
            <a:r>
              <a:rPr lang="en-US" sz="2400" dirty="0" smtClean="0"/>
              <a:t>Conspicuous, not offensive</a:t>
            </a:r>
          </a:p>
        </p:txBody>
      </p:sp>
      <p:sp>
        <p:nvSpPr>
          <p:cNvPr id="6" name="Heart 5"/>
          <p:cNvSpPr/>
          <p:nvPr/>
        </p:nvSpPr>
        <p:spPr>
          <a:xfrm>
            <a:off x="6965576" y="1714500"/>
            <a:ext cx="685800" cy="533400"/>
          </a:xfrm>
          <a:prstGeom prst="heart">
            <a:avLst/>
          </a:prstGeom>
          <a:blipFill rotWithShape="1">
            <a:blip r:embed="rId3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manasama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1600" y="609600"/>
            <a:ext cx="3717036" cy="5990265"/>
          </a:xfrm>
          <a:prstGeom prst="rect">
            <a:avLst/>
          </a:prstGeom>
        </p:spPr>
      </p:pic>
      <p:sp>
        <p:nvSpPr>
          <p:cNvPr id="5" name="4-Point Star 4"/>
          <p:cNvSpPr/>
          <p:nvPr/>
        </p:nvSpPr>
        <p:spPr>
          <a:xfrm>
            <a:off x="5410200" y="190500"/>
            <a:ext cx="647700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4-Point Star 3"/>
          <p:cNvSpPr/>
          <p:nvPr/>
        </p:nvSpPr>
        <p:spPr>
          <a:xfrm>
            <a:off x="8496300" y="190500"/>
            <a:ext cx="647700" cy="838200"/>
          </a:xfrm>
          <a:prstGeom prst="star4">
            <a:avLst/>
          </a:prstGeom>
          <a:gradFill flip="none" rotWithShape="1">
            <a:gsLst>
              <a:gs pos="0">
                <a:srgbClr val="FFFF00"/>
              </a:gs>
              <a:gs pos="0">
                <a:srgbClr val="000000"/>
              </a:gs>
              <a:gs pos="1000">
                <a:schemeClr val="accent4">
                  <a:lumMod val="20000"/>
                  <a:lumOff val="80000"/>
                </a:schemeClr>
              </a:gs>
              <a:gs pos="66000">
                <a:srgbClr val="EBEBEB"/>
              </a:gs>
              <a:gs pos="87000">
                <a:srgbClr val="FFFF00"/>
              </a:gs>
              <a:gs pos="93000">
                <a:srgbClr val="FFFF00"/>
              </a:gs>
            </a:gsLst>
            <a:path path="circle">
              <a:fillToRect l="50000" t="50000" r="50000" b="50000"/>
            </a:path>
            <a:tileRect/>
          </a:gradFill>
          <a:effectLst>
            <a:glow rad="101600">
              <a:srgbClr val="FFFF00">
                <a:alpha val="75000"/>
              </a:srgb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Heart 6"/>
          <p:cNvSpPr/>
          <p:nvPr/>
        </p:nvSpPr>
        <p:spPr>
          <a:xfrm>
            <a:off x="7651376" y="190500"/>
            <a:ext cx="533400" cy="419100"/>
          </a:xfrm>
          <a:prstGeom prst="heart">
            <a:avLst/>
          </a:prstGeom>
          <a:blipFill rotWithShape="1">
            <a:blip r:embed="rId3"/>
            <a:tile tx="0" ty="0" sx="100000" sy="100000" flip="none" algn="tl"/>
          </a:blipFill>
          <a:effectLst>
            <a:glow rad="101600">
              <a:schemeClr val="bg1">
                <a:lumMod val="20000"/>
                <a:lumOff val="80000"/>
                <a:alpha val="75000"/>
              </a:schemeClr>
            </a:glow>
            <a:innerShdw blurRad="190500" dist="63500" dir="5400000">
              <a:srgbClr val="FFFFFF">
                <a:alpha val="65000"/>
              </a:srgb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Custom 7">
      <a:dk1>
        <a:sysClr val="windowText" lastClr="000000"/>
      </a:dk1>
      <a:lt1>
        <a:srgbClr val="DF8C9D"/>
      </a:lt1>
      <a:dk2>
        <a:srgbClr val="333333"/>
      </a:dk2>
      <a:lt2>
        <a:srgbClr val="CCCCCC"/>
      </a:lt2>
      <a:accent1>
        <a:srgbClr val="A0D5C7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2318</TotalTime>
  <Words>383</Words>
  <Application>Microsoft Office PowerPoint</Application>
  <PresentationFormat>On-screen Show (4:3)</PresentationFormat>
  <Paragraphs>124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Plaza</vt:lpstr>
      <vt:lpstr>From Dolly to Loli?</vt:lpstr>
      <vt:lpstr>What is Lolita?</vt:lpstr>
      <vt:lpstr>PowerPoint Presentation</vt:lpstr>
      <vt:lpstr>Misconceptions</vt:lpstr>
      <vt:lpstr>Nabokov’s Lolita</vt:lpstr>
      <vt:lpstr>Nabokov’s Lolita (cont’d)</vt:lpstr>
      <vt:lpstr>History</vt:lpstr>
      <vt:lpstr>Evolution</vt:lpstr>
      <vt:lpstr>Mana</vt:lpstr>
      <vt:lpstr>Doll Culture</vt:lpstr>
      <vt:lpstr>Reactionary Fashion</vt:lpstr>
      <vt:lpstr>Reactionary Fashion</vt:lpstr>
      <vt:lpstr>Is Lolita Feminist?</vt:lpstr>
      <vt:lpstr>Is Lolita Feminist?</vt:lpstr>
      <vt:lpstr>Conclusions</vt:lpstr>
      <vt:lpstr>Credits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Dolly to Loli?</dc:title>
  <dc:creator>Randi Ditta</dc:creator>
  <cp:lastModifiedBy>Yarbrough David N</cp:lastModifiedBy>
  <cp:revision>7</cp:revision>
  <cp:lastPrinted>2014-03-11T20:13:20Z</cp:lastPrinted>
  <dcterms:created xsi:type="dcterms:W3CDTF">2014-04-11T03:32:18Z</dcterms:created>
  <dcterms:modified xsi:type="dcterms:W3CDTF">2014-04-11T17:58:45Z</dcterms:modified>
</cp:coreProperties>
</file>