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8" r:id="rId3"/>
    <p:sldId id="259" r:id="rId4"/>
    <p:sldId id="257" r:id="rId5"/>
    <p:sldId id="260" r:id="rId6"/>
    <p:sldId id="262" r:id="rId7"/>
    <p:sldId id="268" r:id="rId8"/>
    <p:sldId id="261" r:id="rId9"/>
    <p:sldId id="264" r:id="rId10"/>
    <p:sldId id="266" r:id="rId11"/>
    <p:sldId id="269" r:id="rId12"/>
    <p:sldId id="270" r:id="rId13"/>
    <p:sldId id="271" r:id="rId14"/>
    <p:sldId id="272" r:id="rId15"/>
    <p:sldId id="274" r:id="rId16"/>
    <p:sldId id="277" r:id="rId17"/>
    <p:sldId id="275" r:id="rId18"/>
    <p:sldId id="276" r:id="rId19"/>
    <p:sldId id="281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4F43-F9F9-4227-BDDF-4D05F8CBA5A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3B1F3-FA40-434A-A41F-49AF030C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8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6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9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5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7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3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4046-D706-4371-8EAD-6967E166A1E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4483-8406-4884-89F5-C8C7277C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2359" y="5069841"/>
            <a:ext cx="6756465" cy="165576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latin typeface="Century Gothic" panose="020B0502020202020204" pitchFamily="34" charset="0"/>
              </a:rPr>
              <a:t>Stefannie</a:t>
            </a:r>
            <a:r>
              <a:rPr lang="en-US" b="1" dirty="0" smtClean="0">
                <a:latin typeface="Century Gothic" panose="020B0502020202020204" pitchFamily="34" charset="0"/>
              </a:rPr>
              <a:t> Garcia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Stephanie Morgan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Jeremy Sanders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Taylor Hooper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 Natalie Rowe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0715" y="3179452"/>
            <a:ext cx="9144000" cy="10023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STARBUCKS TROOPERS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0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RESEARCH METHODS</a:t>
            </a:r>
            <a:endParaRPr lang="en-US" sz="5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0172"/>
            <a:ext cx="10515600" cy="4351338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100 Respondents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Experimental Design</a:t>
            </a:r>
          </a:p>
          <a:p>
            <a:r>
              <a:rPr lang="it-IT" b="1" dirty="0">
                <a:latin typeface="Century Gothic" panose="020B0502020202020204" pitchFamily="34" charset="0"/>
              </a:rPr>
              <a:t>Ratio, Nominal, &amp; Interval Scale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Mutually Exclusive &amp; Collectively Exhaustive 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One-Way &amp; Two-Way ANOVA</a:t>
            </a:r>
            <a:endParaRPr lang="en-US" b="1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93" y="3992451"/>
            <a:ext cx="2977837" cy="25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6792"/>
            <a:ext cx="10825566" cy="1325563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ONE-WAY ANOVA INDEPENDENT VARIABLE </a:t>
            </a:r>
            <a:endParaRPr lang="en-US" sz="6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166" y="2538547"/>
            <a:ext cx="10515600" cy="2141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FREQENCY: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 How often do you consume Starbucks products per week?  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                ( </a:t>
            </a:r>
            <a:r>
              <a:rPr lang="en-US" dirty="0">
                <a:latin typeface="Century Gothic" panose="020B0502020202020204" pitchFamily="34" charset="0"/>
              </a:rPr>
              <a:t>        ) times per week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4" y="4410075"/>
            <a:ext cx="2846230" cy="21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2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245854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ONE-WAY ANOVA DEPENDENT VARIABLES</a:t>
            </a:r>
            <a:endParaRPr 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8234" y="1696225"/>
            <a:ext cx="10515600" cy="537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2. How would you rate Starbucks products: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Attitude Towards Starbucks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3. The </a:t>
            </a:r>
            <a:r>
              <a:rPr lang="en-US" sz="2400" dirty="0">
                <a:latin typeface="Century Gothic" panose="020B0502020202020204" pitchFamily="34" charset="0"/>
              </a:rPr>
              <a:t>advertisement for the promotional Pumpkin Spice Latte on the </a:t>
            </a:r>
            <a:r>
              <a:rPr lang="en-US" sz="2400" dirty="0" smtClean="0">
                <a:latin typeface="Century Gothic" panose="020B0502020202020204" pitchFamily="34" charset="0"/>
              </a:rPr>
              <a:t>     previous </a:t>
            </a:r>
            <a:r>
              <a:rPr lang="en-US" sz="2400" dirty="0">
                <a:latin typeface="Century Gothic" panose="020B0502020202020204" pitchFamily="34" charset="0"/>
              </a:rPr>
              <a:t>page is</a:t>
            </a:r>
            <a:r>
              <a:rPr lang="en-US" sz="2400" dirty="0" smtClean="0">
                <a:latin typeface="Century Gothic" panose="020B0502020202020204" pitchFamily="34" charset="0"/>
              </a:rPr>
              <a:t>: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Attitude Towards The Promotion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/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5. Based on the given promotion, how likely are you to purchase the Pumpkin Spice Latte in the near future?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Purchase Intention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57592"/>
              </p:ext>
            </p:extLst>
          </p:nvPr>
        </p:nvGraphicFramePr>
        <p:xfrm>
          <a:off x="658958" y="2444700"/>
          <a:ext cx="7778858" cy="407669"/>
        </p:xfrm>
        <a:graphic>
          <a:graphicData uri="http://schemas.openxmlformats.org/drawingml/2006/table">
            <a:tbl>
              <a:tblPr/>
              <a:tblGrid>
                <a:gridCol w="7778858"/>
              </a:tblGrid>
              <a:tr h="3897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Unlikable       1          2          3          4          5          6          7       Likable</a:t>
                      </a:r>
                      <a:r>
                        <a:rPr lang="en-US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01873"/>
              </p:ext>
            </p:extLst>
          </p:nvPr>
        </p:nvGraphicFramePr>
        <p:xfrm>
          <a:off x="743020" y="3868170"/>
          <a:ext cx="8198603" cy="815339"/>
        </p:xfrm>
        <a:graphic>
          <a:graphicData uri="http://schemas.openxmlformats.org/drawingml/2006/table">
            <a:tbl>
              <a:tblPr/>
              <a:tblGrid>
                <a:gridCol w="8198603"/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Unlikable       1          2          3         4            5          6          7     Likable     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Ineffective     1          2          3         4            5          6           7    Effective    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24199" y="3086398"/>
            <a:ext cx="146054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88971"/>
              </p:ext>
            </p:extLst>
          </p:nvPr>
        </p:nvGraphicFramePr>
        <p:xfrm>
          <a:off x="636724" y="5961171"/>
          <a:ext cx="9189202" cy="407669"/>
        </p:xfrm>
        <a:graphic>
          <a:graphicData uri="http://schemas.openxmlformats.org/drawingml/2006/table">
            <a:tbl>
              <a:tblPr/>
              <a:tblGrid>
                <a:gridCol w="9189202"/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Very Unlikely        1          2          3          4            5           6          7       Very Likely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1735512" y="5355473"/>
            <a:ext cx="188496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1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053884"/>
            <a:ext cx="6630395" cy="72454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ONE-WAY ANOVA RESULTS FOR H1</a:t>
            </a:r>
            <a:endParaRPr 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287787475"/>
              </p:ext>
            </p:extLst>
          </p:nvPr>
        </p:nvGraphicFramePr>
        <p:xfrm>
          <a:off x="4897465" y="1978913"/>
          <a:ext cx="7113721" cy="4220411"/>
        </p:xfrm>
        <a:graphic>
          <a:graphicData uri="http://schemas.openxmlformats.org/drawingml/2006/table">
            <a:tbl>
              <a:tblPr/>
              <a:tblGrid>
                <a:gridCol w="1241754"/>
                <a:gridCol w="1143902"/>
                <a:gridCol w="1172671"/>
                <a:gridCol w="1031621"/>
                <a:gridCol w="1031621"/>
                <a:gridCol w="746076"/>
                <a:gridCol w="746076"/>
              </a:tblGrid>
              <a:tr h="351701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340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Squares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Square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701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195.460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202.750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701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291.620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301.860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701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487.280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487.440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QUESTION 2:</a:t>
            </a:r>
            <a:r>
              <a:rPr lang="en-US" sz="2000" dirty="0" smtClean="0">
                <a:latin typeface="Century Gothic" panose="020B0502020202020204" pitchFamily="34" charset="0"/>
              </a:rPr>
              <a:t> Attitude towards Starbucks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QUESTION 3:</a:t>
            </a:r>
            <a:r>
              <a:rPr lang="en-US" sz="2000" dirty="0" smtClean="0">
                <a:latin typeface="Century Gothic" panose="020B0502020202020204" pitchFamily="34" charset="0"/>
              </a:rPr>
              <a:t> Attitude towards </a:t>
            </a:r>
            <a:r>
              <a:rPr lang="en-US" sz="2000" dirty="0">
                <a:latin typeface="Century Gothic" panose="020B0502020202020204" pitchFamily="34" charset="0"/>
              </a:rPr>
              <a:t>a</a:t>
            </a:r>
            <a:r>
              <a:rPr lang="en-US" sz="2000" dirty="0" smtClean="0">
                <a:latin typeface="Century Gothic" panose="020B0502020202020204" pitchFamily="34" charset="0"/>
              </a:rPr>
              <a:t>dvertisement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QUESTION 5:</a:t>
            </a:r>
            <a:r>
              <a:rPr lang="en-US" sz="2000" dirty="0" smtClean="0">
                <a:latin typeface="Century Gothic" panose="020B0502020202020204" pitchFamily="34" charset="0"/>
              </a:rPr>
              <a:t> Purchase Intention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Based on these results, attitude towards Starbucks and the PSL promotion is significantly affected by the words “limited time offer”. Therefore, only Purchase Intention does not support H1.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3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14" y="305098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DATA ANALYSIS FOR TWO-WAY ANOVA</a:t>
            </a:r>
            <a:endParaRPr 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3909" b="14090"/>
          <a:stretch/>
        </p:blipFill>
        <p:spPr>
          <a:xfrm>
            <a:off x="5972014" y="2138766"/>
            <a:ext cx="7223971" cy="420867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90414" y="1996107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Independent Variables 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1.Frequency of Consumers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Light (2 or less times per week) vs. Heavy (3 or more  times per week)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2. Condition of Promotion Type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Limited Edition vs. Regular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Dependent Variable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1. Average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attitude towards promotion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2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INTERPRETATION FOR TWO-WAY ANOVA</a:t>
            </a:r>
            <a:endParaRPr 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17256" y="5687659"/>
            <a:ext cx="11674744" cy="703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We found there is a significant relationship between the add type (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limited edition vs. regular</a:t>
            </a:r>
            <a:r>
              <a:rPr lang="en-US" sz="2000" dirty="0" smtClean="0">
                <a:latin typeface="Century Gothic" panose="020B0502020202020204" pitchFamily="34" charset="0"/>
              </a:rPr>
              <a:t>) and the consumer buying frequency (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heavy vs. light</a:t>
            </a:r>
            <a:r>
              <a:rPr lang="en-US" sz="2000" dirty="0" smtClean="0">
                <a:latin typeface="Century Gothic" panose="020B0502020202020204" pitchFamily="34" charset="0"/>
              </a:rPr>
              <a:t>). Thus being able to support H2.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7695" y="1718137"/>
            <a:ext cx="8136610" cy="41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7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PROFILE PLOTS FOR TWO-WAY ANOVA</a:t>
            </a:r>
            <a:endParaRPr 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93" y="1828800"/>
            <a:ext cx="7966129" cy="4850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16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  <a:endParaRPr lang="en-US" sz="6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2796" y="1681163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 smtClean="0">
                <a:latin typeface="Century Gothic" panose="020B0502020202020204" pitchFamily="34" charset="0"/>
              </a:rPr>
              <a:t>The 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Limited Time Offer Promotion </a:t>
            </a:r>
            <a:r>
              <a:rPr lang="en-US" sz="2000" b="0" dirty="0" smtClean="0">
                <a:latin typeface="Century Gothic" panose="020B0502020202020204" pitchFamily="34" charset="0"/>
              </a:rPr>
              <a:t>was more appealing to 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Light Users</a:t>
            </a:r>
            <a:endParaRPr lang="en-US" sz="2000" b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640327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 smtClean="0">
                <a:latin typeface="Century Gothic" panose="020B0502020202020204" pitchFamily="34" charset="0"/>
              </a:rPr>
              <a:t>The 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Regular Promotion </a:t>
            </a:r>
            <a:r>
              <a:rPr lang="en-US" sz="2000" b="0" dirty="0" smtClean="0">
                <a:latin typeface="Century Gothic" panose="020B0502020202020204" pitchFamily="34" charset="0"/>
              </a:rPr>
              <a:t>was more appealing to 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Heavy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</a:t>
            </a:r>
            <a:r>
              <a:rPr lang="en-US" sz="2000" b="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sers</a:t>
            </a:r>
            <a:endParaRPr lang="en-US" sz="2000" b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06" y="2505075"/>
            <a:ext cx="3295396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88" y="2505076"/>
            <a:ext cx="3420615" cy="3684587"/>
          </a:xfrm>
        </p:spPr>
      </p:pic>
    </p:spTree>
    <p:extLst>
      <p:ext uri="{BB962C8B-B14F-4D97-AF65-F5344CB8AC3E}">
        <p14:creationId xmlns:p14="http://schemas.microsoft.com/office/powerpoint/2010/main" val="12434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LIMITATIONS</a:t>
            </a:r>
            <a:endParaRPr lang="en-US" sz="5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Wording and placement of questions in survey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Geographical; only administrated questionnaires in Orleans and St. Tammany Parish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Frequency limited to only light and heavy users 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Sampling Errors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SAMPLING ERRORS</a:t>
            </a:r>
            <a:endParaRPr lang="en-US" sz="6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124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Respondent Errors</a:t>
            </a:r>
          </a:p>
          <a:p>
            <a:pPr marL="457200" lvl="1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Skipping Questions, Non-Responses, Not Engaged in Questionnaire</a:t>
            </a:r>
          </a:p>
          <a:p>
            <a:pPr marL="457200" lvl="1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Human Errors</a:t>
            </a:r>
          </a:p>
          <a:p>
            <a:pPr marL="457200" lvl="1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Misunderstanding Questions</a:t>
            </a:r>
          </a:p>
          <a:p>
            <a:pPr marL="457200" lvl="1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Design Errors</a:t>
            </a:r>
          </a:p>
          <a:p>
            <a:pPr marL="457200" lvl="1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Placement of Questions</a:t>
            </a:r>
          </a:p>
          <a:p>
            <a:pPr lvl="1"/>
            <a:endParaRPr lang="en-US" dirty="0" smtClean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16" y="3863662"/>
            <a:ext cx="3747274" cy="232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35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OUTLINE</a:t>
            </a:r>
            <a:endParaRPr lang="en-US" sz="5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About Starbucks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Research Purpose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Research Problems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Hypothesis Development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Research Methods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Data </a:t>
            </a:r>
            <a:r>
              <a:rPr lang="en-US" dirty="0" smtClean="0">
                <a:latin typeface="Century Gothic" panose="020B0502020202020204" pitchFamily="34" charset="0"/>
              </a:rPr>
              <a:t>Analysis and Interpretation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Results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Limitations and Sampling Errors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Conclusions and Recommendations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45" y="991538"/>
            <a:ext cx="4071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5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</a:t>
            </a:r>
            <a:endParaRPr lang="en-US" sz="6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Based of our One-Way </a:t>
            </a:r>
            <a:r>
              <a:rPr lang="en-US" dirty="0" err="1" smtClean="0">
                <a:latin typeface="Century Gothic" panose="020B0502020202020204" pitchFamily="34" charset="0"/>
              </a:rPr>
              <a:t>Anova</a:t>
            </a:r>
            <a:r>
              <a:rPr lang="en-US" dirty="0" smtClean="0">
                <a:latin typeface="Century Gothic" panose="020B0502020202020204" pitchFamily="34" charset="0"/>
              </a:rPr>
              <a:t> analysis, </a:t>
            </a:r>
            <a:r>
              <a:rPr lang="en-US" dirty="0">
                <a:latin typeface="Century Gothic" panose="020B0502020202020204" pitchFamily="34" charset="0"/>
              </a:rPr>
              <a:t>t</a:t>
            </a:r>
            <a:r>
              <a:rPr lang="en-US" dirty="0" smtClean="0">
                <a:latin typeface="Century Gothic" panose="020B0502020202020204" pitchFamily="34" charset="0"/>
              </a:rPr>
              <a:t>here was no </a:t>
            </a:r>
            <a:r>
              <a:rPr lang="en-US" dirty="0">
                <a:latin typeface="Century Gothic" panose="020B0502020202020204" pitchFamily="34" charset="0"/>
              </a:rPr>
              <a:t>effect on purchase intention based of the two promotion types</a:t>
            </a:r>
            <a:r>
              <a:rPr lang="en-US" dirty="0" smtClean="0"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	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We found that the words Limited edition on a given Pumpkin Spice Latte promotion have a greater effect on light Starbucks consumers </a:t>
            </a:r>
            <a:br>
              <a:rPr lang="en-US" dirty="0" smtClean="0">
                <a:latin typeface="Century Gothic" panose="020B0502020202020204" pitchFamily="34" charset="0"/>
              </a:rPr>
            </a:b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Other variables, such as gender also played a factor in the Pumpkin Spice Latte promotion</a:t>
            </a:r>
          </a:p>
          <a:p>
            <a:pPr lvl="2">
              <a:buFontTx/>
              <a:buChar char="-"/>
            </a:pPr>
            <a:r>
              <a:rPr lang="en-US" sz="2800" dirty="0" smtClean="0">
                <a:latin typeface="Century Gothic" panose="020B0502020202020204" pitchFamily="34" charset="0"/>
              </a:rPr>
              <a:t>Female vs. Male</a:t>
            </a:r>
          </a:p>
          <a:p>
            <a:pPr marL="914400" lvl="2" indent="0">
              <a:buNone/>
            </a:pPr>
            <a:r>
              <a:rPr lang="en-US" dirty="0">
                <a:latin typeface="Century Gothic" panose="020B0502020202020204" pitchFamily="34" charset="0"/>
              </a:rPr>
              <a:t>	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1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RECOMMENDATIONS</a:t>
            </a:r>
            <a:endParaRPr lang="en-US" sz="6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2173355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“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Limited Time Offer</a:t>
            </a:r>
            <a:r>
              <a:rPr lang="en-US" dirty="0" smtClean="0">
                <a:latin typeface="Century Gothic" panose="020B0502020202020204" pitchFamily="34" charset="0"/>
              </a:rPr>
              <a:t>” phrase was found to be more effective promoted on light users who are categorized as variety seekers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Due to greater response to the Pumpkin Spice Latte by females, focus on more on promotion efforts to females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9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QUESTIONS? </a:t>
            </a:r>
            <a:endParaRPr lang="en-US" sz="6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</a:rPr>
              <a:t>Limited Time Offer!!</a:t>
            </a:r>
          </a:p>
          <a:p>
            <a:pPr marL="0" indent="0" algn="ctr">
              <a:buNone/>
            </a:pPr>
            <a:endParaRPr lang="en-US" sz="7200" b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72" y="3180552"/>
            <a:ext cx="6534009" cy="29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1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ABOUT STARBUCKS</a:t>
            </a:r>
            <a:endParaRPr lang="en-US" sz="5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5" y="177256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International coffee house giant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Established 1971 in Seattle, Washington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Currently 18,000 stores in 60 different countries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Over 13 stores in Orleans Parish and 10 in St. Tammany Parish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Designated one of the world’s most ethical companies by </a:t>
            </a:r>
            <a:r>
              <a:rPr lang="en-US" sz="2400" dirty="0" err="1" smtClean="0">
                <a:latin typeface="Century Gothic" panose="020B0502020202020204" pitchFamily="34" charset="0"/>
              </a:rPr>
              <a:t>Ethisphere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Practically everybody knows Starbucks!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8" y="4433278"/>
            <a:ext cx="2318198" cy="218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0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GENERAL RESEARCH PURPOSE </a:t>
            </a:r>
            <a:endParaRPr 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52" y="1958147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Focus on the Pumpkin Spice Latte seasonal drink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M</a:t>
            </a:r>
            <a:r>
              <a:rPr lang="en-US" dirty="0" smtClean="0">
                <a:latin typeface="Century Gothic" panose="020B0502020202020204" pitchFamily="34" charset="0"/>
              </a:rPr>
              <a:t>ost </a:t>
            </a:r>
            <a:r>
              <a:rPr lang="en-US" dirty="0">
                <a:latin typeface="Century Gothic" panose="020B0502020202020204" pitchFamily="34" charset="0"/>
              </a:rPr>
              <a:t>popular seasonal drink </a:t>
            </a:r>
            <a:r>
              <a:rPr lang="en-US" dirty="0" smtClean="0">
                <a:latin typeface="Century Gothic" panose="020B0502020202020204" pitchFamily="34" charset="0"/>
              </a:rPr>
              <a:t>offered in the U.S.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Popular among regular and non-regular customers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Why is it the most popular seasonal drink?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Is it popular because it is a limited time offering?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Who responds to this promotion?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80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SPECIFIC RESEARCH PURPOSE</a:t>
            </a:r>
            <a:endParaRPr lang="en-US" sz="5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0093"/>
            <a:ext cx="10515600" cy="248290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To measure and analyze popularity of the Pumpkin Spice Latte among heavy and light Starbucks consumers over regular menu offerings 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To see if the “limited edition” offering may have an effect on Starbucks consumers’ purchasing frequency.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94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RESEARCH PROBLEMS</a:t>
            </a:r>
            <a:endParaRPr lang="en-US" sz="5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4" y="20316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MANAGEMENT DECISION PROBLEM: </a:t>
            </a: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Will changing the ad campaign to reflect limited time offer have an effect on the Pumpkin Spice Latte?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80" y="4205825"/>
            <a:ext cx="5324475" cy="24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9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RESEARCH PROBLEMS</a:t>
            </a:r>
            <a:endParaRPr lang="en-US" sz="5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908" y="16860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MARKETING RESEARCH PROBLEM: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Will putting “limited time offer” on a  Pumpkin Spice Latte ad have an effect on consumer evaluations of the Pumpkin Spice Latte?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6" y="3997975"/>
            <a:ext cx="5146562" cy="264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3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HYPOTHESIS DEVELOPMENT</a:t>
            </a:r>
            <a:endParaRPr lang="en-US" sz="5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1" y="19801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H1: There is a significant difference in placing the words “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limited time offer</a:t>
            </a:r>
            <a:r>
              <a:rPr lang="en-US" b="1" dirty="0" smtClean="0">
                <a:latin typeface="Century Gothic" panose="020B0502020202020204" pitchFamily="34" charset="0"/>
              </a:rPr>
              <a:t>” on the Pumpkin Spice Latte over a regular Pumpkin Spice Latte advertisement without the limited time offer.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H2: The impact of addressing the “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limited time offer</a:t>
            </a:r>
            <a:r>
              <a:rPr lang="en-US" dirty="0" smtClean="0">
                <a:latin typeface="Century Gothic" panose="020B0502020202020204" pitchFamily="34" charset="0"/>
              </a:rPr>
              <a:t>” has an effect on the consumer purchase of  the Pumpkin Spice Latte. (Heavy vs. Light users)</a:t>
            </a: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6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851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THE ADVERTISEMENTS</a:t>
            </a:r>
            <a:endParaRPr lang="en-US" sz="5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" y="1825625"/>
            <a:ext cx="4423719" cy="4646778"/>
          </a:xfrm>
        </p:spPr>
      </p:pic>
      <p:sp>
        <p:nvSpPr>
          <p:cNvPr id="3" name="TextBox 2"/>
          <p:cNvSpPr txBox="1"/>
          <p:nvPr/>
        </p:nvSpPr>
        <p:spPr>
          <a:xfrm>
            <a:off x="7594169" y="4262032"/>
            <a:ext cx="3270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Castellar" panose="020A0402060406010301" pitchFamily="18" charset="0"/>
              </a:rPr>
              <a:t>LIMITEDIME OFFER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91" y="1825625"/>
            <a:ext cx="4370522" cy="464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04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FF6700"/>
      </a:accent1>
      <a:accent2>
        <a:srgbClr val="71685A"/>
      </a:accent2>
      <a:accent3>
        <a:srgbClr val="94C6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761</Words>
  <Application>Microsoft Macintosh PowerPoint</Application>
  <PresentationFormat>Custom</PresentationFormat>
  <Paragraphs>191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STARBUCKS TROOPERS</vt:lpstr>
      <vt:lpstr>OUTLINE</vt:lpstr>
      <vt:lpstr>ABOUT STARBUCKS</vt:lpstr>
      <vt:lpstr>GENERAL RESEARCH PURPOSE </vt:lpstr>
      <vt:lpstr>SPECIFIC RESEARCH PURPOSE</vt:lpstr>
      <vt:lpstr>RESEARCH PROBLEMS</vt:lpstr>
      <vt:lpstr>RESEARCH PROBLEMS</vt:lpstr>
      <vt:lpstr>HYPOTHESIS DEVELOPMENT</vt:lpstr>
      <vt:lpstr>THE ADVERTISEMENTS</vt:lpstr>
      <vt:lpstr>RESEARCH METHODS</vt:lpstr>
      <vt:lpstr>ONE-WAY ANOVA INDEPENDENT VARIABLE </vt:lpstr>
      <vt:lpstr>ONE-WAY ANOVA DEPENDENT VARIABLES</vt:lpstr>
      <vt:lpstr>ONE-WAY ANOVA RESULTS FOR H1</vt:lpstr>
      <vt:lpstr>DATA ANALYSIS FOR TWO-WAY ANOVA</vt:lpstr>
      <vt:lpstr>INTERPRETATION FOR TWO-WAY ANOVA</vt:lpstr>
      <vt:lpstr>PROFILE PLOTS FOR TWO-WAY ANOVA</vt:lpstr>
      <vt:lpstr>RESULTS</vt:lpstr>
      <vt:lpstr>LIMITATIONS</vt:lpstr>
      <vt:lpstr>SAMPLING ERRORS</vt:lpstr>
      <vt:lpstr>CONCLUSION</vt:lpstr>
      <vt:lpstr>RECOMMENDATIONS</vt:lpstr>
      <vt:lpstr>QUESTIONS? </vt:lpstr>
    </vt:vector>
  </TitlesOfParts>
  <Company>University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Starbucks</dc:title>
  <dc:creator>Jeremy Scott Sanders</dc:creator>
  <cp:lastModifiedBy>Stephanie Morgan</cp:lastModifiedBy>
  <cp:revision>84</cp:revision>
  <dcterms:created xsi:type="dcterms:W3CDTF">2013-11-21T15:53:50Z</dcterms:created>
  <dcterms:modified xsi:type="dcterms:W3CDTF">2013-12-05T05:20:40Z</dcterms:modified>
</cp:coreProperties>
</file>