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8404800" cy="27432000"/>
  <p:notesSz cx="6858000" cy="9144000"/>
  <p:defaultText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9" d="100"/>
          <a:sy n="59" d="100"/>
        </p:scale>
        <p:origin x="4410" y="3600"/>
      </p:cViewPr>
      <p:guideLst>
        <p:guide orient="horz" pos="8640"/>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8521702"/>
            <a:ext cx="3264408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720" y="15544800"/>
            <a:ext cx="26883360" cy="701040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2B1875-B0AA-FE42-8FB6-2CA15525939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224684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2B1875-B0AA-FE42-8FB6-2CA15525939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4004677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941285" y="4394200"/>
            <a:ext cx="36291200" cy="93624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67675" y="4394200"/>
            <a:ext cx="108233530" cy="936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2B1875-B0AA-FE42-8FB6-2CA15525939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120798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2B1875-B0AA-FE42-8FB6-2CA15525939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154060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17627602"/>
            <a:ext cx="32644080" cy="544830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5" y="11626854"/>
            <a:ext cx="32644080" cy="600074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2B1875-B0AA-FE42-8FB6-2CA15525939C}"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110688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67677" y="25603200"/>
            <a:ext cx="72262365" cy="72415400"/>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0970122" y="25603200"/>
            <a:ext cx="72262365" cy="72415400"/>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2B1875-B0AA-FE42-8FB6-2CA15525939C}"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1273359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098552"/>
            <a:ext cx="3456432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240" y="6140452"/>
            <a:ext cx="16968790" cy="255904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920240" y="8699500"/>
            <a:ext cx="16968790" cy="1580515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107" y="6140452"/>
            <a:ext cx="16975455" cy="255904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9509107" y="8699500"/>
            <a:ext cx="16975455" cy="1580515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2B1875-B0AA-FE42-8FB6-2CA15525939C}" type="datetimeFigureOut">
              <a:rPr lang="en-US" smtClean="0"/>
              <a:t>4/7/2014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3356875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2B1875-B0AA-FE42-8FB6-2CA15525939C}" type="datetimeFigureOut">
              <a:rPr lang="en-US" smtClean="0"/>
              <a:t>4/7/2014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231799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B1875-B0AA-FE42-8FB6-2CA15525939C}" type="datetimeFigureOut">
              <a:rPr lang="en-US" smtClean="0"/>
              <a:t>4/7/2014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645458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092200"/>
            <a:ext cx="12634915" cy="464820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5015210" y="1092202"/>
            <a:ext cx="21469350" cy="2341245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242" y="5740402"/>
            <a:ext cx="12634915" cy="1876425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2B1875-B0AA-FE42-8FB6-2CA15525939C}"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229618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19202400"/>
            <a:ext cx="23042880" cy="226695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527610" y="2451100"/>
            <a:ext cx="23042880" cy="1645920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a:p>
        </p:txBody>
      </p:sp>
      <p:sp>
        <p:nvSpPr>
          <p:cNvPr id="4" name="Text Placeholder 3"/>
          <p:cNvSpPr>
            <a:spLocks noGrp="1"/>
          </p:cNvSpPr>
          <p:nvPr>
            <p:ph type="body" sz="half" idx="2"/>
          </p:nvPr>
        </p:nvSpPr>
        <p:spPr>
          <a:xfrm>
            <a:off x="7527610" y="21469352"/>
            <a:ext cx="23042880" cy="321944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2B1875-B0AA-FE42-8FB6-2CA15525939C}"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A69F8-D1EF-B84B-8721-7DD3285F2CFD}" type="slidenum">
              <a:rPr lang="en-US" smtClean="0"/>
              <a:t>‹#›</a:t>
            </a:fld>
            <a:endParaRPr lang="en-US"/>
          </a:p>
        </p:txBody>
      </p:sp>
    </p:spTree>
    <p:extLst>
      <p:ext uri="{BB962C8B-B14F-4D97-AF65-F5344CB8AC3E}">
        <p14:creationId xmlns:p14="http://schemas.microsoft.com/office/powerpoint/2010/main" val="4073345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098552"/>
            <a:ext cx="34564320" cy="4572000"/>
          </a:xfrm>
          <a:prstGeom prst="rect">
            <a:avLst/>
          </a:prstGeom>
        </p:spPr>
        <p:txBody>
          <a:bodyPr vert="horz" lIns="376202" tIns="188101" rIns="376202" bIns="18810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920240" y="6400802"/>
            <a:ext cx="34564320" cy="18103852"/>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920240" y="25425402"/>
            <a:ext cx="8961120" cy="14605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692B1875-B0AA-FE42-8FB6-2CA15525939C}" type="datetimeFigureOut">
              <a:rPr lang="en-US" smtClean="0"/>
              <a:t>4/7/2014</a:t>
            </a:fld>
            <a:endParaRPr lang="en-US"/>
          </a:p>
        </p:txBody>
      </p:sp>
      <p:sp>
        <p:nvSpPr>
          <p:cNvPr id="5" name="Footer Placeholder 4"/>
          <p:cNvSpPr>
            <a:spLocks noGrp="1"/>
          </p:cNvSpPr>
          <p:nvPr>
            <p:ph type="ftr" sz="quarter" idx="3"/>
          </p:nvPr>
        </p:nvSpPr>
        <p:spPr>
          <a:xfrm>
            <a:off x="13121640" y="25425402"/>
            <a:ext cx="12161520" cy="14605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523440" y="25425402"/>
            <a:ext cx="8961120" cy="14605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443A69F8-D1EF-B84B-8721-7DD3285F2CFD}" type="slidenum">
              <a:rPr lang="en-US" smtClean="0"/>
              <a:t>‹#›</a:t>
            </a:fld>
            <a:endParaRPr lang="en-US"/>
          </a:p>
        </p:txBody>
      </p:sp>
    </p:spTree>
    <p:extLst>
      <p:ext uri="{BB962C8B-B14F-4D97-AF65-F5344CB8AC3E}">
        <p14:creationId xmlns:p14="http://schemas.microsoft.com/office/powerpoint/2010/main" val="12502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1012"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1881012" rtl="0" eaLnBrk="1" latinLnBrk="0" hangingPunct="1">
        <a:spcBef>
          <a:spcPct val="20000"/>
        </a:spcBef>
        <a:buFont typeface="Arial"/>
        <a:buChar char="•"/>
        <a:defRPr sz="13200" kern="1200">
          <a:solidFill>
            <a:schemeClr val="tx1"/>
          </a:solidFill>
          <a:latin typeface="+mn-lt"/>
          <a:ea typeface="+mn-ea"/>
          <a:cs typeface="+mn-cs"/>
        </a:defRPr>
      </a:lvl1pPr>
      <a:lvl2pPr marL="3056645" indent="-1175633" algn="l" defTabSz="1881012" rtl="0" eaLnBrk="1" latinLnBrk="0" hangingPunct="1">
        <a:spcBef>
          <a:spcPct val="20000"/>
        </a:spcBef>
        <a:buFont typeface="Arial"/>
        <a:buChar char="–"/>
        <a:defRPr sz="11500" kern="1200">
          <a:solidFill>
            <a:schemeClr val="tx1"/>
          </a:solidFill>
          <a:latin typeface="+mn-lt"/>
          <a:ea typeface="+mn-ea"/>
          <a:cs typeface="+mn-cs"/>
        </a:defRPr>
      </a:lvl2pPr>
      <a:lvl3pPr marL="4702531" indent="-940506" algn="l" defTabSz="1881012" rtl="0" eaLnBrk="1" latinLnBrk="0" hangingPunct="1">
        <a:spcBef>
          <a:spcPct val="20000"/>
        </a:spcBef>
        <a:buFont typeface="Arial"/>
        <a:buChar char="•"/>
        <a:defRPr sz="9900" kern="1200">
          <a:solidFill>
            <a:schemeClr val="tx1"/>
          </a:solidFill>
          <a:latin typeface="+mn-lt"/>
          <a:ea typeface="+mn-ea"/>
          <a:cs typeface="+mn-cs"/>
        </a:defRPr>
      </a:lvl3pPr>
      <a:lvl4pPr marL="6583543" indent="-940506" algn="l" defTabSz="1881012" rtl="0" eaLnBrk="1" latinLnBrk="0" hangingPunct="1">
        <a:spcBef>
          <a:spcPct val="20000"/>
        </a:spcBef>
        <a:buFont typeface="Arial"/>
        <a:buChar char="–"/>
        <a:defRPr sz="8200" kern="1200">
          <a:solidFill>
            <a:schemeClr val="tx1"/>
          </a:solidFill>
          <a:latin typeface="+mn-lt"/>
          <a:ea typeface="+mn-ea"/>
          <a:cs typeface="+mn-cs"/>
        </a:defRPr>
      </a:lvl4pPr>
      <a:lvl5pPr marL="8464555" indent="-940506" algn="l" defTabSz="1881012" rtl="0" eaLnBrk="1" latinLnBrk="0" hangingPunct="1">
        <a:spcBef>
          <a:spcPct val="20000"/>
        </a:spcBef>
        <a:buFont typeface="Arial"/>
        <a:buChar char="»"/>
        <a:defRPr sz="8200" kern="1200">
          <a:solidFill>
            <a:schemeClr val="tx1"/>
          </a:solidFill>
          <a:latin typeface="+mn-lt"/>
          <a:ea typeface="+mn-ea"/>
          <a:cs typeface="+mn-cs"/>
        </a:defRPr>
      </a:lvl5pPr>
      <a:lvl6pPr marL="10345567" indent="-940506" algn="l" defTabSz="1881012" rtl="0" eaLnBrk="1" latinLnBrk="0" hangingPunct="1">
        <a:spcBef>
          <a:spcPct val="20000"/>
        </a:spcBef>
        <a:buFont typeface="Arial"/>
        <a:buChar char="•"/>
        <a:defRPr sz="8200" kern="1200">
          <a:solidFill>
            <a:schemeClr val="tx1"/>
          </a:solidFill>
          <a:latin typeface="+mn-lt"/>
          <a:ea typeface="+mn-ea"/>
          <a:cs typeface="+mn-cs"/>
        </a:defRPr>
      </a:lvl6pPr>
      <a:lvl7pPr marL="12226580" indent="-940506" algn="l" defTabSz="1881012" rtl="0" eaLnBrk="1" latinLnBrk="0" hangingPunct="1">
        <a:spcBef>
          <a:spcPct val="20000"/>
        </a:spcBef>
        <a:buFont typeface="Arial"/>
        <a:buChar char="•"/>
        <a:defRPr sz="8200" kern="1200">
          <a:solidFill>
            <a:schemeClr val="tx1"/>
          </a:solidFill>
          <a:latin typeface="+mn-lt"/>
          <a:ea typeface="+mn-ea"/>
          <a:cs typeface="+mn-cs"/>
        </a:defRPr>
      </a:lvl7pPr>
      <a:lvl8pPr marL="14107592" indent="-940506" algn="l" defTabSz="1881012" rtl="0" eaLnBrk="1" latinLnBrk="0" hangingPunct="1">
        <a:spcBef>
          <a:spcPct val="20000"/>
        </a:spcBef>
        <a:buFont typeface="Arial"/>
        <a:buChar char="•"/>
        <a:defRPr sz="8200" kern="1200">
          <a:solidFill>
            <a:schemeClr val="tx1"/>
          </a:solidFill>
          <a:latin typeface="+mn-lt"/>
          <a:ea typeface="+mn-ea"/>
          <a:cs typeface="+mn-cs"/>
        </a:defRPr>
      </a:lvl8pPr>
      <a:lvl9pPr marL="15988604" indent="-940506" algn="l" defTabSz="1881012" rtl="0" eaLnBrk="1" latinLnBrk="0" hangingPunct="1">
        <a:spcBef>
          <a:spcPct val="20000"/>
        </a:spcBef>
        <a:buFont typeface="Arial"/>
        <a:buChar char="•"/>
        <a:defRPr sz="8200" kern="1200">
          <a:solidFill>
            <a:schemeClr val="tx1"/>
          </a:solidFill>
          <a:latin typeface="+mn-lt"/>
          <a:ea typeface="+mn-ea"/>
          <a:cs typeface="+mn-cs"/>
        </a:defRPr>
      </a:lvl9pPr>
    </p:bodyStyle>
    <p:other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PNG"/><Relationship Id="rId7" Type="http://schemas.openxmlformats.org/officeDocument/2006/relationships/hyperlink" Target="http://aquila.usm.edu/dr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infoweb.newsbank.com.ezproxy.uno.edu/" TargetMode="External"/><Relationship Id="rId11" Type="http://schemas.openxmlformats.org/officeDocument/2006/relationships/image" Target="../media/image8.jpg"/><Relationship Id="rId5" Type="http://schemas.openxmlformats.org/officeDocument/2006/relationships/image" Target="../media/image4.PNG"/><Relationship Id="rId10" Type="http://schemas.openxmlformats.org/officeDocument/2006/relationships/image" Target="../media/image7.jpg"/><Relationship Id="rId4" Type="http://schemas.openxmlformats.org/officeDocument/2006/relationships/image" Target="../media/image3.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90994" y="221876"/>
            <a:ext cx="22257725" cy="4565427"/>
          </a:xfrm>
        </p:spPr>
        <p:txBody>
          <a:bodyPr>
            <a:normAutofit fontScale="90000"/>
          </a:bodyPr>
          <a:lstStyle/>
          <a:p>
            <a:r>
              <a:rPr lang="en-US" sz="8900" dirty="0" smtClean="0">
                <a:latin typeface="Bangla MN"/>
                <a:cs typeface="Bangla MN"/>
              </a:rPr>
              <a:t>The Runaway Slave Women of New Orleans </a:t>
            </a:r>
            <a:r>
              <a:rPr lang="en-US" sz="7300" dirty="0" smtClean="0">
                <a:latin typeface="Bangla MN"/>
                <a:cs typeface="Bangla MN"/>
              </a:rPr>
              <a:t/>
            </a:r>
            <a:br>
              <a:rPr lang="en-US" sz="7300" dirty="0" smtClean="0">
                <a:latin typeface="Bangla MN"/>
                <a:cs typeface="Bangla MN"/>
              </a:rPr>
            </a:br>
            <a:r>
              <a:rPr lang="en-US" sz="7300" dirty="0" smtClean="0">
                <a:latin typeface="Bangla MN"/>
                <a:cs typeface="Bangla MN"/>
              </a:rPr>
              <a:t>An Urban Perspective on the Antebellum South</a:t>
            </a:r>
            <a:r>
              <a:rPr lang="en-US" sz="6600" dirty="0" smtClean="0">
                <a:latin typeface="Bangla MN"/>
                <a:cs typeface="Bangla MN"/>
              </a:rPr>
              <a:t/>
            </a:r>
            <a:br>
              <a:rPr lang="en-US" sz="6600" dirty="0" smtClean="0">
                <a:latin typeface="Bangla MN"/>
                <a:cs typeface="Bangla MN"/>
              </a:rPr>
            </a:br>
            <a:r>
              <a:rPr lang="en-US" sz="2200" dirty="0" smtClean="0">
                <a:latin typeface="Bangla MN"/>
                <a:cs typeface="Bangla MN"/>
              </a:rPr>
              <a:t/>
            </a:r>
            <a:br>
              <a:rPr lang="en-US" sz="2200" dirty="0" smtClean="0">
                <a:latin typeface="Bangla MN"/>
                <a:cs typeface="Bangla MN"/>
              </a:rPr>
            </a:br>
            <a:r>
              <a:rPr lang="en-US" sz="6000" dirty="0" smtClean="0">
                <a:latin typeface="Bangla MN"/>
                <a:cs typeface="Bangla MN"/>
              </a:rPr>
              <a:t>by Tara </a:t>
            </a:r>
            <a:r>
              <a:rPr lang="en-US" sz="6000" dirty="0" err="1" smtClean="0">
                <a:latin typeface="Bangla MN"/>
                <a:cs typeface="Bangla MN"/>
              </a:rPr>
              <a:t>Garbutt</a:t>
            </a:r>
            <a:endParaRPr lang="en-US" sz="6000" dirty="0">
              <a:latin typeface="Bangla MN"/>
              <a:cs typeface="Bangla MN"/>
            </a:endParaRPr>
          </a:p>
        </p:txBody>
      </p:sp>
      <p:pic>
        <p:nvPicPr>
          <p:cNvPr id="4" name="Picture 3" descr="La0006NOPic31Mar1839, p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4061" y="4773500"/>
            <a:ext cx="6933553" cy="3089819"/>
          </a:xfrm>
          <a:prstGeom prst="rect">
            <a:avLst/>
          </a:prstGeom>
        </p:spPr>
      </p:pic>
      <p:pic>
        <p:nvPicPr>
          <p:cNvPr id="5" name="Picture 4" descr="La0010NOPic7Apr1839, p. 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4061" y="13860462"/>
            <a:ext cx="6822075" cy="2505076"/>
          </a:xfrm>
          <a:prstGeom prst="rect">
            <a:avLst/>
          </a:prstGeom>
        </p:spPr>
      </p:pic>
      <p:pic>
        <p:nvPicPr>
          <p:cNvPr id="6" name="Picture 5" descr="La0030NOPic3Jul1839,p. 3.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14061" y="8976503"/>
            <a:ext cx="6603375" cy="3891901"/>
          </a:xfrm>
          <a:prstGeom prst="rect">
            <a:avLst/>
          </a:prstGeom>
        </p:spPr>
      </p:pic>
      <p:sp>
        <p:nvSpPr>
          <p:cNvPr id="9" name="Rectangle 8"/>
          <p:cNvSpPr/>
          <p:nvPr/>
        </p:nvSpPr>
        <p:spPr>
          <a:xfrm>
            <a:off x="8636000" y="4190424"/>
            <a:ext cx="5675643" cy="400110"/>
          </a:xfrm>
          <a:prstGeom prst="rect">
            <a:avLst/>
          </a:prstGeom>
        </p:spPr>
        <p:txBody>
          <a:bodyPr wrap="square">
            <a:spAutoFit/>
          </a:bodyPr>
          <a:lstStyle/>
          <a:p>
            <a:r>
              <a:rPr lang="en-US" sz="2000" b="1" dirty="0" smtClean="0"/>
              <a:t>New Orleans </a:t>
            </a:r>
            <a:r>
              <a:rPr lang="en-US" sz="2000" b="1" i="1" dirty="0" smtClean="0"/>
              <a:t>Times-</a:t>
            </a:r>
            <a:r>
              <a:rPr lang="en-US" sz="2000" b="1" dirty="0" smtClean="0"/>
              <a:t>Picayune, 31 March 1839, p. 3. </a:t>
            </a:r>
            <a:endParaRPr lang="en-US" sz="2000" dirty="0"/>
          </a:p>
        </p:txBody>
      </p:sp>
      <p:sp>
        <p:nvSpPr>
          <p:cNvPr id="11" name="Rectangle 10"/>
          <p:cNvSpPr/>
          <p:nvPr/>
        </p:nvSpPr>
        <p:spPr>
          <a:xfrm>
            <a:off x="8636000" y="8365879"/>
            <a:ext cx="5971563" cy="400110"/>
          </a:xfrm>
          <a:prstGeom prst="rect">
            <a:avLst/>
          </a:prstGeom>
        </p:spPr>
        <p:txBody>
          <a:bodyPr wrap="square">
            <a:spAutoFit/>
          </a:bodyPr>
          <a:lstStyle/>
          <a:p>
            <a:r>
              <a:rPr lang="en-US" sz="2000" b="1" dirty="0" smtClean="0"/>
              <a:t>New Orleans </a:t>
            </a:r>
            <a:r>
              <a:rPr lang="en-US" sz="2000" b="1" i="1" dirty="0" smtClean="0"/>
              <a:t>Times-Picayune </a:t>
            </a:r>
            <a:r>
              <a:rPr lang="en-US" sz="2000" b="1" dirty="0" smtClean="0"/>
              <a:t>3 July 1839, p</a:t>
            </a:r>
            <a:r>
              <a:rPr lang="en-US" sz="2000" b="1" dirty="0"/>
              <a:t>. </a:t>
            </a:r>
            <a:r>
              <a:rPr lang="en-US" sz="2000" b="1" dirty="0" smtClean="0"/>
              <a:t>3</a:t>
            </a:r>
            <a:endParaRPr lang="en-US" sz="2000" dirty="0"/>
          </a:p>
        </p:txBody>
      </p:sp>
      <p:sp>
        <p:nvSpPr>
          <p:cNvPr id="13" name="Rectangle 12"/>
          <p:cNvSpPr/>
          <p:nvPr/>
        </p:nvSpPr>
        <p:spPr>
          <a:xfrm>
            <a:off x="8599489" y="13325760"/>
            <a:ext cx="6193502" cy="400110"/>
          </a:xfrm>
          <a:prstGeom prst="rect">
            <a:avLst/>
          </a:prstGeom>
        </p:spPr>
        <p:txBody>
          <a:bodyPr wrap="square">
            <a:spAutoFit/>
          </a:bodyPr>
          <a:lstStyle/>
          <a:p>
            <a:r>
              <a:rPr lang="en-US" sz="2000" b="1" dirty="0" smtClean="0"/>
              <a:t>New Orleans </a:t>
            </a:r>
            <a:r>
              <a:rPr lang="en-US" sz="2000" b="1" i="1" dirty="0" smtClean="0"/>
              <a:t>Times-Picayune </a:t>
            </a:r>
            <a:r>
              <a:rPr lang="en-US" sz="2000" b="1" dirty="0" smtClean="0"/>
              <a:t>7 April 1839</a:t>
            </a:r>
            <a:r>
              <a:rPr lang="en-US" sz="2000" b="1" dirty="0"/>
              <a:t>, p.</a:t>
            </a:r>
            <a:r>
              <a:rPr lang="en-US" sz="2000" b="1" dirty="0" smtClean="0"/>
              <a:t>3</a:t>
            </a:r>
            <a:endParaRPr lang="en-US" sz="2000" dirty="0"/>
          </a:p>
        </p:txBody>
      </p:sp>
      <p:sp>
        <p:nvSpPr>
          <p:cNvPr id="14" name="TextBox 13"/>
          <p:cNvSpPr txBox="1"/>
          <p:nvPr/>
        </p:nvSpPr>
        <p:spPr>
          <a:xfrm>
            <a:off x="29337000" y="5138903"/>
            <a:ext cx="8059750" cy="4832092"/>
          </a:xfrm>
          <a:prstGeom prst="rect">
            <a:avLst/>
          </a:prstGeom>
          <a:noFill/>
        </p:spPr>
        <p:txBody>
          <a:bodyPr wrap="square" rtlCol="0">
            <a:spAutoFit/>
          </a:bodyPr>
          <a:lstStyle/>
          <a:p>
            <a:r>
              <a:rPr lang="en-US" sz="2400" dirty="0"/>
              <a:t>16 November  1839</a:t>
            </a:r>
          </a:p>
          <a:p>
            <a:r>
              <a:rPr lang="en-US" sz="2400" dirty="0"/>
              <a:t>Piney Wood Planter (November 16, 1939)</a:t>
            </a:r>
          </a:p>
          <a:p>
            <a:r>
              <a:rPr lang="en-US" sz="2400" dirty="0"/>
              <a:t>[</a:t>
            </a:r>
            <a:r>
              <a:rPr lang="en-US" sz="2400" dirty="0" err="1"/>
              <a:t>Libery</a:t>
            </a:r>
            <a:r>
              <a:rPr lang="en-US" sz="2400" dirty="0"/>
              <a:t>, Miss.]</a:t>
            </a:r>
          </a:p>
          <a:p>
            <a:r>
              <a:rPr lang="en-US" sz="2400" dirty="0"/>
              <a:t>Twenty Dollars Reward.</a:t>
            </a:r>
          </a:p>
          <a:p>
            <a:r>
              <a:rPr lang="en-US" sz="2400" dirty="0"/>
              <a:t>Ran away from the subscriber this morning, (16</a:t>
            </a:r>
            <a:r>
              <a:rPr lang="en-US" sz="2400" baseline="30000" dirty="0"/>
              <a:t>th</a:t>
            </a:r>
            <a:r>
              <a:rPr lang="en-US" sz="2400" dirty="0"/>
              <a:t> Nov.) [sic] a negro woman by the name of </a:t>
            </a:r>
            <a:r>
              <a:rPr lang="en-US" sz="2400" b="1" dirty="0"/>
              <a:t>NANCY</a:t>
            </a:r>
            <a:r>
              <a:rPr lang="en-US" sz="2400" dirty="0"/>
              <a:t> she is about sixteen years old, five feet, one or two inches high, very black, quick spoken. Said negro left me near Mr. Browns, 3miles south of Liberty. Had on a red calico dress and coarse brogan shoes. She will probably try to make her apprehension and delivery to me at Mr. Brown’s, confinement in any jail that I may get her again.</a:t>
            </a:r>
          </a:p>
          <a:p>
            <a:r>
              <a:rPr lang="en-US" sz="2400" dirty="0"/>
              <a:t>J.R. HUNTER.</a:t>
            </a:r>
          </a:p>
          <a:p>
            <a:endParaRPr lang="en-US" sz="2000" dirty="0"/>
          </a:p>
        </p:txBody>
      </p:sp>
      <p:sp>
        <p:nvSpPr>
          <p:cNvPr id="16" name="Rectangle 15"/>
          <p:cNvSpPr/>
          <p:nvPr/>
        </p:nvSpPr>
        <p:spPr>
          <a:xfrm>
            <a:off x="29337000" y="10007400"/>
            <a:ext cx="7887543" cy="4524315"/>
          </a:xfrm>
          <a:prstGeom prst="rect">
            <a:avLst/>
          </a:prstGeom>
        </p:spPr>
        <p:txBody>
          <a:bodyPr wrap="square">
            <a:spAutoFit/>
          </a:bodyPr>
          <a:lstStyle/>
          <a:p>
            <a:r>
              <a:rPr lang="en-US" sz="2400" dirty="0"/>
              <a:t>See also </a:t>
            </a:r>
            <a:r>
              <a:rPr lang="en-US" sz="2400" i="1" dirty="0"/>
              <a:t>Liberty Advocate,21 </a:t>
            </a:r>
            <a:r>
              <a:rPr lang="en-US" sz="2400" dirty="0"/>
              <a:t>November 1839 [in November 21, 1839] </a:t>
            </a:r>
          </a:p>
          <a:p>
            <a:r>
              <a:rPr lang="en-US" sz="2400" dirty="0"/>
              <a:t>Was Committed to the Jail of Amite County, on the 18</a:t>
            </a:r>
            <a:r>
              <a:rPr lang="en-US" sz="2400" baseline="30000" dirty="0"/>
              <a:t>th</a:t>
            </a:r>
            <a:r>
              <a:rPr lang="en-US" sz="2400" dirty="0"/>
              <a:t> instant, by John Walker Esq., a Justice of Peace, in and for said County, a negro girl who says her name is </a:t>
            </a:r>
            <a:r>
              <a:rPr lang="en-US" sz="2400" b="1" dirty="0"/>
              <a:t>NANCY</a:t>
            </a:r>
            <a:r>
              <a:rPr lang="en-US" sz="2400" dirty="0"/>
              <a:t>, and that she belongs to ELIZABETH SMITH and CHAS. SMITH, of the State of Tennessee. Said negro is about sixteen years old-five feet, one or two inches high-very black-quick spoken-had on when committed a red Calico dress and coarse Brogan shoes. The owner of the above described negro is requested to comply with the law, and take her out of Jail.</a:t>
            </a:r>
          </a:p>
          <a:p>
            <a:r>
              <a:rPr lang="en-US" sz="2400" dirty="0"/>
              <a:t>M. M. WHITNEY, Jailor.</a:t>
            </a:r>
          </a:p>
        </p:txBody>
      </p:sp>
      <p:sp>
        <p:nvSpPr>
          <p:cNvPr id="17" name="TextBox 16"/>
          <p:cNvSpPr txBox="1"/>
          <p:nvPr/>
        </p:nvSpPr>
        <p:spPr>
          <a:xfrm>
            <a:off x="22529489" y="18962641"/>
            <a:ext cx="6544600" cy="6309419"/>
          </a:xfrm>
          <a:prstGeom prst="rect">
            <a:avLst/>
          </a:prstGeom>
          <a:noFill/>
        </p:spPr>
        <p:txBody>
          <a:bodyPr wrap="square" rtlCol="0">
            <a:spAutoFit/>
          </a:bodyPr>
          <a:lstStyle/>
          <a:p>
            <a:r>
              <a:rPr lang="en-US" sz="2400" dirty="0"/>
              <a:t>7 January 1839</a:t>
            </a:r>
          </a:p>
          <a:p>
            <a:r>
              <a:rPr lang="en-US" sz="2400" i="1" dirty="0"/>
              <a:t>Southern Argus (</a:t>
            </a:r>
            <a:r>
              <a:rPr lang="en-US" sz="2400" dirty="0"/>
              <a:t>January 8, 1839)</a:t>
            </a:r>
          </a:p>
          <a:p>
            <a:r>
              <a:rPr lang="en-US" sz="2400" dirty="0"/>
              <a:t>[Columbus, Miss.]</a:t>
            </a:r>
          </a:p>
          <a:p>
            <a:r>
              <a:rPr lang="en-US" sz="2400" dirty="0"/>
              <a:t>25 Dollars Reward.</a:t>
            </a:r>
          </a:p>
          <a:p>
            <a:r>
              <a:rPr lang="en-US" sz="2400" dirty="0" err="1"/>
              <a:t>Ranaway</a:t>
            </a:r>
            <a:r>
              <a:rPr lang="en-US" sz="2400" dirty="0"/>
              <a:t> from the subscriber, living in Carrollton, Mississippi, on the 3d ult., two Negroes, a man and woman-</a:t>
            </a:r>
            <a:r>
              <a:rPr lang="en-US" sz="2400" b="1" dirty="0"/>
              <a:t>Ben</a:t>
            </a:r>
            <a:r>
              <a:rPr lang="en-US" sz="2400" dirty="0"/>
              <a:t>, about 40 years old, six feet high, very black, and some of his teeth bad; </a:t>
            </a:r>
            <a:r>
              <a:rPr lang="en-US" sz="2400" b="1" dirty="0"/>
              <a:t>SARAH</a:t>
            </a:r>
            <a:r>
              <a:rPr lang="en-US" sz="2400" dirty="0"/>
              <a:t>, 23 or 24 years old, a very small woman, thin visage, and some of her teeth bad; no other marks recollected. I will give the above reward for said negroes if taken in the state, or $50 if taken out of the state. Any information concerning them thankfully received.</a:t>
            </a:r>
          </a:p>
          <a:p>
            <a:r>
              <a:rPr lang="en-US" sz="2400" dirty="0"/>
              <a:t>P. MONEY.</a:t>
            </a:r>
          </a:p>
          <a:p>
            <a:r>
              <a:rPr lang="en-US" sz="2400" dirty="0"/>
              <a:t>Carrollton.</a:t>
            </a:r>
          </a:p>
          <a:p>
            <a:endParaRPr lang="en-US" sz="2000" dirty="0"/>
          </a:p>
        </p:txBody>
      </p:sp>
      <p:sp>
        <p:nvSpPr>
          <p:cNvPr id="19" name="Rectangle 18"/>
          <p:cNvSpPr/>
          <p:nvPr/>
        </p:nvSpPr>
        <p:spPr>
          <a:xfrm>
            <a:off x="15458075" y="18922990"/>
            <a:ext cx="6519968" cy="6001642"/>
          </a:xfrm>
          <a:prstGeom prst="rect">
            <a:avLst/>
          </a:prstGeom>
        </p:spPr>
        <p:txBody>
          <a:bodyPr wrap="square">
            <a:spAutoFit/>
          </a:bodyPr>
          <a:lstStyle/>
          <a:p>
            <a:r>
              <a:rPr lang="en-US" sz="2400" dirty="0"/>
              <a:t>25 March 1839</a:t>
            </a:r>
          </a:p>
          <a:p>
            <a:r>
              <a:rPr lang="en-US" sz="2400" i="1" dirty="0"/>
              <a:t>Liberty Advocate </a:t>
            </a:r>
            <a:r>
              <a:rPr lang="en-US" sz="2400" dirty="0"/>
              <a:t>(April 4, 1839)</a:t>
            </a:r>
          </a:p>
          <a:p>
            <a:r>
              <a:rPr lang="en-US" sz="2400" dirty="0"/>
              <a:t>$150 Reward.</a:t>
            </a:r>
          </a:p>
          <a:p>
            <a:r>
              <a:rPr lang="en-US" sz="2400" dirty="0" err="1"/>
              <a:t>Ranaway</a:t>
            </a:r>
            <a:r>
              <a:rPr lang="en-US" sz="2400" dirty="0"/>
              <a:t> from the plantation of the subscriber on the night of the 22</a:t>
            </a:r>
            <a:r>
              <a:rPr lang="en-US" sz="2400" baseline="30000" dirty="0"/>
              <a:t>nd</a:t>
            </a:r>
            <a:r>
              <a:rPr lang="en-US" sz="2400" dirty="0"/>
              <a:t> of March, a yellow woman named </a:t>
            </a:r>
            <a:r>
              <a:rPr lang="en-US" sz="2400" b="1" dirty="0"/>
              <a:t>FANNY WOLFOLK</a:t>
            </a:r>
            <a:r>
              <a:rPr lang="en-US" sz="2400" dirty="0"/>
              <a:t>. She is low and chunky, a broad face, bow-legged, turns her toes in, broad teeth, wide apart, and has a scar on her right cheek bone. It is supposed that she was enticed off by an Indian Fellow, and will probably try to pass herself for an Indian woman, but her speech and hair will be sufficient to detect her. I will give a reward of $50 for the woman, and $100 for the thief, if he be prosecuted to conviction.</a:t>
            </a:r>
          </a:p>
          <a:p>
            <a:r>
              <a:rPr lang="en-US" sz="2400" dirty="0"/>
              <a:t>W. S. HAMILTON.</a:t>
            </a:r>
          </a:p>
          <a:p>
            <a:r>
              <a:rPr lang="en-US" sz="2400" dirty="0"/>
              <a:t>Plantation, West </a:t>
            </a:r>
            <a:r>
              <a:rPr lang="en-US" sz="2400" dirty="0" err="1"/>
              <a:t>Fel</a:t>
            </a:r>
            <a:r>
              <a:rPr lang="en-US" sz="2400" dirty="0"/>
              <a:t>., La.</a:t>
            </a:r>
          </a:p>
        </p:txBody>
      </p:sp>
      <p:sp>
        <p:nvSpPr>
          <p:cNvPr id="22" name="TextBox 21"/>
          <p:cNvSpPr txBox="1"/>
          <p:nvPr/>
        </p:nvSpPr>
        <p:spPr>
          <a:xfrm>
            <a:off x="15458075" y="25272060"/>
            <a:ext cx="13188977" cy="3293209"/>
          </a:xfrm>
          <a:prstGeom prst="rect">
            <a:avLst/>
          </a:prstGeom>
          <a:noFill/>
        </p:spPr>
        <p:txBody>
          <a:bodyPr wrap="square" rtlCol="0">
            <a:spAutoFit/>
          </a:bodyPr>
          <a:lstStyle/>
          <a:p>
            <a:pPr lvl="0"/>
            <a:r>
              <a:rPr lang="en-US" sz="2200" b="1" dirty="0" smtClean="0"/>
              <a:t>Sources</a:t>
            </a:r>
          </a:p>
          <a:p>
            <a:pPr lvl="0"/>
            <a:r>
              <a:rPr lang="en-US" sz="2200" i="1" dirty="0" smtClean="0"/>
              <a:t>America’s Historical </a:t>
            </a:r>
            <a:r>
              <a:rPr lang="en-US" sz="2200" i="1" dirty="0" err="1" smtClean="0"/>
              <a:t>Newspapers,</a:t>
            </a:r>
            <a:r>
              <a:rPr lang="en-US" sz="2200" u="sng" dirty="0" err="1" smtClean="0">
                <a:hlinkClick r:id="rId6"/>
              </a:rPr>
              <a:t>http</a:t>
            </a:r>
            <a:r>
              <a:rPr lang="en-US" sz="2200" u="sng" dirty="0">
                <a:hlinkClick r:id="rId6"/>
              </a:rPr>
              <a:t>://infoweb.newsbank.com.ezproxy.uno.edu</a:t>
            </a:r>
            <a:r>
              <a:rPr lang="en-US" sz="2200" u="sng" dirty="0" smtClean="0">
                <a:hlinkClick r:id="rId6"/>
              </a:rPr>
              <a:t>/</a:t>
            </a:r>
            <a:endParaRPr lang="en-US" sz="2200" i="1" dirty="0"/>
          </a:p>
          <a:p>
            <a:pPr lvl="0"/>
            <a:r>
              <a:rPr lang="en-US" sz="2200" dirty="0" smtClean="0"/>
              <a:t>Douglas </a:t>
            </a:r>
            <a:r>
              <a:rPr lang="en-US" sz="2200" dirty="0" err="1" smtClean="0"/>
              <a:t>B.Chamber</a:t>
            </a:r>
            <a:r>
              <a:rPr lang="en-US" sz="2200" dirty="0" smtClean="0"/>
              <a:t> and Max </a:t>
            </a:r>
            <a:r>
              <a:rPr lang="en-US" sz="2200" dirty="0" err="1" smtClean="0"/>
              <a:t>Grivno</a:t>
            </a:r>
            <a:r>
              <a:rPr lang="en-US" sz="2200" dirty="0"/>
              <a:t>, Max, “Mississippi Runaway Slaves: 1800-1860” (2013). </a:t>
            </a:r>
            <a:r>
              <a:rPr lang="en-US" sz="2200" i="1" dirty="0"/>
              <a:t>Documenting Runaway </a:t>
            </a:r>
            <a:r>
              <a:rPr lang="en-US" sz="2200" i="1" dirty="0" smtClean="0"/>
              <a:t>Slaves </a:t>
            </a:r>
            <a:r>
              <a:rPr lang="en-US" sz="2200" dirty="0" smtClean="0"/>
              <a:t>. </a:t>
            </a:r>
            <a:r>
              <a:rPr lang="en-US" sz="2200" dirty="0"/>
              <a:t>Paper 1. </a:t>
            </a:r>
            <a:r>
              <a:rPr lang="en-US" sz="2200" dirty="0" smtClean="0">
                <a:hlinkClick r:id="rId7"/>
              </a:rPr>
              <a:t>http</a:t>
            </a:r>
            <a:r>
              <a:rPr lang="en-US" sz="2200" dirty="0">
                <a:hlinkClick r:id="rId7"/>
              </a:rPr>
              <a:t>://aquila.usm.edu/drs</a:t>
            </a:r>
            <a:r>
              <a:rPr lang="en-US" sz="2200" dirty="0" smtClean="0">
                <a:hlinkClick r:id="rId7"/>
              </a:rPr>
              <a:t>/</a:t>
            </a:r>
            <a:endParaRPr lang="en-US" sz="2200" dirty="0" smtClean="0"/>
          </a:p>
          <a:p>
            <a:pPr lvl="0"/>
            <a:endParaRPr lang="en-US" sz="2000" dirty="0" smtClean="0"/>
          </a:p>
          <a:p>
            <a:pPr lvl="0"/>
            <a:endParaRPr lang="en-US" sz="2000" dirty="0" smtClean="0"/>
          </a:p>
          <a:p>
            <a:pPr lvl="0"/>
            <a:endParaRPr lang="en-US" sz="2000" dirty="0" smtClean="0"/>
          </a:p>
          <a:p>
            <a:pPr lvl="0"/>
            <a:endParaRPr lang="en-US" sz="2000" dirty="0" smtClean="0"/>
          </a:p>
          <a:p>
            <a:pPr lvl="0"/>
            <a:endParaRPr lang="en-US" sz="2000" u="sng" dirty="0">
              <a:hlinkClick r:id="rId6"/>
            </a:endParaRPr>
          </a:p>
          <a:p>
            <a:endParaRPr lang="en-US" sz="2000" dirty="0"/>
          </a:p>
        </p:txBody>
      </p:sp>
      <p:sp>
        <p:nvSpPr>
          <p:cNvPr id="23" name="TextBox 22"/>
          <p:cNvSpPr txBox="1"/>
          <p:nvPr/>
        </p:nvSpPr>
        <p:spPr>
          <a:xfrm>
            <a:off x="1566437" y="3990369"/>
            <a:ext cx="5614783" cy="8279189"/>
          </a:xfrm>
          <a:prstGeom prst="rect">
            <a:avLst/>
          </a:prstGeom>
          <a:noFill/>
        </p:spPr>
        <p:txBody>
          <a:bodyPr wrap="square" rtlCol="0">
            <a:spAutoFit/>
          </a:bodyPr>
          <a:lstStyle/>
          <a:p>
            <a:r>
              <a:rPr lang="en-US" sz="2800" b="1" dirty="0" smtClean="0">
                <a:latin typeface="Bangla MN"/>
                <a:cs typeface="Bangla MN"/>
              </a:rPr>
              <a:t>Abstract </a:t>
            </a:r>
          </a:p>
          <a:p>
            <a:r>
              <a:rPr lang="en-US" sz="2800" dirty="0" smtClean="0"/>
              <a:t>While </a:t>
            </a:r>
            <a:r>
              <a:rPr lang="en-US" sz="2800" dirty="0"/>
              <a:t>working on a project collecting runaway slave ads, it became apparent </a:t>
            </a:r>
            <a:r>
              <a:rPr lang="en-US" sz="2800" dirty="0" smtClean="0"/>
              <a:t>that female slaves </a:t>
            </a:r>
            <a:r>
              <a:rPr lang="en-US" sz="2800" dirty="0"/>
              <a:t>were less likely to run </a:t>
            </a:r>
            <a:r>
              <a:rPr lang="en-US" sz="2800" dirty="0" smtClean="0"/>
              <a:t>away than men.</a:t>
            </a:r>
            <a:r>
              <a:rPr lang="en-US" sz="2800" dirty="0"/>
              <a:t> So what can we learn from looking at those women who did run? Our </a:t>
            </a:r>
            <a:r>
              <a:rPr lang="en-US" sz="2800" dirty="0" smtClean="0"/>
              <a:t>team of researchers </a:t>
            </a:r>
            <a:r>
              <a:rPr lang="en-US" sz="2800" dirty="0"/>
              <a:t>is working with the </a:t>
            </a:r>
            <a:r>
              <a:rPr lang="en-US" sz="2800" dirty="0" smtClean="0"/>
              <a:t>New Orleans </a:t>
            </a:r>
            <a:r>
              <a:rPr lang="en-US" sz="2800" i="1" dirty="0" smtClean="0"/>
              <a:t>Times</a:t>
            </a:r>
            <a:r>
              <a:rPr lang="en-US" sz="2800" i="1" dirty="0"/>
              <a:t> Picayune. </a:t>
            </a:r>
            <a:r>
              <a:rPr lang="en-US" sz="2800" dirty="0"/>
              <a:t>These runaway slave ads provide fascinating detail about the fugitives: how they looked, spoke</a:t>
            </a:r>
            <a:r>
              <a:rPr lang="en-US" sz="2800" dirty="0" smtClean="0"/>
              <a:t>, with whom </a:t>
            </a:r>
            <a:r>
              <a:rPr lang="en-US" sz="2800" dirty="0"/>
              <a:t>they </a:t>
            </a:r>
            <a:r>
              <a:rPr lang="en-US" sz="2800" dirty="0" smtClean="0"/>
              <a:t>traveled, </a:t>
            </a:r>
            <a:r>
              <a:rPr lang="en-US" sz="2800" dirty="0"/>
              <a:t>and where they were going. This poster provides insights into female runaways in the city </a:t>
            </a:r>
            <a:r>
              <a:rPr lang="en-US" sz="2800" dirty="0" smtClean="0"/>
              <a:t>of New Orleans, </a:t>
            </a:r>
            <a:r>
              <a:rPr lang="en-US" sz="2800" dirty="0"/>
              <a:t>and compares our early results with those of our cohort in </a:t>
            </a:r>
            <a:r>
              <a:rPr lang="en-US" sz="2800" dirty="0" smtClean="0"/>
              <a:t>Mississippi, which had largely </a:t>
            </a:r>
            <a:r>
              <a:rPr lang="en-US" sz="2800" dirty="0"/>
              <a:t>rural populations.</a:t>
            </a:r>
          </a:p>
        </p:txBody>
      </p:sp>
      <p:sp>
        <p:nvSpPr>
          <p:cNvPr id="24" name="TextBox 23"/>
          <p:cNvSpPr txBox="1"/>
          <p:nvPr/>
        </p:nvSpPr>
        <p:spPr>
          <a:xfrm>
            <a:off x="1566437" y="12296199"/>
            <a:ext cx="5139163" cy="9448739"/>
          </a:xfrm>
          <a:prstGeom prst="rect">
            <a:avLst/>
          </a:prstGeom>
          <a:noFill/>
        </p:spPr>
        <p:txBody>
          <a:bodyPr wrap="square" rtlCol="0">
            <a:spAutoFit/>
          </a:bodyPr>
          <a:lstStyle/>
          <a:p>
            <a:r>
              <a:rPr lang="en-US" sz="2800" b="1" dirty="0" smtClean="0">
                <a:latin typeface="Bangla MN"/>
                <a:cs typeface="Bangla MN"/>
              </a:rPr>
              <a:t>Introduction</a:t>
            </a:r>
          </a:p>
          <a:p>
            <a:r>
              <a:rPr lang="en-US" sz="2800" dirty="0" smtClean="0"/>
              <a:t>Antebellum slavery </a:t>
            </a:r>
            <a:r>
              <a:rPr lang="en-US" sz="2800" dirty="0"/>
              <a:t>was </a:t>
            </a:r>
            <a:r>
              <a:rPr lang="en-US" sz="2800" dirty="0" smtClean="0"/>
              <a:t>a brutal institution. Enslaved people </a:t>
            </a:r>
            <a:r>
              <a:rPr lang="en-US" sz="2800" dirty="0"/>
              <a:t>were told to do so much for very little. There </a:t>
            </a:r>
            <a:r>
              <a:rPr lang="en-US" sz="2800" dirty="0" smtClean="0"/>
              <a:t>were </a:t>
            </a:r>
            <a:r>
              <a:rPr lang="en-US" sz="2800" dirty="0"/>
              <a:t>added </a:t>
            </a:r>
            <a:r>
              <a:rPr lang="en-US" sz="2800" dirty="0" smtClean="0"/>
              <a:t>pressures </a:t>
            </a:r>
            <a:r>
              <a:rPr lang="en-US" sz="2800" dirty="0"/>
              <a:t>and </a:t>
            </a:r>
            <a:r>
              <a:rPr lang="en-US" sz="2800" dirty="0" smtClean="0"/>
              <a:t>expectations </a:t>
            </a:r>
            <a:r>
              <a:rPr lang="en-US" sz="2800" dirty="0"/>
              <a:t>for </a:t>
            </a:r>
            <a:r>
              <a:rPr lang="en-US" sz="2800" dirty="0" smtClean="0"/>
              <a:t>female slaves</a:t>
            </a:r>
            <a:r>
              <a:rPr lang="en-US" sz="2800" dirty="0"/>
              <a:t>.  They were beaten, raped, and some </a:t>
            </a:r>
            <a:r>
              <a:rPr lang="en-US" sz="2800" dirty="0" smtClean="0"/>
              <a:t>were described in the slave market as “breeders.” In this light, </a:t>
            </a:r>
            <a:r>
              <a:rPr lang="en-US" sz="2800" dirty="0"/>
              <a:t>the thought of </a:t>
            </a:r>
            <a:r>
              <a:rPr lang="en-US" sz="2800" dirty="0" smtClean="0"/>
              <a:t>female </a:t>
            </a:r>
            <a:r>
              <a:rPr lang="en-US" sz="2800" dirty="0"/>
              <a:t>slaves running away </a:t>
            </a:r>
            <a:r>
              <a:rPr lang="en-US" sz="2800" dirty="0" smtClean="0"/>
              <a:t>might be </a:t>
            </a:r>
            <a:r>
              <a:rPr lang="en-US" sz="2800" dirty="0"/>
              <a:t>an obvious one.  But, how practical would it have been for a woman in 1839 to run away, possibly by herself or with family?  </a:t>
            </a:r>
            <a:r>
              <a:rPr lang="en-US" sz="2800" dirty="0" smtClean="0"/>
              <a:t>Was </a:t>
            </a:r>
            <a:r>
              <a:rPr lang="en-US" sz="2800" dirty="0"/>
              <a:t>there a difference </a:t>
            </a:r>
            <a:r>
              <a:rPr lang="en-US" sz="2800" dirty="0" smtClean="0"/>
              <a:t>between </a:t>
            </a:r>
            <a:r>
              <a:rPr lang="en-US" sz="2800" dirty="0"/>
              <a:t>running away in a </a:t>
            </a:r>
            <a:r>
              <a:rPr lang="en-US" sz="2800" dirty="0" smtClean="0"/>
              <a:t>rural </a:t>
            </a:r>
            <a:r>
              <a:rPr lang="en-US" sz="2800" dirty="0"/>
              <a:t>Mississippi </a:t>
            </a:r>
            <a:r>
              <a:rPr lang="en-US" sz="2800" dirty="0" smtClean="0"/>
              <a:t>and an </a:t>
            </a:r>
            <a:r>
              <a:rPr lang="en-US" sz="2800" dirty="0"/>
              <a:t>urban area like New Orleans? Those are the questions I will be answering in this research project.</a:t>
            </a:r>
          </a:p>
          <a:p>
            <a:endParaRPr lang="en-US" sz="2000" dirty="0"/>
          </a:p>
        </p:txBody>
      </p:sp>
      <p:sp>
        <p:nvSpPr>
          <p:cNvPr id="25" name="TextBox 24"/>
          <p:cNvSpPr txBox="1"/>
          <p:nvPr/>
        </p:nvSpPr>
        <p:spPr>
          <a:xfrm>
            <a:off x="29337000" y="19215577"/>
            <a:ext cx="8643314" cy="6986528"/>
          </a:xfrm>
          <a:prstGeom prst="rect">
            <a:avLst/>
          </a:prstGeom>
          <a:noFill/>
        </p:spPr>
        <p:txBody>
          <a:bodyPr wrap="square" rtlCol="0">
            <a:spAutoFit/>
          </a:bodyPr>
          <a:lstStyle/>
          <a:p>
            <a:r>
              <a:rPr lang="en-US" sz="2800" b="1" dirty="0" smtClean="0">
                <a:latin typeface="Bangla MN"/>
                <a:cs typeface="Bangla MN"/>
              </a:rPr>
              <a:t>Conclusion</a:t>
            </a:r>
            <a:endParaRPr lang="en-US" sz="2800" dirty="0">
              <a:latin typeface="Bangla MN"/>
              <a:cs typeface="Bangla MN"/>
            </a:endParaRPr>
          </a:p>
          <a:p>
            <a:r>
              <a:rPr lang="en-US" sz="2800" dirty="0" smtClean="0"/>
              <a:t>In </a:t>
            </a:r>
            <a:r>
              <a:rPr lang="en-US" sz="2800" dirty="0"/>
              <a:t>conclusion, from the research gathered so far, there were more women that ran away in the urban area (New Orleans).  </a:t>
            </a:r>
            <a:r>
              <a:rPr lang="en-US" sz="2800" dirty="0" smtClean="0"/>
              <a:t>It seems as though the city </a:t>
            </a:r>
            <a:r>
              <a:rPr lang="en-US" sz="2800" dirty="0"/>
              <a:t>had more of an opportunity </a:t>
            </a:r>
            <a:r>
              <a:rPr lang="en-US" sz="2800" dirty="0" smtClean="0"/>
              <a:t>for fugitives to </a:t>
            </a:r>
            <a:r>
              <a:rPr lang="en-US" sz="2800" dirty="0"/>
              <a:t>hide in plain </a:t>
            </a:r>
            <a:r>
              <a:rPr lang="en-US" sz="2800" dirty="0" smtClean="0"/>
              <a:t>sight, perhaps even in close proximity to their owners. The </a:t>
            </a:r>
            <a:r>
              <a:rPr lang="en-US" sz="2800" dirty="0"/>
              <a:t>fact that a number of the runaway’s spoke different languages </a:t>
            </a:r>
            <a:r>
              <a:rPr lang="en-US" sz="2800" dirty="0" smtClean="0"/>
              <a:t>also made </a:t>
            </a:r>
            <a:r>
              <a:rPr lang="en-US" sz="2800" dirty="0"/>
              <a:t>it easier for them to get around the city and blend in where they could</a:t>
            </a:r>
            <a:r>
              <a:rPr lang="en-US" sz="2800" dirty="0" smtClean="0"/>
              <a:t>. There were also large numbers of free people of color in New Orleans, which made blending in easier as well.  It </a:t>
            </a:r>
            <a:r>
              <a:rPr lang="en-US" sz="2800" dirty="0"/>
              <a:t>was </a:t>
            </a:r>
            <a:r>
              <a:rPr lang="en-US" sz="2800" dirty="0" smtClean="0"/>
              <a:t>much harder </a:t>
            </a:r>
            <a:r>
              <a:rPr lang="en-US" sz="2800" dirty="0"/>
              <a:t>to run away </a:t>
            </a:r>
            <a:r>
              <a:rPr lang="en-US" sz="2800" dirty="0" smtClean="0"/>
              <a:t>in a </a:t>
            </a:r>
            <a:r>
              <a:rPr lang="en-US" sz="2800" dirty="0"/>
              <a:t>rural area because </a:t>
            </a:r>
            <a:r>
              <a:rPr lang="en-US" sz="2800" dirty="0" smtClean="0"/>
              <a:t>of the great distance between towns, large tracts of cleared land, and a relatively sparse rural population.  Rural runaways </a:t>
            </a:r>
            <a:r>
              <a:rPr lang="en-US" sz="2800" dirty="0"/>
              <a:t>were trapped by </a:t>
            </a:r>
            <a:r>
              <a:rPr lang="en-US" sz="2800" dirty="0" smtClean="0"/>
              <a:t>land, but may have been more likely to run away from the state border than the interior part of the state.  </a:t>
            </a:r>
            <a:endParaRPr lang="en-US" sz="2800" dirty="0"/>
          </a:p>
        </p:txBody>
      </p:sp>
      <p:sp>
        <p:nvSpPr>
          <p:cNvPr id="26" name="TextBox 25"/>
          <p:cNvSpPr txBox="1"/>
          <p:nvPr/>
        </p:nvSpPr>
        <p:spPr>
          <a:xfrm>
            <a:off x="8414061" y="16805125"/>
            <a:ext cx="6193502" cy="4401205"/>
          </a:xfrm>
          <a:prstGeom prst="rect">
            <a:avLst/>
          </a:prstGeom>
          <a:noFill/>
        </p:spPr>
        <p:txBody>
          <a:bodyPr wrap="square" rtlCol="0">
            <a:spAutoFit/>
          </a:bodyPr>
          <a:lstStyle/>
          <a:p>
            <a:r>
              <a:rPr lang="en-US" sz="2800" b="1" dirty="0" smtClean="0">
                <a:latin typeface="Bangla MN"/>
                <a:cs typeface="Bangla MN"/>
              </a:rPr>
              <a:t>Methods</a:t>
            </a:r>
          </a:p>
          <a:p>
            <a:r>
              <a:rPr lang="en-US" sz="2800" dirty="0" smtClean="0"/>
              <a:t>Using </a:t>
            </a:r>
            <a:r>
              <a:rPr lang="en-US" sz="2800" i="1" dirty="0" smtClean="0"/>
              <a:t>America’s Historical Newspapers, </a:t>
            </a:r>
            <a:r>
              <a:rPr lang="en-US" sz="2800" dirty="0" smtClean="0"/>
              <a:t>our team reads the New Orleans </a:t>
            </a:r>
            <a:r>
              <a:rPr lang="en-US" sz="2800" i="1" dirty="0" smtClean="0"/>
              <a:t>Times- Picayune</a:t>
            </a:r>
            <a:r>
              <a:rPr lang="en-US" sz="2800" dirty="0" smtClean="0"/>
              <a:t> year by year and page by page, from 1837-1861. When we find an ad for a runaway, we follow a set rubric for scanning the ad, giving it a file name, transcribing it, and recording the names of the enslaved, the owner, the advertiser, and the address of the owner.</a:t>
            </a:r>
            <a:endParaRPr lang="en-US" sz="2800" dirty="0"/>
          </a:p>
        </p:txBody>
      </p:sp>
      <p:sp>
        <p:nvSpPr>
          <p:cNvPr id="27" name="TextBox 26"/>
          <p:cNvSpPr txBox="1"/>
          <p:nvPr/>
        </p:nvSpPr>
        <p:spPr>
          <a:xfrm>
            <a:off x="1566437" y="21451430"/>
            <a:ext cx="11822812" cy="5570756"/>
          </a:xfrm>
          <a:prstGeom prst="rect">
            <a:avLst/>
          </a:prstGeom>
          <a:noFill/>
        </p:spPr>
        <p:txBody>
          <a:bodyPr wrap="square" rtlCol="0">
            <a:spAutoFit/>
          </a:bodyPr>
          <a:lstStyle/>
          <a:p>
            <a:r>
              <a:rPr lang="en-US" sz="2800" b="1" dirty="0">
                <a:latin typeface="Bangla MN"/>
                <a:cs typeface="Bangla MN"/>
              </a:rPr>
              <a:t>Results</a:t>
            </a:r>
            <a:endParaRPr lang="en-US" sz="2800" dirty="0">
              <a:latin typeface="Bangla MN"/>
              <a:cs typeface="Bangla MN"/>
            </a:endParaRPr>
          </a:p>
          <a:p>
            <a:pPr lvl="0"/>
            <a:r>
              <a:rPr lang="en-US" sz="2800" dirty="0"/>
              <a:t>There were more runaway </a:t>
            </a:r>
            <a:r>
              <a:rPr lang="en-US" sz="2800" dirty="0" smtClean="0"/>
              <a:t>advertisements per issue </a:t>
            </a:r>
            <a:r>
              <a:rPr lang="en-US" sz="2800" dirty="0"/>
              <a:t>in New Orleans than </a:t>
            </a:r>
            <a:r>
              <a:rPr lang="en-US" sz="2800" dirty="0" smtClean="0"/>
              <a:t>in rural Mississippi. Also, in </a:t>
            </a:r>
            <a:r>
              <a:rPr lang="en-US" sz="2800" dirty="0"/>
              <a:t>New Orleans </a:t>
            </a:r>
            <a:r>
              <a:rPr lang="en-US" sz="2800" dirty="0" smtClean="0"/>
              <a:t>runaways were often fluent in more than one language, unlike those in Mississippi.</a:t>
            </a:r>
            <a:r>
              <a:rPr lang="en-US" sz="2800" dirty="0"/>
              <a:t> </a:t>
            </a:r>
            <a:r>
              <a:rPr lang="en-US" sz="2800" dirty="0" smtClean="0"/>
              <a:t>The advertisements collected for </a:t>
            </a:r>
            <a:r>
              <a:rPr lang="en-US" sz="2800" dirty="0"/>
              <a:t>Mississippi </a:t>
            </a:r>
            <a:r>
              <a:rPr lang="en-US" sz="2800" dirty="0" smtClean="0"/>
              <a:t>for the year </a:t>
            </a:r>
            <a:r>
              <a:rPr lang="en-US" sz="2800" dirty="0"/>
              <a:t>1839 were spread across multiple </a:t>
            </a:r>
            <a:r>
              <a:rPr lang="en-US" sz="2800" dirty="0" smtClean="0"/>
              <a:t>newspapers. The </a:t>
            </a:r>
            <a:r>
              <a:rPr lang="en-US" sz="2800" dirty="0"/>
              <a:t>slaves in the rural </a:t>
            </a:r>
            <a:r>
              <a:rPr lang="en-US" sz="2800" dirty="0" smtClean="0"/>
              <a:t>areas typically </a:t>
            </a:r>
            <a:r>
              <a:rPr lang="en-US" sz="2800" dirty="0"/>
              <a:t>ran away close to the </a:t>
            </a:r>
            <a:r>
              <a:rPr lang="en-US" sz="2800" dirty="0" smtClean="0"/>
              <a:t>border </a:t>
            </a:r>
            <a:r>
              <a:rPr lang="en-US" sz="2800" dirty="0"/>
              <a:t>of the </a:t>
            </a:r>
            <a:r>
              <a:rPr lang="en-US" sz="2800" dirty="0" smtClean="0"/>
              <a:t>state. Some </a:t>
            </a:r>
            <a:r>
              <a:rPr lang="en-US" sz="2800" dirty="0"/>
              <a:t>of the slaves in the </a:t>
            </a:r>
            <a:r>
              <a:rPr lang="en-US" sz="2800" dirty="0" smtClean="0"/>
              <a:t>city, on the other hand, </a:t>
            </a:r>
            <a:r>
              <a:rPr lang="en-US" sz="2800" dirty="0"/>
              <a:t>were </a:t>
            </a:r>
            <a:r>
              <a:rPr lang="en-US" sz="2800" dirty="0" smtClean="0"/>
              <a:t>suspected to be in places </a:t>
            </a:r>
            <a:r>
              <a:rPr lang="en-US" sz="2800" dirty="0"/>
              <a:t>where they </a:t>
            </a:r>
            <a:r>
              <a:rPr lang="en-US" sz="2800" dirty="0" smtClean="0"/>
              <a:t>could </a:t>
            </a:r>
            <a:r>
              <a:rPr lang="en-US" sz="2800" dirty="0"/>
              <a:t>hide in plain </a:t>
            </a:r>
            <a:r>
              <a:rPr lang="en-US" sz="2800" dirty="0" smtClean="0"/>
              <a:t>sight. Some </a:t>
            </a:r>
            <a:r>
              <a:rPr lang="en-US" sz="2800" dirty="0"/>
              <a:t>of the </a:t>
            </a:r>
            <a:r>
              <a:rPr lang="en-US" sz="2800" dirty="0" smtClean="0"/>
              <a:t>New Orleans advertisements also stated </a:t>
            </a:r>
            <a:r>
              <a:rPr lang="en-US" sz="2800" dirty="0"/>
              <a:t>that </a:t>
            </a:r>
            <a:r>
              <a:rPr lang="en-US" sz="2800" dirty="0" smtClean="0"/>
              <a:t>fugitives </a:t>
            </a:r>
            <a:r>
              <a:rPr lang="en-US" sz="2800" dirty="0"/>
              <a:t>might try to pass for </a:t>
            </a:r>
            <a:r>
              <a:rPr lang="en-US" sz="2800" dirty="0" smtClean="0"/>
              <a:t>someone of another race. </a:t>
            </a:r>
            <a:r>
              <a:rPr lang="en-US" sz="2800" dirty="0"/>
              <a:t>F</a:t>
            </a:r>
            <a:r>
              <a:rPr lang="en-US" sz="2800" dirty="0" smtClean="0"/>
              <a:t>emale runaways </a:t>
            </a:r>
            <a:r>
              <a:rPr lang="en-US" sz="2800" dirty="0"/>
              <a:t>in both the city and rural areas </a:t>
            </a:r>
            <a:r>
              <a:rPr lang="en-US" sz="2800" dirty="0" smtClean="0"/>
              <a:t>often ran </a:t>
            </a:r>
            <a:r>
              <a:rPr lang="en-US" sz="2800" dirty="0"/>
              <a:t>away with a male family </a:t>
            </a:r>
            <a:r>
              <a:rPr lang="en-US" sz="2800" dirty="0" smtClean="0"/>
              <a:t>member.  Other advertisements, in both locales, mentioned </a:t>
            </a:r>
            <a:r>
              <a:rPr lang="en-US" sz="2800" dirty="0"/>
              <a:t>a relative or a spouse’s location </a:t>
            </a:r>
            <a:r>
              <a:rPr lang="en-US" sz="2800" dirty="0" smtClean="0"/>
              <a:t>as a possible destination.</a:t>
            </a:r>
            <a:endParaRPr lang="en-US" sz="2800" dirty="0"/>
          </a:p>
          <a:p>
            <a:endParaRPr lang="en-US" sz="2000" dirty="0"/>
          </a:p>
        </p:txBody>
      </p:sp>
      <p:pic>
        <p:nvPicPr>
          <p:cNvPr id="7" name="Picture 6" descr="slave-made-dress-1993_535_1-at-moh.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799703" y="4773500"/>
            <a:ext cx="11305397" cy="12288475"/>
          </a:xfrm>
          <a:prstGeom prst="rect">
            <a:avLst/>
          </a:prstGeom>
        </p:spPr>
        <p:style>
          <a:lnRef idx="3">
            <a:schemeClr val="lt1"/>
          </a:lnRef>
          <a:fillRef idx="1">
            <a:schemeClr val="accent6"/>
          </a:fillRef>
          <a:effectRef idx="1">
            <a:schemeClr val="accent6"/>
          </a:effectRef>
          <a:fontRef idx="minor">
            <a:schemeClr val="lt1"/>
          </a:fontRef>
        </p:style>
      </p:pic>
      <p:pic>
        <p:nvPicPr>
          <p:cNvPr id="8" name="Picture 7" descr="50.100.12a-b_CP4.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4151999" y="14900130"/>
            <a:ext cx="6996217" cy="3458804"/>
          </a:xfrm>
          <a:prstGeom prst="rect">
            <a:avLst/>
          </a:prstGeom>
        </p:spPr>
      </p:pic>
      <p:sp>
        <p:nvSpPr>
          <p:cNvPr id="10" name="TextBox 9"/>
          <p:cNvSpPr txBox="1"/>
          <p:nvPr/>
        </p:nvSpPr>
        <p:spPr>
          <a:xfrm>
            <a:off x="16825103" y="17328992"/>
            <a:ext cx="5577697" cy="1200328"/>
          </a:xfrm>
          <a:prstGeom prst="rect">
            <a:avLst/>
          </a:prstGeom>
          <a:noFill/>
        </p:spPr>
        <p:txBody>
          <a:bodyPr wrap="square" rtlCol="0">
            <a:spAutoFit/>
          </a:bodyPr>
          <a:lstStyle/>
          <a:p>
            <a:r>
              <a:rPr lang="en-US" sz="2400" dirty="0" smtClean="0"/>
              <a:t>Calico dress made by slave Combo on Robeson Plantation, </a:t>
            </a:r>
            <a:r>
              <a:rPr lang="en-US" sz="2400" dirty="0"/>
              <a:t>c. 1860</a:t>
            </a:r>
            <a:r>
              <a:rPr lang="en-US" sz="2400" dirty="0" smtClean="0"/>
              <a:t>.  North Carolina Museum of History.</a:t>
            </a:r>
            <a:endParaRPr lang="en-US" sz="2400" dirty="0"/>
          </a:p>
        </p:txBody>
      </p:sp>
      <p:sp>
        <p:nvSpPr>
          <p:cNvPr id="12" name="TextBox 11"/>
          <p:cNvSpPr txBox="1"/>
          <p:nvPr/>
        </p:nvSpPr>
        <p:spPr>
          <a:xfrm>
            <a:off x="31630871" y="15113000"/>
            <a:ext cx="2788957" cy="2308324"/>
          </a:xfrm>
          <a:prstGeom prst="rect">
            <a:avLst/>
          </a:prstGeom>
          <a:noFill/>
        </p:spPr>
        <p:txBody>
          <a:bodyPr wrap="square" rtlCol="0">
            <a:spAutoFit/>
          </a:bodyPr>
          <a:lstStyle/>
          <a:p>
            <a:r>
              <a:rPr lang="en-US" sz="2400" dirty="0" smtClean="0"/>
              <a:t>American-made brogan, ca. 1860-65. Brooklyn Museum Costume Collection at the Metropolitan Museum of Art </a:t>
            </a:r>
            <a:endParaRPr lang="en-US" sz="2400" dirty="0"/>
          </a:p>
        </p:txBody>
      </p:sp>
      <p:pic>
        <p:nvPicPr>
          <p:cNvPr id="15" name="Picture 14" descr="imgres.jp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87624" y="532755"/>
            <a:ext cx="2817976" cy="3415728"/>
          </a:xfrm>
          <a:prstGeom prst="rect">
            <a:avLst/>
          </a:prstGeom>
        </p:spPr>
        <p:style>
          <a:lnRef idx="3">
            <a:schemeClr val="lt1"/>
          </a:lnRef>
          <a:fillRef idx="1">
            <a:schemeClr val="dk1"/>
          </a:fillRef>
          <a:effectRef idx="1">
            <a:schemeClr val="dk1"/>
          </a:effectRef>
          <a:fontRef idx="minor">
            <a:schemeClr val="lt1"/>
          </a:fontRef>
        </p:style>
      </p:pic>
      <p:pic>
        <p:nvPicPr>
          <p:cNvPr id="18" name="Picture 17" descr="nw0197.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430217" y="646941"/>
            <a:ext cx="5943873" cy="3343428"/>
          </a:xfrm>
          <a:prstGeom prst="rect">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974784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2393</TotalTime>
  <Words>1161</Words>
  <Application>Microsoft Office PowerPoint</Application>
  <PresentationFormat>Custom</PresentationFormat>
  <Paragraphs>45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Runaway Slave Women of New Orleans  An Urban Perspective on the Antebellum South  by Tara Garbutt</vt:lpstr>
    </vt:vector>
  </TitlesOfParts>
  <Company>University of New Orleans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Runaway Slave Women of New Orleans: An Urban Perspective on the Antebellum South  by Tara Garbutt</dc:title>
  <dc:creator>Mary Niall Mitchell</dc:creator>
  <cp:lastModifiedBy>tlynellj</cp:lastModifiedBy>
  <cp:revision>20</cp:revision>
  <dcterms:created xsi:type="dcterms:W3CDTF">2014-04-04T20:17:04Z</dcterms:created>
  <dcterms:modified xsi:type="dcterms:W3CDTF">2014-04-07T22:21:37Z</dcterms:modified>
</cp:coreProperties>
</file>