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tiff" ContentType="image/tiff"/>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56" r:id="rId2"/>
  </p:sldIdLst>
  <p:sldSz cx="43891200" cy="32918400"/>
  <p:notesSz cx="9601200" cy="7315200"/>
  <p:defaultTextStyle>
    <a:defPPr>
      <a:defRPr lang="en-US"/>
    </a:defPPr>
    <a:lvl1pPr algn="l" rtl="0" eaLnBrk="0" fontAlgn="base" hangingPunct="0">
      <a:spcBef>
        <a:spcPct val="0"/>
      </a:spcBef>
      <a:spcAft>
        <a:spcPct val="0"/>
      </a:spcAft>
      <a:defRPr sz="4000" b="1" kern="1200">
        <a:solidFill>
          <a:srgbClr val="003399"/>
        </a:solidFill>
        <a:latin typeface="Arial" charset="0"/>
        <a:ea typeface="+mn-ea"/>
        <a:cs typeface="+mn-cs"/>
      </a:defRPr>
    </a:lvl1pPr>
    <a:lvl2pPr marL="457200" algn="l" rtl="0" eaLnBrk="0" fontAlgn="base" hangingPunct="0">
      <a:spcBef>
        <a:spcPct val="0"/>
      </a:spcBef>
      <a:spcAft>
        <a:spcPct val="0"/>
      </a:spcAft>
      <a:defRPr sz="4000" b="1" kern="1200">
        <a:solidFill>
          <a:srgbClr val="003399"/>
        </a:solidFill>
        <a:latin typeface="Arial" charset="0"/>
        <a:ea typeface="+mn-ea"/>
        <a:cs typeface="+mn-cs"/>
      </a:defRPr>
    </a:lvl2pPr>
    <a:lvl3pPr marL="914400" algn="l" rtl="0" eaLnBrk="0" fontAlgn="base" hangingPunct="0">
      <a:spcBef>
        <a:spcPct val="0"/>
      </a:spcBef>
      <a:spcAft>
        <a:spcPct val="0"/>
      </a:spcAft>
      <a:defRPr sz="4000" b="1" kern="1200">
        <a:solidFill>
          <a:srgbClr val="003399"/>
        </a:solidFill>
        <a:latin typeface="Arial" charset="0"/>
        <a:ea typeface="+mn-ea"/>
        <a:cs typeface="+mn-cs"/>
      </a:defRPr>
    </a:lvl3pPr>
    <a:lvl4pPr marL="1371600" algn="l" rtl="0" eaLnBrk="0" fontAlgn="base" hangingPunct="0">
      <a:spcBef>
        <a:spcPct val="0"/>
      </a:spcBef>
      <a:spcAft>
        <a:spcPct val="0"/>
      </a:spcAft>
      <a:defRPr sz="4000" b="1" kern="1200">
        <a:solidFill>
          <a:srgbClr val="003399"/>
        </a:solidFill>
        <a:latin typeface="Arial" charset="0"/>
        <a:ea typeface="+mn-ea"/>
        <a:cs typeface="+mn-cs"/>
      </a:defRPr>
    </a:lvl4pPr>
    <a:lvl5pPr marL="1828800" algn="l" rtl="0" eaLnBrk="0" fontAlgn="base" hangingPunct="0">
      <a:spcBef>
        <a:spcPct val="0"/>
      </a:spcBef>
      <a:spcAft>
        <a:spcPct val="0"/>
      </a:spcAft>
      <a:defRPr sz="4000" b="1" kern="1200">
        <a:solidFill>
          <a:srgbClr val="003399"/>
        </a:solidFill>
        <a:latin typeface="Arial" charset="0"/>
        <a:ea typeface="+mn-ea"/>
        <a:cs typeface="+mn-cs"/>
      </a:defRPr>
    </a:lvl5pPr>
    <a:lvl6pPr marL="2286000" algn="l" defTabSz="914400" rtl="0" eaLnBrk="1" latinLnBrk="0" hangingPunct="1">
      <a:defRPr sz="4000" b="1" kern="1200">
        <a:solidFill>
          <a:srgbClr val="003399"/>
        </a:solidFill>
        <a:latin typeface="Arial" charset="0"/>
        <a:ea typeface="+mn-ea"/>
        <a:cs typeface="+mn-cs"/>
      </a:defRPr>
    </a:lvl6pPr>
    <a:lvl7pPr marL="2743200" algn="l" defTabSz="914400" rtl="0" eaLnBrk="1" latinLnBrk="0" hangingPunct="1">
      <a:defRPr sz="4000" b="1" kern="1200">
        <a:solidFill>
          <a:srgbClr val="003399"/>
        </a:solidFill>
        <a:latin typeface="Arial" charset="0"/>
        <a:ea typeface="+mn-ea"/>
        <a:cs typeface="+mn-cs"/>
      </a:defRPr>
    </a:lvl7pPr>
    <a:lvl8pPr marL="3200400" algn="l" defTabSz="914400" rtl="0" eaLnBrk="1" latinLnBrk="0" hangingPunct="1">
      <a:defRPr sz="4000" b="1" kern="1200">
        <a:solidFill>
          <a:srgbClr val="003399"/>
        </a:solidFill>
        <a:latin typeface="Arial" charset="0"/>
        <a:ea typeface="+mn-ea"/>
        <a:cs typeface="+mn-cs"/>
      </a:defRPr>
    </a:lvl8pPr>
    <a:lvl9pPr marL="3657600" algn="l" defTabSz="914400" rtl="0" eaLnBrk="1" latinLnBrk="0" hangingPunct="1">
      <a:defRPr sz="4000" b="1" kern="1200">
        <a:solidFill>
          <a:srgbClr val="003399"/>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99"/>
    <a:srgbClr val="E9EDF4"/>
    <a:srgbClr val="D0D8E8"/>
    <a:srgbClr val="4F81BD"/>
    <a:srgbClr val="003399"/>
    <a:srgbClr val="A50021"/>
    <a:srgbClr val="F8F8F8"/>
    <a:srgbClr val="EAEAE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615" autoAdjust="0"/>
    <p:restoredTop sz="96093" autoAdjust="0"/>
  </p:normalViewPr>
  <p:slideViewPr>
    <p:cSldViewPr>
      <p:cViewPr>
        <p:scale>
          <a:sx n="30" d="100"/>
          <a:sy n="30" d="100"/>
        </p:scale>
        <p:origin x="29" y="2659"/>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321" tIns="48159" rIns="96321" bIns="48159" numCol="1" anchor="t" anchorCtr="0" compatLnSpc="1">
            <a:prstTxWarp prst="textNoShape">
              <a:avLst/>
            </a:prstTxWarp>
          </a:bodyPr>
          <a:lstStyle>
            <a:lvl1pPr defTabSz="963613">
              <a:defRPr sz="1400" b="0">
                <a:solidFill>
                  <a:schemeClr val="tx1"/>
                </a:solidFill>
                <a:latin typeface="Times New Roman" pitchFamily="18" charset="0"/>
              </a:defRPr>
            </a:lvl1pPr>
          </a:lstStyle>
          <a:p>
            <a:pPr>
              <a:defRPr/>
            </a:pPr>
            <a:endParaRPr lang="en-US" dirty="0"/>
          </a:p>
        </p:txBody>
      </p:sp>
      <p:sp>
        <p:nvSpPr>
          <p:cNvPr id="4099" name="Rectangle 3"/>
          <p:cNvSpPr>
            <a:spLocks noGrp="1" noChangeArrowheads="1"/>
          </p:cNvSpPr>
          <p:nvPr>
            <p:ph type="dt" sz="quarter" idx="1"/>
          </p:nvPr>
        </p:nvSpPr>
        <p:spPr bwMode="auto">
          <a:xfrm>
            <a:off x="5437188" y="0"/>
            <a:ext cx="4162425" cy="365125"/>
          </a:xfrm>
          <a:prstGeom prst="rect">
            <a:avLst/>
          </a:prstGeom>
          <a:noFill/>
          <a:ln w="9525">
            <a:noFill/>
            <a:miter lim="800000"/>
            <a:headEnd/>
            <a:tailEnd/>
          </a:ln>
          <a:effectLst/>
        </p:spPr>
        <p:txBody>
          <a:bodyPr vert="horz" wrap="square" lIns="96321" tIns="48159" rIns="96321" bIns="48159" numCol="1" anchor="t" anchorCtr="0" compatLnSpc="1">
            <a:prstTxWarp prst="textNoShape">
              <a:avLst/>
            </a:prstTxWarp>
          </a:bodyPr>
          <a:lstStyle>
            <a:lvl1pPr algn="r" defTabSz="963613">
              <a:defRPr sz="1400" b="0">
                <a:solidFill>
                  <a:schemeClr val="tx1"/>
                </a:solidFill>
                <a:latin typeface="Times New Roman" pitchFamily="18" charset="0"/>
              </a:defRPr>
            </a:lvl1pPr>
          </a:lstStyle>
          <a:p>
            <a:pPr>
              <a:defRPr/>
            </a:pPr>
            <a:endParaRPr lang="en-US" dirty="0"/>
          </a:p>
        </p:txBody>
      </p:sp>
      <p:sp>
        <p:nvSpPr>
          <p:cNvPr id="4100" name="Rectangle 4"/>
          <p:cNvSpPr>
            <a:spLocks noGrp="1" noChangeArrowheads="1"/>
          </p:cNvSpPr>
          <p:nvPr>
            <p:ph type="ftr" sz="quarter" idx="2"/>
          </p:nvPr>
        </p:nvSpPr>
        <p:spPr bwMode="auto">
          <a:xfrm>
            <a:off x="0" y="6948488"/>
            <a:ext cx="4160838" cy="365125"/>
          </a:xfrm>
          <a:prstGeom prst="rect">
            <a:avLst/>
          </a:prstGeom>
          <a:noFill/>
          <a:ln w="9525">
            <a:noFill/>
            <a:miter lim="800000"/>
            <a:headEnd/>
            <a:tailEnd/>
          </a:ln>
          <a:effectLst/>
        </p:spPr>
        <p:txBody>
          <a:bodyPr vert="horz" wrap="square" lIns="96321" tIns="48159" rIns="96321" bIns="48159" numCol="1" anchor="b" anchorCtr="0" compatLnSpc="1">
            <a:prstTxWarp prst="textNoShape">
              <a:avLst/>
            </a:prstTxWarp>
          </a:bodyPr>
          <a:lstStyle>
            <a:lvl1pPr defTabSz="963613">
              <a:defRPr sz="1400" b="0">
                <a:solidFill>
                  <a:schemeClr val="tx1"/>
                </a:solidFill>
                <a:latin typeface="Times New Roman" pitchFamily="18" charset="0"/>
              </a:defRPr>
            </a:lvl1pPr>
          </a:lstStyle>
          <a:p>
            <a:pPr>
              <a:defRPr/>
            </a:pPr>
            <a:endParaRPr lang="en-US" dirty="0"/>
          </a:p>
        </p:txBody>
      </p:sp>
      <p:sp>
        <p:nvSpPr>
          <p:cNvPr id="4101" name="Rectangle 5"/>
          <p:cNvSpPr>
            <a:spLocks noGrp="1" noChangeArrowheads="1"/>
          </p:cNvSpPr>
          <p:nvPr>
            <p:ph type="sldNum" sz="quarter" idx="3"/>
          </p:nvPr>
        </p:nvSpPr>
        <p:spPr bwMode="auto">
          <a:xfrm>
            <a:off x="5437188" y="6948488"/>
            <a:ext cx="4162425" cy="365125"/>
          </a:xfrm>
          <a:prstGeom prst="rect">
            <a:avLst/>
          </a:prstGeom>
          <a:noFill/>
          <a:ln w="9525">
            <a:noFill/>
            <a:miter lim="800000"/>
            <a:headEnd/>
            <a:tailEnd/>
          </a:ln>
          <a:effectLst/>
        </p:spPr>
        <p:txBody>
          <a:bodyPr vert="horz" wrap="square" lIns="96321" tIns="48159" rIns="96321" bIns="48159" numCol="1" anchor="b" anchorCtr="0" compatLnSpc="1">
            <a:prstTxWarp prst="textNoShape">
              <a:avLst/>
            </a:prstTxWarp>
          </a:bodyPr>
          <a:lstStyle>
            <a:lvl1pPr algn="r" defTabSz="963613">
              <a:defRPr sz="1400" b="0">
                <a:solidFill>
                  <a:schemeClr val="tx1"/>
                </a:solidFill>
                <a:latin typeface="Times New Roman" pitchFamily="18" charset="0"/>
              </a:defRPr>
            </a:lvl1pPr>
          </a:lstStyle>
          <a:p>
            <a:pPr>
              <a:defRPr/>
            </a:pPr>
            <a:fld id="{8650F7DF-169A-43B5-B728-A094C95C8F0E}" type="slidenum">
              <a:rPr lang="en-US"/>
              <a:pPr>
                <a:defRPr/>
              </a:pPr>
              <a:t>‹#›</a:t>
            </a:fld>
            <a:endParaRPr lang="en-US" dirty="0"/>
          </a:p>
        </p:txBody>
      </p:sp>
    </p:spTree>
    <p:extLst>
      <p:ext uri="{BB962C8B-B14F-4D97-AF65-F5344CB8AC3E}">
        <p14:creationId xmlns:p14="http://schemas.microsoft.com/office/powerpoint/2010/main" xmlns="" val="1396134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321" tIns="48159" rIns="96321" bIns="48159" numCol="1" anchor="t" anchorCtr="0" compatLnSpc="1">
            <a:prstTxWarp prst="textNoShape">
              <a:avLst/>
            </a:prstTxWarp>
          </a:bodyPr>
          <a:lstStyle>
            <a:lvl1pPr defTabSz="963613">
              <a:defRPr sz="1400" b="0">
                <a:solidFill>
                  <a:schemeClr val="tx1"/>
                </a:solidFill>
                <a:latin typeface="Times New Roman" pitchFamily="18" charset="0"/>
              </a:defRPr>
            </a:lvl1pPr>
          </a:lstStyle>
          <a:p>
            <a:pPr>
              <a:defRPr/>
            </a:pPr>
            <a:endParaRPr lang="en-US" dirty="0"/>
          </a:p>
        </p:txBody>
      </p:sp>
      <p:sp>
        <p:nvSpPr>
          <p:cNvPr id="3075" name="Rectangle 3"/>
          <p:cNvSpPr>
            <a:spLocks noGrp="1" noChangeArrowheads="1"/>
          </p:cNvSpPr>
          <p:nvPr>
            <p:ph type="dt" idx="1"/>
          </p:nvPr>
        </p:nvSpPr>
        <p:spPr bwMode="auto">
          <a:xfrm>
            <a:off x="5437188" y="0"/>
            <a:ext cx="4162425" cy="365125"/>
          </a:xfrm>
          <a:prstGeom prst="rect">
            <a:avLst/>
          </a:prstGeom>
          <a:noFill/>
          <a:ln w="9525">
            <a:noFill/>
            <a:miter lim="800000"/>
            <a:headEnd/>
            <a:tailEnd/>
          </a:ln>
          <a:effectLst/>
        </p:spPr>
        <p:txBody>
          <a:bodyPr vert="horz" wrap="square" lIns="96321" tIns="48159" rIns="96321" bIns="48159" numCol="1" anchor="t" anchorCtr="0" compatLnSpc="1">
            <a:prstTxWarp prst="textNoShape">
              <a:avLst/>
            </a:prstTxWarp>
          </a:bodyPr>
          <a:lstStyle>
            <a:lvl1pPr algn="r" defTabSz="963613">
              <a:defRPr sz="1400" b="0">
                <a:solidFill>
                  <a:schemeClr val="tx1"/>
                </a:solidFill>
                <a:latin typeface="Times New Roman" pitchFamily="18" charset="0"/>
              </a:defRPr>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2971800" y="549275"/>
            <a:ext cx="3657600" cy="27432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60438" y="3475038"/>
            <a:ext cx="7681912" cy="3290887"/>
          </a:xfrm>
          <a:prstGeom prst="rect">
            <a:avLst/>
          </a:prstGeom>
          <a:noFill/>
          <a:ln w="9525">
            <a:noFill/>
            <a:miter lim="800000"/>
            <a:headEnd/>
            <a:tailEnd/>
          </a:ln>
          <a:effectLst/>
        </p:spPr>
        <p:txBody>
          <a:bodyPr vert="horz" wrap="square" lIns="96321" tIns="48159" rIns="96321" bIns="481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6948488"/>
            <a:ext cx="4160838" cy="365125"/>
          </a:xfrm>
          <a:prstGeom prst="rect">
            <a:avLst/>
          </a:prstGeom>
          <a:noFill/>
          <a:ln w="9525">
            <a:noFill/>
            <a:miter lim="800000"/>
            <a:headEnd/>
            <a:tailEnd/>
          </a:ln>
          <a:effectLst/>
        </p:spPr>
        <p:txBody>
          <a:bodyPr vert="horz" wrap="square" lIns="96321" tIns="48159" rIns="96321" bIns="48159" numCol="1" anchor="b" anchorCtr="0" compatLnSpc="1">
            <a:prstTxWarp prst="textNoShape">
              <a:avLst/>
            </a:prstTxWarp>
          </a:bodyPr>
          <a:lstStyle>
            <a:lvl1pPr defTabSz="963613">
              <a:defRPr sz="1400" b="0">
                <a:solidFill>
                  <a:schemeClr val="tx1"/>
                </a:solidFill>
                <a:latin typeface="Times New Roman" pitchFamily="18" charset="0"/>
              </a:defRPr>
            </a:lvl1pPr>
          </a:lstStyle>
          <a:p>
            <a:pPr>
              <a:defRPr/>
            </a:pPr>
            <a:endParaRPr lang="en-US" dirty="0"/>
          </a:p>
        </p:txBody>
      </p:sp>
      <p:sp>
        <p:nvSpPr>
          <p:cNvPr id="3079" name="Rectangle 7"/>
          <p:cNvSpPr>
            <a:spLocks noGrp="1" noChangeArrowheads="1"/>
          </p:cNvSpPr>
          <p:nvPr>
            <p:ph type="sldNum" sz="quarter" idx="5"/>
          </p:nvPr>
        </p:nvSpPr>
        <p:spPr bwMode="auto">
          <a:xfrm>
            <a:off x="5437188" y="6948488"/>
            <a:ext cx="4162425" cy="365125"/>
          </a:xfrm>
          <a:prstGeom prst="rect">
            <a:avLst/>
          </a:prstGeom>
          <a:noFill/>
          <a:ln w="9525">
            <a:noFill/>
            <a:miter lim="800000"/>
            <a:headEnd/>
            <a:tailEnd/>
          </a:ln>
          <a:effectLst/>
        </p:spPr>
        <p:txBody>
          <a:bodyPr vert="horz" wrap="square" lIns="96321" tIns="48159" rIns="96321" bIns="48159" numCol="1" anchor="b" anchorCtr="0" compatLnSpc="1">
            <a:prstTxWarp prst="textNoShape">
              <a:avLst/>
            </a:prstTxWarp>
          </a:bodyPr>
          <a:lstStyle>
            <a:lvl1pPr algn="r" defTabSz="963613">
              <a:defRPr sz="1400" b="0">
                <a:solidFill>
                  <a:schemeClr val="tx1"/>
                </a:solidFill>
                <a:latin typeface="Times New Roman" pitchFamily="18" charset="0"/>
              </a:defRPr>
            </a:lvl1pPr>
          </a:lstStyle>
          <a:p>
            <a:pPr>
              <a:defRPr/>
            </a:pPr>
            <a:fld id="{7D15854F-5239-42E6-9BF0-54FD8974AA0F}" type="slidenum">
              <a:rPr lang="en-US"/>
              <a:pPr>
                <a:defRPr/>
              </a:pPr>
              <a:t>‹#›</a:t>
            </a:fld>
            <a:endParaRPr lang="en-US" dirty="0"/>
          </a:p>
        </p:txBody>
      </p:sp>
    </p:spTree>
    <p:extLst>
      <p:ext uri="{BB962C8B-B14F-4D97-AF65-F5344CB8AC3E}">
        <p14:creationId xmlns:p14="http://schemas.microsoft.com/office/powerpoint/2010/main" xmlns="" val="8548946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D15854F-5239-42E6-9BF0-54FD8974AA0F}" type="slidenum">
              <a:rPr lang="en-US" smtClean="0"/>
              <a:pPr>
                <a:defRPr/>
              </a:pPr>
              <a:t>1</a:t>
            </a:fld>
            <a:endParaRPr lang="en-US" dirty="0"/>
          </a:p>
        </p:txBody>
      </p:sp>
    </p:spTree>
    <p:extLst>
      <p:ext uri="{BB962C8B-B14F-4D97-AF65-F5344CB8AC3E}">
        <p14:creationId xmlns:p14="http://schemas.microsoft.com/office/powerpoint/2010/main" xmlns="" val="2152317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188" y="10226675"/>
            <a:ext cx="37306827"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4373" y="18653125"/>
            <a:ext cx="3072245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BB3AFC0-916D-453B-9CF7-0B8A52F657E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865DFFE-81CF-45BF-A4E1-76EEB39CB35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67978" y="2927350"/>
            <a:ext cx="9322377" cy="26333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00845" y="2927350"/>
            <a:ext cx="27800878" cy="26333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ADBD051-E436-4F05-9300-25D5214744E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3D25EE7-A3FD-4FD6-8C85-D9CF1303DB1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439"/>
            <a:ext cx="37306827"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1" y="13952538"/>
            <a:ext cx="37306827"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F1B08AA-C2E1-408A-B8B0-778765C0865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00846" y="9486900"/>
            <a:ext cx="18561627" cy="1977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8728" y="9486900"/>
            <a:ext cx="18561627" cy="1977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A8E8EB9-BE0B-475A-BE03-285E8168203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215" y="1317625"/>
            <a:ext cx="39502773"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215" y="7369176"/>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4215" y="10439401"/>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5428" y="7369176"/>
            <a:ext cx="1940156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5428" y="10439401"/>
            <a:ext cx="1940156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DE002A1-2D7E-486E-90D0-A45FEC3EE23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B2416FE4-ED96-4F37-B9D4-CD69D083596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43686A6-5479-4233-814F-C4FF5DC8A7A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21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587"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21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3B0CCCC-32B2-4D5E-ABF7-16340AEC2D2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3673" y="23042564"/>
            <a:ext cx="2633402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3673" y="2941639"/>
            <a:ext cx="2633402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8603673" y="25763539"/>
            <a:ext cx="2633402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79488B3-7165-4A8D-AE98-798A34B9430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300413" y="2927350"/>
            <a:ext cx="37290375" cy="5486400"/>
          </a:xfrm>
          <a:prstGeom prst="rect">
            <a:avLst/>
          </a:prstGeom>
          <a:noFill/>
          <a:ln w="9525">
            <a:noFill/>
            <a:miter lim="800000"/>
            <a:headEnd/>
            <a:tailEnd/>
          </a:ln>
        </p:spPr>
        <p:txBody>
          <a:bodyPr vert="horz" wrap="square" lIns="434525" tIns="217265" rIns="434525" bIns="217265"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3300413" y="9486900"/>
            <a:ext cx="37290375" cy="19773900"/>
          </a:xfrm>
          <a:prstGeom prst="rect">
            <a:avLst/>
          </a:prstGeom>
          <a:noFill/>
          <a:ln w="9525">
            <a:noFill/>
            <a:miter lim="800000"/>
            <a:headEnd/>
            <a:tailEnd/>
          </a:ln>
        </p:spPr>
        <p:txBody>
          <a:bodyPr vert="horz" wrap="square" lIns="434525" tIns="217265" rIns="434525" bIns="21726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300413" y="30016450"/>
            <a:ext cx="9144000" cy="2171700"/>
          </a:xfrm>
          <a:prstGeom prst="rect">
            <a:avLst/>
          </a:prstGeom>
          <a:noFill/>
          <a:ln w="9525">
            <a:noFill/>
            <a:miter lim="800000"/>
            <a:headEnd/>
            <a:tailEnd/>
          </a:ln>
          <a:effectLst/>
        </p:spPr>
        <p:txBody>
          <a:bodyPr vert="horz" wrap="square" lIns="434525" tIns="217265" rIns="434525" bIns="217265" numCol="1" anchor="t" anchorCtr="0" compatLnSpc="1">
            <a:prstTxWarp prst="textNoShape">
              <a:avLst/>
            </a:prstTxWarp>
          </a:bodyPr>
          <a:lstStyle>
            <a:lvl1pPr>
              <a:defRPr sz="6100" b="0">
                <a:solidFill>
                  <a:schemeClr val="tx1"/>
                </a:solidFill>
                <a:latin typeface="Times New Roman" pitchFamily="18" charset="0"/>
              </a:defRPr>
            </a:lvl1pPr>
          </a:lstStyle>
          <a:p>
            <a:pPr>
              <a:defRPr/>
            </a:pPr>
            <a:endParaRPr lang="en-US" dirty="0"/>
          </a:p>
        </p:txBody>
      </p:sp>
      <p:sp>
        <p:nvSpPr>
          <p:cNvPr id="1029" name="Rectangle 5"/>
          <p:cNvSpPr>
            <a:spLocks noGrp="1" noChangeArrowheads="1"/>
          </p:cNvSpPr>
          <p:nvPr>
            <p:ph type="ftr" sz="quarter" idx="3"/>
          </p:nvPr>
        </p:nvSpPr>
        <p:spPr bwMode="auto">
          <a:xfrm>
            <a:off x="14987588" y="30016450"/>
            <a:ext cx="13916025" cy="2171700"/>
          </a:xfrm>
          <a:prstGeom prst="rect">
            <a:avLst/>
          </a:prstGeom>
          <a:noFill/>
          <a:ln w="9525">
            <a:noFill/>
            <a:miter lim="800000"/>
            <a:headEnd/>
            <a:tailEnd/>
          </a:ln>
          <a:effectLst/>
        </p:spPr>
        <p:txBody>
          <a:bodyPr vert="horz" wrap="square" lIns="434525" tIns="217265" rIns="434525" bIns="217265" numCol="1" anchor="t" anchorCtr="0" compatLnSpc="1">
            <a:prstTxWarp prst="textNoShape">
              <a:avLst/>
            </a:prstTxWarp>
          </a:bodyPr>
          <a:lstStyle>
            <a:lvl1pPr algn="ctr">
              <a:defRPr sz="6100" b="0">
                <a:solidFill>
                  <a:schemeClr val="tx1"/>
                </a:solidFill>
                <a:latin typeface="Times New Roman" pitchFamily="18" charset="0"/>
              </a:defRPr>
            </a:lvl1pPr>
          </a:lstStyle>
          <a:p>
            <a:pPr>
              <a:defRPr/>
            </a:pPr>
            <a:endParaRPr lang="en-US" dirty="0"/>
          </a:p>
        </p:txBody>
      </p:sp>
      <p:sp>
        <p:nvSpPr>
          <p:cNvPr id="1030" name="Rectangle 6"/>
          <p:cNvSpPr>
            <a:spLocks noGrp="1" noChangeArrowheads="1"/>
          </p:cNvSpPr>
          <p:nvPr>
            <p:ph type="sldNum" sz="quarter" idx="4"/>
          </p:nvPr>
        </p:nvSpPr>
        <p:spPr bwMode="auto">
          <a:xfrm>
            <a:off x="31446788" y="30016450"/>
            <a:ext cx="9144000" cy="2171700"/>
          </a:xfrm>
          <a:prstGeom prst="rect">
            <a:avLst/>
          </a:prstGeom>
          <a:noFill/>
          <a:ln w="9525">
            <a:noFill/>
            <a:miter lim="800000"/>
            <a:headEnd/>
            <a:tailEnd/>
          </a:ln>
          <a:effectLst/>
        </p:spPr>
        <p:txBody>
          <a:bodyPr vert="horz" wrap="square" lIns="434525" tIns="217265" rIns="434525" bIns="217265" numCol="1" anchor="t" anchorCtr="0" compatLnSpc="1">
            <a:prstTxWarp prst="textNoShape">
              <a:avLst/>
            </a:prstTxWarp>
          </a:bodyPr>
          <a:lstStyle>
            <a:lvl1pPr algn="r">
              <a:defRPr sz="6100" b="0">
                <a:solidFill>
                  <a:schemeClr val="tx1"/>
                </a:solidFill>
                <a:latin typeface="Times New Roman" pitchFamily="18" charset="0"/>
              </a:defRPr>
            </a:lvl1pPr>
          </a:lstStyle>
          <a:p>
            <a:pPr>
              <a:defRPr/>
            </a:pPr>
            <a:fld id="{2DE5D91D-26D5-4E58-9A33-D32836C16D0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51338" rtl="0" eaLnBrk="0" fontAlgn="base" hangingPunct="0">
        <a:spcBef>
          <a:spcPct val="0"/>
        </a:spcBef>
        <a:spcAft>
          <a:spcPct val="0"/>
        </a:spcAft>
        <a:defRPr sz="21200">
          <a:solidFill>
            <a:schemeClr val="tx2"/>
          </a:solidFill>
          <a:latin typeface="+mj-lt"/>
          <a:ea typeface="+mj-ea"/>
          <a:cs typeface="+mj-cs"/>
        </a:defRPr>
      </a:lvl1pPr>
      <a:lvl2pPr algn="ctr" defTabSz="4351338" rtl="0" eaLnBrk="0" fontAlgn="base" hangingPunct="0">
        <a:spcBef>
          <a:spcPct val="0"/>
        </a:spcBef>
        <a:spcAft>
          <a:spcPct val="0"/>
        </a:spcAft>
        <a:defRPr sz="21200">
          <a:solidFill>
            <a:schemeClr val="tx2"/>
          </a:solidFill>
          <a:latin typeface="Times New Roman" pitchFamily="18" charset="0"/>
        </a:defRPr>
      </a:lvl2pPr>
      <a:lvl3pPr algn="ctr" defTabSz="4351338" rtl="0" eaLnBrk="0" fontAlgn="base" hangingPunct="0">
        <a:spcBef>
          <a:spcPct val="0"/>
        </a:spcBef>
        <a:spcAft>
          <a:spcPct val="0"/>
        </a:spcAft>
        <a:defRPr sz="21200">
          <a:solidFill>
            <a:schemeClr val="tx2"/>
          </a:solidFill>
          <a:latin typeface="Times New Roman" pitchFamily="18" charset="0"/>
        </a:defRPr>
      </a:lvl3pPr>
      <a:lvl4pPr algn="ctr" defTabSz="4351338" rtl="0" eaLnBrk="0" fontAlgn="base" hangingPunct="0">
        <a:spcBef>
          <a:spcPct val="0"/>
        </a:spcBef>
        <a:spcAft>
          <a:spcPct val="0"/>
        </a:spcAft>
        <a:defRPr sz="21200">
          <a:solidFill>
            <a:schemeClr val="tx2"/>
          </a:solidFill>
          <a:latin typeface="Times New Roman" pitchFamily="18" charset="0"/>
        </a:defRPr>
      </a:lvl4pPr>
      <a:lvl5pPr algn="ctr" defTabSz="4351338" rtl="0" eaLnBrk="0" fontAlgn="base" hangingPunct="0">
        <a:spcBef>
          <a:spcPct val="0"/>
        </a:spcBef>
        <a:spcAft>
          <a:spcPct val="0"/>
        </a:spcAft>
        <a:defRPr sz="21200">
          <a:solidFill>
            <a:schemeClr val="tx2"/>
          </a:solidFill>
          <a:latin typeface="Times New Roman" pitchFamily="18" charset="0"/>
        </a:defRPr>
      </a:lvl5pPr>
      <a:lvl6pPr marL="457200" algn="ctr" defTabSz="4351338" rtl="0" eaLnBrk="0" fontAlgn="base" hangingPunct="0">
        <a:spcBef>
          <a:spcPct val="0"/>
        </a:spcBef>
        <a:spcAft>
          <a:spcPct val="0"/>
        </a:spcAft>
        <a:defRPr sz="21200">
          <a:solidFill>
            <a:schemeClr val="tx2"/>
          </a:solidFill>
          <a:latin typeface="Times New Roman" pitchFamily="18" charset="0"/>
        </a:defRPr>
      </a:lvl6pPr>
      <a:lvl7pPr marL="914400" algn="ctr" defTabSz="4351338" rtl="0" eaLnBrk="0" fontAlgn="base" hangingPunct="0">
        <a:spcBef>
          <a:spcPct val="0"/>
        </a:spcBef>
        <a:spcAft>
          <a:spcPct val="0"/>
        </a:spcAft>
        <a:defRPr sz="21200">
          <a:solidFill>
            <a:schemeClr val="tx2"/>
          </a:solidFill>
          <a:latin typeface="Times New Roman" pitchFamily="18" charset="0"/>
        </a:defRPr>
      </a:lvl7pPr>
      <a:lvl8pPr marL="1371600" algn="ctr" defTabSz="4351338" rtl="0" eaLnBrk="0" fontAlgn="base" hangingPunct="0">
        <a:spcBef>
          <a:spcPct val="0"/>
        </a:spcBef>
        <a:spcAft>
          <a:spcPct val="0"/>
        </a:spcAft>
        <a:defRPr sz="21200">
          <a:solidFill>
            <a:schemeClr val="tx2"/>
          </a:solidFill>
          <a:latin typeface="Times New Roman" pitchFamily="18" charset="0"/>
        </a:defRPr>
      </a:lvl8pPr>
      <a:lvl9pPr marL="1828800" algn="ctr" defTabSz="4351338" rtl="0" eaLnBrk="0" fontAlgn="base" hangingPunct="0">
        <a:spcBef>
          <a:spcPct val="0"/>
        </a:spcBef>
        <a:spcAft>
          <a:spcPct val="0"/>
        </a:spcAft>
        <a:defRPr sz="21200">
          <a:solidFill>
            <a:schemeClr val="tx2"/>
          </a:solidFill>
          <a:latin typeface="Times New Roman" pitchFamily="18" charset="0"/>
        </a:defRPr>
      </a:lvl9pPr>
    </p:titleStyle>
    <p:bodyStyle>
      <a:lvl1pPr marL="1628775" indent="-1628775" algn="l" defTabSz="4351338" rtl="0" eaLnBrk="0" fontAlgn="base" hangingPunct="0">
        <a:spcBef>
          <a:spcPct val="20000"/>
        </a:spcBef>
        <a:spcAft>
          <a:spcPct val="0"/>
        </a:spcAft>
        <a:buChar char="•"/>
        <a:defRPr sz="14500">
          <a:solidFill>
            <a:schemeClr val="tx1"/>
          </a:solidFill>
          <a:latin typeface="+mn-lt"/>
          <a:ea typeface="+mn-ea"/>
          <a:cs typeface="+mn-cs"/>
        </a:defRPr>
      </a:lvl1pPr>
      <a:lvl2pPr marL="3533775" indent="-1362075" algn="l" defTabSz="4351338" rtl="0" eaLnBrk="0" fontAlgn="base" hangingPunct="0">
        <a:spcBef>
          <a:spcPct val="20000"/>
        </a:spcBef>
        <a:spcAft>
          <a:spcPct val="0"/>
        </a:spcAft>
        <a:buChar char="–"/>
        <a:defRPr sz="13200">
          <a:solidFill>
            <a:schemeClr val="tx1"/>
          </a:solidFill>
          <a:latin typeface="+mn-lt"/>
        </a:defRPr>
      </a:lvl2pPr>
      <a:lvl3pPr marL="5427663" indent="-1076325" algn="l" defTabSz="4351338" rtl="0" eaLnBrk="0" fontAlgn="base" hangingPunct="0">
        <a:spcBef>
          <a:spcPct val="20000"/>
        </a:spcBef>
        <a:spcAft>
          <a:spcPct val="0"/>
        </a:spcAft>
        <a:buChar char="•"/>
        <a:defRPr sz="11000">
          <a:solidFill>
            <a:schemeClr val="tx1"/>
          </a:solidFill>
          <a:latin typeface="+mn-lt"/>
        </a:defRPr>
      </a:lvl3pPr>
      <a:lvl4pPr marL="7607300" indent="-1098550" algn="l" defTabSz="4351338" rtl="0" eaLnBrk="0" fontAlgn="base" hangingPunct="0">
        <a:spcBef>
          <a:spcPct val="20000"/>
        </a:spcBef>
        <a:spcAft>
          <a:spcPct val="0"/>
        </a:spcAft>
        <a:buChar char="–"/>
        <a:defRPr sz="9300">
          <a:solidFill>
            <a:schemeClr val="tx1"/>
          </a:solidFill>
          <a:latin typeface="+mn-lt"/>
        </a:defRPr>
      </a:lvl4pPr>
      <a:lvl5pPr marL="9769475" indent="-1081088" algn="l" defTabSz="4351338" rtl="0" eaLnBrk="0" fontAlgn="base" hangingPunct="0">
        <a:spcBef>
          <a:spcPct val="20000"/>
        </a:spcBef>
        <a:spcAft>
          <a:spcPct val="0"/>
        </a:spcAft>
        <a:buChar char="»"/>
        <a:defRPr sz="9300">
          <a:solidFill>
            <a:schemeClr val="tx1"/>
          </a:solidFill>
          <a:latin typeface="+mn-lt"/>
        </a:defRPr>
      </a:lvl5pPr>
      <a:lvl6pPr marL="10226675" indent="-1081088" algn="l" defTabSz="4351338" rtl="0" eaLnBrk="0" fontAlgn="base" hangingPunct="0">
        <a:spcBef>
          <a:spcPct val="20000"/>
        </a:spcBef>
        <a:spcAft>
          <a:spcPct val="0"/>
        </a:spcAft>
        <a:buChar char="»"/>
        <a:defRPr sz="9300">
          <a:solidFill>
            <a:schemeClr val="tx1"/>
          </a:solidFill>
          <a:latin typeface="+mn-lt"/>
        </a:defRPr>
      </a:lvl6pPr>
      <a:lvl7pPr marL="10683875" indent="-1081088" algn="l" defTabSz="4351338" rtl="0" eaLnBrk="0" fontAlgn="base" hangingPunct="0">
        <a:spcBef>
          <a:spcPct val="20000"/>
        </a:spcBef>
        <a:spcAft>
          <a:spcPct val="0"/>
        </a:spcAft>
        <a:buChar char="»"/>
        <a:defRPr sz="9300">
          <a:solidFill>
            <a:schemeClr val="tx1"/>
          </a:solidFill>
          <a:latin typeface="+mn-lt"/>
        </a:defRPr>
      </a:lvl7pPr>
      <a:lvl8pPr marL="11141075" indent="-1081088" algn="l" defTabSz="4351338" rtl="0" eaLnBrk="0" fontAlgn="base" hangingPunct="0">
        <a:spcBef>
          <a:spcPct val="20000"/>
        </a:spcBef>
        <a:spcAft>
          <a:spcPct val="0"/>
        </a:spcAft>
        <a:buChar char="»"/>
        <a:defRPr sz="9300">
          <a:solidFill>
            <a:schemeClr val="tx1"/>
          </a:solidFill>
          <a:latin typeface="+mn-lt"/>
        </a:defRPr>
      </a:lvl8pPr>
      <a:lvl9pPr marL="11598275" indent="-1081088" algn="l" defTabSz="4351338" rtl="0" eaLnBrk="0" fontAlgn="base" hangingPunct="0">
        <a:spcBef>
          <a:spcPct val="20000"/>
        </a:spcBef>
        <a:spcAft>
          <a:spcPct val="0"/>
        </a:spcAft>
        <a:buChar char="»"/>
        <a:defRPr sz="9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5.png"/><Relationship Id="rId3" Type="http://schemas.openxmlformats.org/officeDocument/2006/relationships/notesSlide" Target="../notesSlides/notesSlide1.xml"/><Relationship Id="rId21" Type="http://schemas.openxmlformats.org/officeDocument/2006/relationships/image" Target="../media/image18.png"/><Relationship Id="rId7" Type="http://schemas.openxmlformats.org/officeDocument/2006/relationships/image" Target="../media/image6.tiff"/><Relationship Id="rId12" Type="http://schemas.openxmlformats.org/officeDocument/2006/relationships/image" Target="../media/image11.png"/><Relationship Id="rId17" Type="http://schemas.openxmlformats.org/officeDocument/2006/relationships/image" Target="../media/image14.png"/><Relationship Id="rId2" Type="http://schemas.openxmlformats.org/officeDocument/2006/relationships/slideLayout" Target="../slideLayouts/slideLayout7.xml"/><Relationship Id="rId16" Type="http://schemas.openxmlformats.org/officeDocument/2006/relationships/oleObject" Target="../embeddings/oleObject2.bin"/><Relationship Id="rId20" Type="http://schemas.openxmlformats.org/officeDocument/2006/relationships/image" Target="../media/image17.jpeg"/><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oleObject" Target="../embeddings/oleObject1.bin"/><Relationship Id="rId10" Type="http://schemas.openxmlformats.org/officeDocument/2006/relationships/image" Target="../media/image9.jpeg"/><Relationship Id="rId19" Type="http://schemas.openxmlformats.org/officeDocument/2006/relationships/image" Target="../media/image16.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Text Box 2"/>
          <p:cNvSpPr txBox="1">
            <a:spLocks noChangeArrowheads="1"/>
          </p:cNvSpPr>
          <p:nvPr/>
        </p:nvSpPr>
        <p:spPr bwMode="auto">
          <a:xfrm>
            <a:off x="559520" y="-64750"/>
            <a:ext cx="44720512" cy="2031325"/>
          </a:xfrm>
          <a:prstGeom prst="rect">
            <a:avLst/>
          </a:prstGeom>
          <a:noFill/>
          <a:ln w="9525">
            <a:noFill/>
            <a:miter lim="800000"/>
            <a:headEnd/>
            <a:tailEnd/>
          </a:ln>
        </p:spPr>
        <p:txBody>
          <a:bodyPr wrap="square" lIns="419070" tIns="457200" rIns="419070" bIns="457200">
            <a:spAutoFit/>
          </a:bodyPr>
          <a:lstStyle/>
          <a:p>
            <a:pPr defTabSz="908050"/>
            <a:r>
              <a:rPr lang="en-US" sz="7200" dirty="0"/>
              <a:t>Microwave Properties of Magnetic Nanowire Arrays</a:t>
            </a:r>
            <a:endParaRPr lang="en-US" sz="7200" dirty="0">
              <a:solidFill>
                <a:srgbClr val="000099"/>
              </a:solidFill>
            </a:endParaRPr>
          </a:p>
        </p:txBody>
      </p:sp>
      <p:sp>
        <p:nvSpPr>
          <p:cNvPr id="1036" name="Line 72"/>
          <p:cNvSpPr>
            <a:spLocks noChangeShapeType="1"/>
          </p:cNvSpPr>
          <p:nvPr/>
        </p:nvSpPr>
        <p:spPr bwMode="auto">
          <a:xfrm>
            <a:off x="0" y="4904087"/>
            <a:ext cx="0" cy="28505150"/>
          </a:xfrm>
          <a:prstGeom prst="line">
            <a:avLst/>
          </a:prstGeom>
          <a:noFill/>
          <a:ln w="9525">
            <a:solidFill>
              <a:srgbClr val="F8F8F8"/>
            </a:solidFill>
            <a:round/>
            <a:headEnd/>
            <a:tailEnd/>
          </a:ln>
        </p:spPr>
        <p:txBody>
          <a:bodyPr wrap="none" anchor="ctr"/>
          <a:lstStyle/>
          <a:p>
            <a:endParaRPr lang="en-US" dirty="0"/>
          </a:p>
        </p:txBody>
      </p:sp>
      <p:sp>
        <p:nvSpPr>
          <p:cNvPr id="1037" name="Text Box 95"/>
          <p:cNvSpPr txBox="1">
            <a:spLocks noChangeArrowheads="1"/>
          </p:cNvSpPr>
          <p:nvPr/>
        </p:nvSpPr>
        <p:spPr bwMode="auto">
          <a:xfrm>
            <a:off x="29843023" y="29323338"/>
            <a:ext cx="13239750" cy="4415679"/>
          </a:xfrm>
          <a:prstGeom prst="rect">
            <a:avLst/>
          </a:prstGeom>
          <a:noFill/>
          <a:ln w="9525">
            <a:noFill/>
            <a:miter lim="800000"/>
            <a:headEnd/>
            <a:tailEnd/>
          </a:ln>
        </p:spPr>
        <p:txBody>
          <a:bodyPr wrap="square" lIns="457200" tIns="45267" rIns="457200" bIns="45267">
            <a:spAutoFit/>
          </a:bodyPr>
          <a:lstStyle/>
          <a:p>
            <a:pPr defTabSz="908050"/>
            <a:r>
              <a:rPr lang="en-US" dirty="0">
                <a:solidFill>
                  <a:srgbClr val="000099"/>
                </a:solidFill>
              </a:rPr>
              <a:t>Acknowledgments</a:t>
            </a:r>
          </a:p>
          <a:p>
            <a:pPr algn="just" defTabSz="908050">
              <a:spcBef>
                <a:spcPts val="1763"/>
              </a:spcBef>
            </a:pPr>
            <a:r>
              <a:rPr lang="en-US" sz="3200" b="0" dirty="0">
                <a:solidFill>
                  <a:schemeClr val="tx1"/>
                </a:solidFill>
              </a:rPr>
              <a:t>This work was supported by the National Science Foundation, through Grant No. ECCS-1028547 and the </a:t>
            </a:r>
            <a:r>
              <a:rPr lang="en-US" sz="3200" b="0" dirty="0" err="1">
                <a:solidFill>
                  <a:schemeClr val="tx1"/>
                </a:solidFill>
              </a:rPr>
              <a:t>LASiGMA</a:t>
            </a:r>
            <a:r>
              <a:rPr lang="en-US" sz="3200" b="0" dirty="0">
                <a:solidFill>
                  <a:schemeClr val="tx1"/>
                </a:solidFill>
              </a:rPr>
              <a:t> program under Award No. EPS-1003897 with additional support from the Louisiana Board of Regents.</a:t>
            </a:r>
          </a:p>
          <a:p>
            <a:pPr algn="just" defTabSz="908050">
              <a:spcBef>
                <a:spcPts val="1763"/>
              </a:spcBef>
            </a:pPr>
            <a:endParaRPr lang="en-US" sz="3200" b="0" dirty="0">
              <a:solidFill>
                <a:schemeClr val="tx1"/>
              </a:solidFill>
            </a:endParaRPr>
          </a:p>
          <a:p>
            <a:pPr algn="just" defTabSz="908050">
              <a:spcBef>
                <a:spcPts val="1763"/>
              </a:spcBef>
            </a:pPr>
            <a:endParaRPr lang="en-US" sz="3600" b="0" dirty="0">
              <a:solidFill>
                <a:schemeClr val="tx1"/>
              </a:solidFill>
            </a:endParaRPr>
          </a:p>
        </p:txBody>
      </p:sp>
      <p:pic>
        <p:nvPicPr>
          <p:cNvPr id="1042" name="Picture 26" descr="LI Header"/>
          <p:cNvPicPr>
            <a:picLocks noChangeAspect="1" noChangeArrowheads="1"/>
          </p:cNvPicPr>
          <p:nvPr/>
        </p:nvPicPr>
        <p:blipFill>
          <a:blip r:embed="rId4" cstate="print"/>
          <a:srcRect/>
          <a:stretch>
            <a:fillRect/>
          </a:stretch>
        </p:blipFill>
        <p:spPr bwMode="auto">
          <a:xfrm>
            <a:off x="38688963" y="344488"/>
            <a:ext cx="4611687" cy="1262062"/>
          </a:xfrm>
          <a:prstGeom prst="rect">
            <a:avLst/>
          </a:prstGeom>
          <a:noFill/>
          <a:ln w="9525">
            <a:noFill/>
            <a:miter lim="800000"/>
            <a:headEnd/>
            <a:tailEnd/>
          </a:ln>
        </p:spPr>
      </p:pic>
      <p:pic>
        <p:nvPicPr>
          <p:cNvPr id="1043" name="Picture 27" descr="NSF_Logo"/>
          <p:cNvPicPr>
            <a:picLocks noChangeAspect="1" noChangeArrowheads="1"/>
          </p:cNvPicPr>
          <p:nvPr/>
        </p:nvPicPr>
        <p:blipFill>
          <a:blip r:embed="rId5" cstate="print"/>
          <a:srcRect/>
          <a:stretch>
            <a:fillRect/>
          </a:stretch>
        </p:blipFill>
        <p:spPr bwMode="auto">
          <a:xfrm>
            <a:off x="36462898" y="111124"/>
            <a:ext cx="1798638" cy="1798638"/>
          </a:xfrm>
          <a:prstGeom prst="rect">
            <a:avLst/>
          </a:prstGeom>
          <a:noFill/>
          <a:ln w="9525" algn="in">
            <a:noFill/>
            <a:miter lim="800000"/>
            <a:headEnd/>
            <a:tailEnd/>
          </a:ln>
        </p:spPr>
      </p:pic>
      <p:sp>
        <p:nvSpPr>
          <p:cNvPr id="1044" name="Rectangle 30"/>
          <p:cNvSpPr>
            <a:spLocks noChangeArrowheads="1"/>
          </p:cNvSpPr>
          <p:nvPr/>
        </p:nvSpPr>
        <p:spPr bwMode="auto">
          <a:xfrm>
            <a:off x="0" y="0"/>
            <a:ext cx="43891200" cy="0"/>
          </a:xfrm>
          <a:prstGeom prst="rect">
            <a:avLst/>
          </a:prstGeom>
          <a:noFill/>
          <a:ln w="9525">
            <a:noFill/>
            <a:miter lim="800000"/>
            <a:headEnd/>
            <a:tailEnd/>
          </a:ln>
        </p:spPr>
        <p:txBody>
          <a:bodyPr wrap="none" anchor="ctr">
            <a:spAutoFit/>
          </a:bodyPr>
          <a:lstStyle/>
          <a:p>
            <a:endParaRPr lang="en-US" dirty="0"/>
          </a:p>
        </p:txBody>
      </p:sp>
      <p:pic>
        <p:nvPicPr>
          <p:cNvPr id="1051" name="Picture 42"/>
          <p:cNvPicPr>
            <a:picLocks noChangeAspect="1" noChangeArrowheads="1"/>
          </p:cNvPicPr>
          <p:nvPr/>
        </p:nvPicPr>
        <p:blipFill>
          <a:blip r:embed="rId6" cstate="print"/>
          <a:srcRect/>
          <a:stretch>
            <a:fillRect/>
          </a:stretch>
        </p:blipFill>
        <p:spPr bwMode="auto">
          <a:xfrm>
            <a:off x="24060150" y="344487"/>
            <a:ext cx="11595100" cy="1331913"/>
          </a:xfrm>
          <a:prstGeom prst="rect">
            <a:avLst/>
          </a:prstGeom>
          <a:noFill/>
          <a:ln w="9525">
            <a:noFill/>
            <a:miter lim="800000"/>
            <a:headEnd/>
            <a:tailEnd/>
          </a:ln>
        </p:spPr>
      </p:pic>
      <p:sp>
        <p:nvSpPr>
          <p:cNvPr id="1052" name="Rectangle 8"/>
          <p:cNvSpPr>
            <a:spLocks noChangeArrowheads="1"/>
          </p:cNvSpPr>
          <p:nvPr/>
        </p:nvSpPr>
        <p:spPr bwMode="auto">
          <a:xfrm>
            <a:off x="727471" y="1598474"/>
            <a:ext cx="29130229" cy="1077218"/>
          </a:xfrm>
          <a:prstGeom prst="rect">
            <a:avLst/>
          </a:prstGeom>
          <a:noFill/>
          <a:ln w="9525">
            <a:noFill/>
            <a:miter lim="800000"/>
            <a:headEnd/>
            <a:tailEnd/>
          </a:ln>
        </p:spPr>
        <p:txBody>
          <a:bodyPr wrap="square">
            <a:spAutoFit/>
          </a:bodyPr>
          <a:lstStyle/>
          <a:p>
            <a:r>
              <a:rPr lang="en-US" sz="3200" dirty="0">
                <a:solidFill>
                  <a:schemeClr val="tx1"/>
                </a:solidFill>
              </a:rPr>
              <a:t>D. Adams, S. </a:t>
            </a:r>
            <a:r>
              <a:rPr lang="en-US" sz="3200" dirty="0" err="1">
                <a:solidFill>
                  <a:schemeClr val="tx1"/>
                </a:solidFill>
              </a:rPr>
              <a:t>Khanal</a:t>
            </a:r>
            <a:r>
              <a:rPr lang="en-US" sz="3200" dirty="0">
                <a:solidFill>
                  <a:schemeClr val="tx1"/>
                </a:solidFill>
              </a:rPr>
              <a:t>, L. </a:t>
            </a:r>
            <a:r>
              <a:rPr lang="en-US" sz="3200" dirty="0" err="1">
                <a:solidFill>
                  <a:schemeClr val="tx1"/>
                </a:solidFill>
              </a:rPr>
              <a:t>Spinu</a:t>
            </a:r>
            <a:endParaRPr lang="en-US" sz="3200" dirty="0">
              <a:solidFill>
                <a:schemeClr val="tx1"/>
              </a:solidFill>
            </a:endParaRPr>
          </a:p>
          <a:p>
            <a:r>
              <a:rPr lang="en-US" sz="3200" i="1" dirty="0">
                <a:solidFill>
                  <a:schemeClr val="tx1"/>
                </a:solidFill>
              </a:rPr>
              <a:t>Advanced Materials Research Institute, University of New Orleans, New Orleans, LA 70148</a:t>
            </a:r>
            <a:endParaRPr lang="en-US" sz="3200" dirty="0">
              <a:solidFill>
                <a:schemeClr val="tx1"/>
              </a:solidFill>
            </a:endParaRPr>
          </a:p>
        </p:txBody>
      </p:sp>
      <p:sp>
        <p:nvSpPr>
          <p:cNvPr id="1053" name="Line 12"/>
          <p:cNvSpPr>
            <a:spLocks noChangeShapeType="1"/>
          </p:cNvSpPr>
          <p:nvPr/>
        </p:nvSpPr>
        <p:spPr bwMode="auto">
          <a:xfrm flipV="1">
            <a:off x="559520" y="2971800"/>
            <a:ext cx="28921075" cy="23813"/>
          </a:xfrm>
          <a:prstGeom prst="line">
            <a:avLst/>
          </a:prstGeom>
          <a:noFill/>
          <a:ln w="9525">
            <a:solidFill>
              <a:schemeClr val="tx1"/>
            </a:solidFill>
            <a:round/>
            <a:headEnd/>
            <a:tailEnd/>
          </a:ln>
        </p:spPr>
        <p:txBody>
          <a:bodyPr/>
          <a:lstStyle/>
          <a:p>
            <a:endParaRPr lang="en-US" dirty="0"/>
          </a:p>
        </p:txBody>
      </p:sp>
      <p:sp>
        <p:nvSpPr>
          <p:cNvPr id="1085" name="Rectangle 35"/>
          <p:cNvSpPr>
            <a:spLocks noChangeArrowheads="1"/>
          </p:cNvSpPr>
          <p:nvPr/>
        </p:nvSpPr>
        <p:spPr bwMode="auto">
          <a:xfrm>
            <a:off x="30271453" y="27116805"/>
            <a:ext cx="11858625" cy="707886"/>
          </a:xfrm>
          <a:prstGeom prst="rect">
            <a:avLst/>
          </a:prstGeom>
          <a:noFill/>
          <a:ln w="9525">
            <a:noFill/>
            <a:miter lim="800000"/>
            <a:headEnd/>
            <a:tailEnd/>
          </a:ln>
        </p:spPr>
        <p:txBody>
          <a:bodyPr wrap="square">
            <a:spAutoFit/>
          </a:bodyPr>
          <a:lstStyle/>
          <a:p>
            <a:pPr defTabSz="4156075"/>
            <a:r>
              <a:rPr lang="pt-BR" dirty="0" smtClean="0">
                <a:solidFill>
                  <a:srgbClr val="000099"/>
                </a:solidFill>
                <a:latin typeface="Tahoma" pitchFamily="34" charset="0"/>
              </a:rPr>
              <a:t>References</a:t>
            </a:r>
            <a:endParaRPr lang="pt-BR" dirty="0">
              <a:solidFill>
                <a:srgbClr val="000099"/>
              </a:solidFill>
              <a:latin typeface="Tahoma" pitchFamily="34" charset="0"/>
            </a:endParaRPr>
          </a:p>
        </p:txBody>
      </p:sp>
      <p:sp>
        <p:nvSpPr>
          <p:cNvPr id="4" name="TextBox 3"/>
          <p:cNvSpPr txBox="1"/>
          <p:nvPr/>
        </p:nvSpPr>
        <p:spPr>
          <a:xfrm>
            <a:off x="559520" y="3141168"/>
            <a:ext cx="8375660" cy="830997"/>
          </a:xfrm>
          <a:prstGeom prst="rect">
            <a:avLst/>
          </a:prstGeom>
          <a:noFill/>
        </p:spPr>
        <p:txBody>
          <a:bodyPr wrap="square" rtlCol="0">
            <a:spAutoFit/>
          </a:bodyPr>
          <a:lstStyle/>
          <a:p>
            <a:r>
              <a:rPr lang="en-US" sz="4800" dirty="0" smtClean="0"/>
              <a:t>Abstract</a:t>
            </a:r>
            <a:endParaRPr lang="en-US" sz="4800" dirty="0"/>
          </a:p>
        </p:txBody>
      </p:sp>
      <p:sp>
        <p:nvSpPr>
          <p:cNvPr id="8" name="TextBox 7"/>
          <p:cNvSpPr txBox="1"/>
          <p:nvPr/>
        </p:nvSpPr>
        <p:spPr>
          <a:xfrm>
            <a:off x="609600" y="3618348"/>
            <a:ext cx="28870995" cy="707886"/>
          </a:xfrm>
          <a:prstGeom prst="rect">
            <a:avLst/>
          </a:prstGeom>
          <a:noFill/>
        </p:spPr>
        <p:txBody>
          <a:bodyPr wrap="square" rtlCol="0">
            <a:spAutoFit/>
          </a:bodyPr>
          <a:lstStyle/>
          <a:p>
            <a:endParaRPr lang="en-US" dirty="0"/>
          </a:p>
        </p:txBody>
      </p:sp>
      <p:sp>
        <p:nvSpPr>
          <p:cNvPr id="11" name="TextBox 10"/>
          <p:cNvSpPr txBox="1"/>
          <p:nvPr/>
        </p:nvSpPr>
        <p:spPr>
          <a:xfrm>
            <a:off x="609600" y="3972291"/>
            <a:ext cx="28426850" cy="6247864"/>
          </a:xfrm>
          <a:prstGeom prst="rect">
            <a:avLst/>
          </a:prstGeom>
          <a:noFill/>
        </p:spPr>
        <p:txBody>
          <a:bodyPr wrap="square" rtlCol="0">
            <a:spAutoFit/>
          </a:bodyPr>
          <a:lstStyle/>
          <a:p>
            <a:pPr algn="just"/>
            <a:r>
              <a:rPr lang="en-US" b="0" dirty="0" smtClean="0">
                <a:solidFill>
                  <a:schemeClr val="tx1"/>
                </a:solidFill>
              </a:rPr>
              <a:t>	</a:t>
            </a:r>
            <a:r>
              <a:rPr lang="en-US" sz="3600" b="0" dirty="0" smtClean="0">
                <a:solidFill>
                  <a:schemeClr val="tx1"/>
                </a:solidFill>
              </a:rPr>
              <a:t>Microwave </a:t>
            </a:r>
            <a:r>
              <a:rPr lang="en-US" sz="3600" b="0" dirty="0">
                <a:solidFill>
                  <a:schemeClr val="tx1"/>
                </a:solidFill>
              </a:rPr>
              <a:t>technology has various applications in wireless systems such as communication, radar, remote sensing, security, and satellite.  Microwave applications continue to grow with the rising developments of microwave integrated circuits and high-frequency devices.</a:t>
            </a:r>
          </a:p>
          <a:p>
            <a:pPr algn="just"/>
            <a:r>
              <a:rPr lang="en-US" sz="3600" b="0" dirty="0">
                <a:solidFill>
                  <a:schemeClr val="tx1"/>
                </a:solidFill>
              </a:rPr>
              <a:t>	In this study we focus on studying the high frequency properties of various sets of magnetic </a:t>
            </a:r>
            <a:r>
              <a:rPr lang="en-US" sz="3600" b="0" dirty="0" err="1" smtClean="0">
                <a:solidFill>
                  <a:schemeClr val="tx1"/>
                </a:solidFill>
              </a:rPr>
              <a:t>nanowire</a:t>
            </a:r>
            <a:r>
              <a:rPr lang="en-US" sz="3600" b="0" dirty="0" smtClean="0">
                <a:solidFill>
                  <a:schemeClr val="tx1"/>
                </a:solidFill>
              </a:rPr>
              <a:t> </a:t>
            </a:r>
            <a:r>
              <a:rPr lang="en-US" sz="3600" b="0" dirty="0">
                <a:solidFill>
                  <a:schemeClr val="tx1"/>
                </a:solidFill>
              </a:rPr>
              <a:t>arrays of different sizes and orientations. The microwave magnetic field is produced by a Vector Network Analyzer (VNA) in the (1 GHz, 40 GHz) frequency range and transmitted by using coplanar waveguides (CPW). The coplanar waveguides we use for our investigations are 300 µm long with a signal line width of 20 µm. This particular CPW configuration ensures minimum losses due to radiation.  Micron-scale coplanar waveguides are fabricated through the photolithography process in AMRI’s clean room. The sets of magnetic nanowires are fabricated by e-beam </a:t>
            </a:r>
            <a:r>
              <a:rPr lang="en-US" sz="3600" b="0" dirty="0" smtClean="0">
                <a:solidFill>
                  <a:schemeClr val="tx1"/>
                </a:solidFill>
              </a:rPr>
              <a:t>lithography.</a:t>
            </a:r>
            <a:endParaRPr lang="en-US" sz="3600" b="0" dirty="0">
              <a:solidFill>
                <a:schemeClr val="tx1"/>
              </a:solidFill>
            </a:endParaRPr>
          </a:p>
          <a:p>
            <a:pPr algn="just"/>
            <a:r>
              <a:rPr lang="en-US" sz="3600" b="0" dirty="0">
                <a:solidFill>
                  <a:schemeClr val="tx1"/>
                </a:solidFill>
              </a:rPr>
              <a:t>	The microwave properties of the samples are investigated by broadband ferromagnetic resonance experiments carried out at room temperature. </a:t>
            </a:r>
          </a:p>
        </p:txBody>
      </p:sp>
      <p:sp>
        <p:nvSpPr>
          <p:cNvPr id="106" name="Line 12"/>
          <p:cNvSpPr>
            <a:spLocks noChangeShapeType="1"/>
          </p:cNvSpPr>
          <p:nvPr/>
        </p:nvSpPr>
        <p:spPr bwMode="auto">
          <a:xfrm flipV="1">
            <a:off x="669849" y="10515600"/>
            <a:ext cx="28921075" cy="23813"/>
          </a:xfrm>
          <a:prstGeom prst="line">
            <a:avLst/>
          </a:prstGeom>
          <a:noFill/>
          <a:ln w="9525">
            <a:solidFill>
              <a:schemeClr val="tx1"/>
            </a:solidFill>
            <a:round/>
            <a:headEnd/>
            <a:tailEnd/>
          </a:ln>
        </p:spPr>
        <p:txBody>
          <a:bodyPr/>
          <a:lstStyle/>
          <a:p>
            <a:endParaRPr lang="en-US" dirty="0"/>
          </a:p>
        </p:txBody>
      </p:sp>
      <p:pic>
        <p:nvPicPr>
          <p:cNvPr id="107" name="Picture 106" descr="flowchart.tif"/>
          <p:cNvPicPr/>
          <p:nvPr/>
        </p:nvPicPr>
        <p:blipFill>
          <a:blip r:embed="rId7" cstate="print"/>
          <a:stretch>
            <a:fillRect/>
          </a:stretch>
        </p:blipFill>
        <p:spPr>
          <a:xfrm>
            <a:off x="762000" y="28651200"/>
            <a:ext cx="6515540" cy="3534644"/>
          </a:xfrm>
          <a:prstGeom prst="rect">
            <a:avLst/>
          </a:prstGeom>
        </p:spPr>
      </p:pic>
      <p:sp>
        <p:nvSpPr>
          <p:cNvPr id="12" name="TextBox 11"/>
          <p:cNvSpPr txBox="1"/>
          <p:nvPr/>
        </p:nvSpPr>
        <p:spPr>
          <a:xfrm>
            <a:off x="685800" y="24460200"/>
            <a:ext cx="7425929" cy="830997"/>
          </a:xfrm>
          <a:prstGeom prst="rect">
            <a:avLst/>
          </a:prstGeom>
          <a:noFill/>
        </p:spPr>
        <p:txBody>
          <a:bodyPr wrap="square" rtlCol="0">
            <a:spAutoFit/>
          </a:bodyPr>
          <a:lstStyle/>
          <a:p>
            <a:r>
              <a:rPr lang="en-US" sz="4800" dirty="0" smtClean="0"/>
              <a:t>Objectives</a:t>
            </a:r>
            <a:endParaRPr lang="en-US" sz="4800" dirty="0"/>
          </a:p>
        </p:txBody>
      </p:sp>
      <p:pic>
        <p:nvPicPr>
          <p:cNvPr id="108" name="Picture 1031"/>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467600" y="28956000"/>
            <a:ext cx="6666239" cy="17198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4" name="TextBox 33"/>
          <p:cNvSpPr txBox="1"/>
          <p:nvPr/>
        </p:nvSpPr>
        <p:spPr>
          <a:xfrm>
            <a:off x="838200" y="25527000"/>
            <a:ext cx="15465972" cy="1200329"/>
          </a:xfrm>
          <a:prstGeom prst="rect">
            <a:avLst/>
          </a:prstGeom>
          <a:noFill/>
        </p:spPr>
        <p:txBody>
          <a:bodyPr wrap="square" rtlCol="0">
            <a:spAutoFit/>
          </a:bodyPr>
          <a:lstStyle/>
          <a:p>
            <a:pPr marL="571500" indent="-571500">
              <a:buFont typeface="Arial" panose="020B0604020202020204" pitchFamily="34" charset="0"/>
              <a:buChar char="•"/>
            </a:pPr>
            <a:r>
              <a:rPr lang="en-US" sz="3600" b="0" dirty="0" smtClean="0">
                <a:solidFill>
                  <a:schemeClr val="tx1"/>
                </a:solidFill>
              </a:rPr>
              <a:t>Incorporate nanowires into microwave devices</a:t>
            </a:r>
          </a:p>
          <a:p>
            <a:pPr marL="571500" indent="-571500">
              <a:buFont typeface="Arial" panose="020B0604020202020204" pitchFamily="34" charset="0"/>
              <a:buChar char="•"/>
            </a:pPr>
            <a:r>
              <a:rPr lang="en-US" sz="3600" b="0" dirty="0" smtClean="0">
                <a:solidFill>
                  <a:schemeClr val="tx1"/>
                </a:solidFill>
              </a:rPr>
              <a:t>Measure microwave properties of the nanowires</a:t>
            </a:r>
            <a:endParaRPr lang="en-US" sz="3600" b="0" dirty="0">
              <a:solidFill>
                <a:schemeClr val="tx1"/>
              </a:solidFill>
            </a:endParaRPr>
          </a:p>
        </p:txBody>
      </p:sp>
      <p:sp>
        <p:nvSpPr>
          <p:cNvPr id="35" name="TextBox 34"/>
          <p:cNvSpPr txBox="1"/>
          <p:nvPr/>
        </p:nvSpPr>
        <p:spPr>
          <a:xfrm>
            <a:off x="838200" y="27051000"/>
            <a:ext cx="6666239" cy="1569660"/>
          </a:xfrm>
          <a:prstGeom prst="rect">
            <a:avLst/>
          </a:prstGeom>
          <a:noFill/>
        </p:spPr>
        <p:txBody>
          <a:bodyPr wrap="square" rtlCol="0">
            <a:spAutoFit/>
          </a:bodyPr>
          <a:lstStyle/>
          <a:p>
            <a:r>
              <a:rPr lang="en-US" sz="3200" b="0" dirty="0" smtClean="0">
                <a:solidFill>
                  <a:schemeClr val="tx1"/>
                </a:solidFill>
              </a:rPr>
              <a:t>Methods and examples of integrating nanowires with microwave devices:</a:t>
            </a:r>
            <a:endParaRPr lang="en-US" sz="3200" b="0" dirty="0">
              <a:solidFill>
                <a:schemeClr val="tx1"/>
              </a:solidFill>
            </a:endParaRPr>
          </a:p>
        </p:txBody>
      </p:sp>
      <p:sp>
        <p:nvSpPr>
          <p:cNvPr id="36" name="TextBox 35"/>
          <p:cNvSpPr txBox="1"/>
          <p:nvPr/>
        </p:nvSpPr>
        <p:spPr>
          <a:xfrm>
            <a:off x="7696200" y="27432000"/>
            <a:ext cx="6358148" cy="1077218"/>
          </a:xfrm>
          <a:prstGeom prst="rect">
            <a:avLst/>
          </a:prstGeom>
          <a:noFill/>
        </p:spPr>
        <p:txBody>
          <a:bodyPr wrap="square" rtlCol="0">
            <a:spAutoFit/>
          </a:bodyPr>
          <a:lstStyle/>
          <a:p>
            <a:r>
              <a:rPr lang="en-US" sz="3200" b="0" dirty="0" smtClean="0">
                <a:solidFill>
                  <a:schemeClr val="tx1"/>
                </a:solidFill>
              </a:rPr>
              <a:t>Nanowire configurations with microwave transmission devices </a:t>
            </a:r>
            <a:endParaRPr lang="en-US" sz="3200" b="0" dirty="0">
              <a:solidFill>
                <a:schemeClr val="tx1"/>
              </a:solidFill>
            </a:endParaRPr>
          </a:p>
        </p:txBody>
      </p:sp>
      <p:cxnSp>
        <p:nvCxnSpPr>
          <p:cNvPr id="42" name="Straight Connector 41"/>
          <p:cNvCxnSpPr/>
          <p:nvPr/>
        </p:nvCxnSpPr>
        <p:spPr bwMode="auto">
          <a:xfrm>
            <a:off x="762000" y="24231600"/>
            <a:ext cx="1268414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3" name="TextBox 42"/>
          <p:cNvSpPr txBox="1"/>
          <p:nvPr/>
        </p:nvSpPr>
        <p:spPr>
          <a:xfrm>
            <a:off x="14823025" y="11183430"/>
            <a:ext cx="11921729" cy="829379"/>
          </a:xfrm>
          <a:prstGeom prst="rect">
            <a:avLst/>
          </a:prstGeom>
          <a:noFill/>
        </p:spPr>
        <p:txBody>
          <a:bodyPr wrap="square" rtlCol="0">
            <a:spAutoFit/>
          </a:bodyPr>
          <a:lstStyle/>
          <a:p>
            <a:r>
              <a:rPr lang="en-US" sz="4800" dirty="0" smtClean="0"/>
              <a:t>CPW Design</a:t>
            </a:r>
            <a:endParaRPr lang="en-US" sz="4800" dirty="0"/>
          </a:p>
        </p:txBody>
      </p:sp>
      <p:pic>
        <p:nvPicPr>
          <p:cNvPr id="109" name="Picture 108"/>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24789673" y="11598119"/>
            <a:ext cx="3352800" cy="2514600"/>
          </a:xfrm>
          <a:prstGeom prst="rect">
            <a:avLst/>
          </a:prstGeom>
        </p:spPr>
      </p:pic>
      <p:sp>
        <p:nvSpPr>
          <p:cNvPr id="44" name="TextBox 43"/>
          <p:cNvSpPr txBox="1"/>
          <p:nvPr/>
        </p:nvSpPr>
        <p:spPr>
          <a:xfrm>
            <a:off x="14266294" y="12766994"/>
            <a:ext cx="9083751" cy="4524315"/>
          </a:xfrm>
          <a:prstGeom prst="rect">
            <a:avLst/>
          </a:prstGeom>
          <a:noFill/>
        </p:spPr>
        <p:txBody>
          <a:bodyPr wrap="square" rtlCol="0">
            <a:spAutoFit/>
          </a:bodyPr>
          <a:lstStyle/>
          <a:p>
            <a:pPr marL="571500" indent="-571500" algn="just">
              <a:buFont typeface="Arial" panose="020B0604020202020204" pitchFamily="34" charset="0"/>
              <a:buChar char="•"/>
            </a:pPr>
            <a:r>
              <a:rPr lang="en-US" sz="3600" b="0" dirty="0" smtClean="0">
                <a:solidFill>
                  <a:schemeClr val="tx1"/>
                </a:solidFill>
              </a:rPr>
              <a:t>Silicon substrate is coated with photoresist and exposed to UV radiation through a mask with the desired pattern.</a:t>
            </a:r>
          </a:p>
          <a:p>
            <a:pPr algn="just"/>
            <a:r>
              <a:rPr lang="en-US" sz="3600" b="0" dirty="0" smtClean="0">
                <a:solidFill>
                  <a:schemeClr val="tx1"/>
                </a:solidFill>
              </a:rPr>
              <a:t> </a:t>
            </a:r>
          </a:p>
          <a:p>
            <a:pPr marL="571500" indent="-571500" algn="just">
              <a:buFont typeface="Arial" panose="020B0604020202020204" pitchFamily="34" charset="0"/>
              <a:buChar char="•"/>
            </a:pPr>
            <a:r>
              <a:rPr lang="en-US" sz="3600" b="0" dirty="0" smtClean="0">
                <a:solidFill>
                  <a:schemeClr val="tx1"/>
                </a:solidFill>
              </a:rPr>
              <a:t>This must be done in a clean room to minimize dust exposure. Dust particles are larger than the width  of the CPW, so it will easily contaminate the experiment.</a:t>
            </a:r>
            <a:endParaRPr lang="en-US" sz="3600" b="0" dirty="0">
              <a:solidFill>
                <a:schemeClr val="tx1"/>
              </a:solidFill>
            </a:endParaRPr>
          </a:p>
        </p:txBody>
      </p:sp>
      <p:pic>
        <p:nvPicPr>
          <p:cNvPr id="110" name="Picture 109"/>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24682189" y="14448024"/>
            <a:ext cx="3460284" cy="2595213"/>
          </a:xfrm>
          <a:prstGeom prst="rect">
            <a:avLst/>
          </a:prstGeom>
        </p:spPr>
      </p:pic>
      <p:sp>
        <p:nvSpPr>
          <p:cNvPr id="45" name="TextBox 44"/>
          <p:cNvSpPr txBox="1"/>
          <p:nvPr/>
        </p:nvSpPr>
        <p:spPr>
          <a:xfrm>
            <a:off x="14405802" y="16749050"/>
            <a:ext cx="14702895" cy="15173385"/>
          </a:xfrm>
          <a:prstGeom prst="rect">
            <a:avLst/>
          </a:prstGeom>
          <a:noFill/>
        </p:spPr>
        <p:txBody>
          <a:bodyPr wrap="square" rtlCol="0">
            <a:spAutoFit/>
          </a:bodyPr>
          <a:lstStyle/>
          <a:p>
            <a:pPr marL="571500" indent="-571500" algn="just">
              <a:buFont typeface="Arial" panose="020B0604020202020204" pitchFamily="34" charset="0"/>
              <a:buChar char="•"/>
            </a:pPr>
            <a:endParaRPr lang="en-US" dirty="0" smtClean="0">
              <a:solidFill>
                <a:schemeClr val="tx1"/>
              </a:solidFill>
            </a:endParaRPr>
          </a:p>
          <a:p>
            <a:pPr marL="571500" indent="-571500" algn="just">
              <a:buFont typeface="Arial" panose="020B0604020202020204" pitchFamily="34" charset="0"/>
              <a:buChar char="•"/>
            </a:pPr>
            <a:r>
              <a:rPr lang="en-US" sz="3600" b="0" dirty="0" smtClean="0">
                <a:solidFill>
                  <a:schemeClr val="tx1"/>
                </a:solidFill>
              </a:rPr>
              <a:t>Photoresist is developed in the clean room until desired pattern appears.</a:t>
            </a:r>
          </a:p>
          <a:p>
            <a:pPr marL="571500" indent="-571500" algn="just">
              <a:buFont typeface="Arial" panose="020B0604020202020204" pitchFamily="34" charset="0"/>
              <a:buChar char="•"/>
            </a:pPr>
            <a:endParaRPr lang="en-US" sz="3600" dirty="0">
              <a:solidFill>
                <a:schemeClr val="tx1"/>
              </a:solidFill>
            </a:endParaRPr>
          </a:p>
          <a:p>
            <a:pPr marL="571500" indent="-571500" algn="just">
              <a:buFont typeface="Arial" panose="020B0604020202020204" pitchFamily="34" charset="0"/>
              <a:buChar char="•"/>
            </a:pPr>
            <a:endParaRPr lang="en-US" sz="3600" dirty="0" smtClean="0">
              <a:solidFill>
                <a:schemeClr val="tx1"/>
              </a:solidFill>
            </a:endParaRPr>
          </a:p>
          <a:p>
            <a:pPr marL="571500" indent="-571500" algn="just">
              <a:buFont typeface="Arial" panose="020B0604020202020204" pitchFamily="34" charset="0"/>
              <a:buChar char="•"/>
            </a:pPr>
            <a:endParaRPr lang="en-US" sz="3600" dirty="0">
              <a:solidFill>
                <a:schemeClr val="tx1"/>
              </a:solidFill>
            </a:endParaRPr>
          </a:p>
          <a:p>
            <a:pPr marL="571500" indent="-571500" algn="just">
              <a:buFont typeface="Arial" panose="020B0604020202020204" pitchFamily="34" charset="0"/>
              <a:buChar char="•"/>
            </a:pPr>
            <a:endParaRPr lang="en-US" sz="3600" dirty="0" smtClean="0">
              <a:solidFill>
                <a:schemeClr val="tx1"/>
              </a:solidFill>
            </a:endParaRPr>
          </a:p>
          <a:p>
            <a:pPr marL="571500" indent="-571500" algn="just">
              <a:buFont typeface="Arial" panose="020B0604020202020204" pitchFamily="34" charset="0"/>
              <a:buChar char="•"/>
            </a:pPr>
            <a:endParaRPr lang="en-US" sz="3600" dirty="0">
              <a:solidFill>
                <a:schemeClr val="tx1"/>
              </a:solidFill>
            </a:endParaRPr>
          </a:p>
          <a:p>
            <a:pPr marL="571500" indent="-571500" algn="just">
              <a:buFont typeface="Arial" panose="020B0604020202020204" pitchFamily="34" charset="0"/>
              <a:buChar char="•"/>
            </a:pPr>
            <a:endParaRPr lang="en-US" sz="3600" dirty="0" smtClean="0">
              <a:solidFill>
                <a:schemeClr val="tx1"/>
              </a:solidFill>
            </a:endParaRPr>
          </a:p>
          <a:p>
            <a:pPr marL="571500" indent="-571500" algn="just">
              <a:buFont typeface="Arial" panose="020B0604020202020204" pitchFamily="34" charset="0"/>
              <a:buChar char="•"/>
            </a:pPr>
            <a:endParaRPr lang="en-US" sz="3600" dirty="0">
              <a:solidFill>
                <a:schemeClr val="tx1"/>
              </a:solidFill>
            </a:endParaRPr>
          </a:p>
          <a:p>
            <a:pPr marL="571500" indent="-571500" algn="just">
              <a:buFont typeface="Arial" panose="020B0604020202020204" pitchFamily="34" charset="0"/>
              <a:buChar char="•"/>
            </a:pPr>
            <a:endParaRPr lang="en-US" sz="3600" dirty="0" smtClean="0">
              <a:solidFill>
                <a:schemeClr val="tx1"/>
              </a:solidFill>
            </a:endParaRPr>
          </a:p>
          <a:p>
            <a:pPr marL="571500" indent="-571500" algn="just">
              <a:buFont typeface="Arial" panose="020B0604020202020204" pitchFamily="34" charset="0"/>
              <a:buChar char="•"/>
            </a:pPr>
            <a:endParaRPr lang="en-US" sz="3600" dirty="0">
              <a:solidFill>
                <a:schemeClr val="tx1"/>
              </a:solidFill>
            </a:endParaRPr>
          </a:p>
          <a:p>
            <a:pPr marL="571500" indent="-571500" algn="just">
              <a:buFont typeface="Arial" panose="020B0604020202020204" pitchFamily="34" charset="0"/>
              <a:buChar char="•"/>
            </a:pPr>
            <a:endParaRPr lang="en-US" sz="3600" dirty="0" smtClean="0">
              <a:solidFill>
                <a:schemeClr val="tx1"/>
              </a:solidFill>
            </a:endParaRPr>
          </a:p>
          <a:p>
            <a:pPr marL="571500" indent="-571500" algn="just">
              <a:buFont typeface="Arial" panose="020B0604020202020204" pitchFamily="34" charset="0"/>
              <a:buChar char="•"/>
            </a:pPr>
            <a:endParaRPr lang="en-US" sz="3600" dirty="0">
              <a:solidFill>
                <a:schemeClr val="tx1"/>
              </a:solidFill>
            </a:endParaRPr>
          </a:p>
          <a:p>
            <a:pPr marL="571500" indent="-571500" algn="just">
              <a:buFont typeface="Arial" panose="020B0604020202020204" pitchFamily="34" charset="0"/>
              <a:buChar char="•"/>
            </a:pPr>
            <a:endParaRPr lang="en-US" sz="3600" dirty="0" smtClean="0">
              <a:solidFill>
                <a:schemeClr val="tx1"/>
              </a:solidFill>
            </a:endParaRPr>
          </a:p>
          <a:p>
            <a:pPr marL="571500" indent="-571500" algn="just">
              <a:buFont typeface="Arial" panose="020B0604020202020204" pitchFamily="34" charset="0"/>
              <a:buChar char="•"/>
            </a:pPr>
            <a:endParaRPr lang="en-US" sz="3600" dirty="0">
              <a:solidFill>
                <a:schemeClr val="tx1"/>
              </a:solidFill>
            </a:endParaRPr>
          </a:p>
          <a:p>
            <a:pPr marL="571500" indent="-571500" algn="just">
              <a:buFont typeface="Arial" panose="020B0604020202020204" pitchFamily="34" charset="0"/>
              <a:buChar char="•"/>
            </a:pPr>
            <a:endParaRPr lang="en-US" sz="3600" dirty="0" smtClean="0">
              <a:solidFill>
                <a:schemeClr val="tx1"/>
              </a:solidFill>
            </a:endParaRPr>
          </a:p>
          <a:p>
            <a:pPr marL="571500" indent="-571500" algn="just">
              <a:buFont typeface="Arial" panose="020B0604020202020204" pitchFamily="34" charset="0"/>
              <a:buChar char="•"/>
            </a:pPr>
            <a:endParaRPr lang="en-US" sz="3600" dirty="0">
              <a:solidFill>
                <a:schemeClr val="tx1"/>
              </a:solidFill>
            </a:endParaRPr>
          </a:p>
          <a:p>
            <a:pPr marL="571500" indent="-571500" algn="just">
              <a:buFont typeface="Arial" panose="020B0604020202020204" pitchFamily="34" charset="0"/>
              <a:buChar char="•"/>
            </a:pPr>
            <a:endParaRPr lang="en-US" sz="3600" dirty="0" smtClean="0">
              <a:solidFill>
                <a:schemeClr val="tx1"/>
              </a:solidFill>
            </a:endParaRPr>
          </a:p>
          <a:p>
            <a:pPr marL="571500" indent="-571500" algn="just">
              <a:buFont typeface="Arial" panose="020B0604020202020204" pitchFamily="34" charset="0"/>
              <a:buChar char="•"/>
            </a:pPr>
            <a:r>
              <a:rPr lang="en-US" sz="3600" b="0" dirty="0" smtClean="0">
                <a:solidFill>
                  <a:schemeClr val="tx1"/>
                </a:solidFill>
              </a:rPr>
              <a:t>It is important to carefully select the width of the central line as well as the spacing between the central line and ground planes so that impedance can be predicted and accounted for.</a:t>
            </a:r>
          </a:p>
          <a:p>
            <a:pPr algn="just"/>
            <a:endParaRPr lang="en-US" sz="3600" b="0" dirty="0" smtClean="0">
              <a:solidFill>
                <a:schemeClr val="tx1"/>
              </a:solidFill>
            </a:endParaRPr>
          </a:p>
          <a:p>
            <a:pPr marL="571500" indent="-571500" algn="just">
              <a:buFont typeface="Arial" panose="020B0604020202020204" pitchFamily="34" charset="0"/>
              <a:buChar char="•"/>
            </a:pPr>
            <a:r>
              <a:rPr lang="en-US" sz="3600" b="0" dirty="0" smtClean="0">
                <a:solidFill>
                  <a:schemeClr val="tx1"/>
                </a:solidFill>
              </a:rPr>
              <a:t>Conducting material such as copper can now be deposited.  Substrate is bathed in a remover to lift off surrounding copper, leaving only the CPWs.</a:t>
            </a:r>
          </a:p>
          <a:p>
            <a:pPr marL="571500" indent="-571500">
              <a:buFont typeface="Arial" panose="020B0604020202020204" pitchFamily="34" charset="0"/>
              <a:buChar char="•"/>
            </a:pPr>
            <a:endParaRPr lang="en-US" dirty="0">
              <a:solidFill>
                <a:schemeClr val="tx1"/>
              </a:solidFill>
            </a:endParaRPr>
          </a:p>
        </p:txBody>
      </p:sp>
      <p:pic>
        <p:nvPicPr>
          <p:cNvPr id="1968" name="Picture 944"/>
          <p:cNvPicPr>
            <a:picLocks noChangeAspect="1" noChangeArrowheads="1"/>
          </p:cNvPicPr>
          <p:nvPr/>
        </p:nvPicPr>
        <p:blipFill rotWithShape="1">
          <a:blip r:embed="rId11" cstate="print">
            <a:extLst>
              <a:ext uri="{28A0092B-C50C-407E-A947-70E740481C1C}">
                <a14:useLocalDpi xmlns:a14="http://schemas.microsoft.com/office/drawing/2010/main" xmlns="" val="0"/>
              </a:ext>
            </a:extLst>
          </a:blip>
          <a:srcRect l="11660" r="15623"/>
          <a:stretch/>
        </p:blipFill>
        <p:spPr bwMode="auto">
          <a:xfrm>
            <a:off x="14823023" y="23629767"/>
            <a:ext cx="3994365" cy="3657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969" name="Picture 945"/>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21957250" y="19151505"/>
            <a:ext cx="6577873" cy="36727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6" name="TextBox 45"/>
          <p:cNvSpPr txBox="1"/>
          <p:nvPr/>
        </p:nvSpPr>
        <p:spPr>
          <a:xfrm>
            <a:off x="16820206" y="22698297"/>
            <a:ext cx="11602394" cy="584775"/>
          </a:xfrm>
          <a:prstGeom prst="rect">
            <a:avLst/>
          </a:prstGeom>
          <a:noFill/>
        </p:spPr>
        <p:txBody>
          <a:bodyPr wrap="square" rtlCol="0">
            <a:spAutoFit/>
          </a:bodyPr>
          <a:lstStyle/>
          <a:p>
            <a:r>
              <a:rPr lang="en-US" sz="3200" b="0" dirty="0" smtClean="0">
                <a:solidFill>
                  <a:schemeClr val="tx1"/>
                </a:solidFill>
              </a:rPr>
              <a:t>Profilometer images of CPW patterns</a:t>
            </a:r>
            <a:endParaRPr lang="en-US" sz="3200" b="0" dirty="0">
              <a:solidFill>
                <a:schemeClr val="tx1"/>
              </a:solidFill>
            </a:endParaRPr>
          </a:p>
        </p:txBody>
      </p:sp>
      <p:pic>
        <p:nvPicPr>
          <p:cNvPr id="1971" name="Picture 947" descr="D:\my work\latest\uno made cpw-.bmp1.bmp"/>
          <p:cNvPicPr>
            <a:picLocks noChangeAspect="1" noChangeArrowheads="1"/>
          </p:cNvPicPr>
          <p:nvPr/>
        </p:nvPicPr>
        <p:blipFill rotWithShape="1">
          <a:blip r:embed="rId13" cstate="print">
            <a:extLst>
              <a:ext uri="{28A0092B-C50C-407E-A947-70E740481C1C}">
                <a14:useLocalDpi xmlns:a14="http://schemas.microsoft.com/office/drawing/2010/main" xmlns="" val="0"/>
              </a:ext>
            </a:extLst>
          </a:blip>
          <a:srcRect l="26932" t="8065" r="11111" b="27697"/>
          <a:stretch/>
        </p:blipFill>
        <p:spPr bwMode="auto">
          <a:xfrm>
            <a:off x="15020057" y="19150663"/>
            <a:ext cx="6495102" cy="3318358"/>
          </a:xfrm>
          <a:prstGeom prst="rect">
            <a:avLst/>
          </a:prstGeom>
          <a:noFill/>
          <a:extLst>
            <a:ext uri="{909E8E84-426E-40DD-AFC4-6F175D3DCCD1}">
              <a14:hiddenFill xmlns:a14="http://schemas.microsoft.com/office/drawing/2010/main" xmlns="">
                <a:solidFill>
                  <a:srgbClr val="FFFFFF"/>
                </a:solidFill>
              </a14:hiddenFill>
            </a:ext>
          </a:extLst>
        </p:spPr>
      </p:pic>
      <p:cxnSp>
        <p:nvCxnSpPr>
          <p:cNvPr id="48" name="Straight Arrow Connector 47"/>
          <p:cNvCxnSpPr/>
          <p:nvPr/>
        </p:nvCxnSpPr>
        <p:spPr bwMode="auto">
          <a:xfrm flipH="1">
            <a:off x="16530145" y="24674909"/>
            <a:ext cx="3200400" cy="40606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0" name="Straight Arrow Connector 49"/>
          <p:cNvCxnSpPr/>
          <p:nvPr/>
        </p:nvCxnSpPr>
        <p:spPr bwMode="auto">
          <a:xfrm flipH="1">
            <a:off x="16301545" y="24433726"/>
            <a:ext cx="3429000" cy="55946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7" name="TextBox 56"/>
          <p:cNvSpPr txBox="1"/>
          <p:nvPr/>
        </p:nvSpPr>
        <p:spPr>
          <a:xfrm>
            <a:off x="19197145" y="23629768"/>
            <a:ext cx="8305800" cy="1077218"/>
          </a:xfrm>
          <a:prstGeom prst="rect">
            <a:avLst/>
          </a:prstGeom>
          <a:noFill/>
        </p:spPr>
        <p:txBody>
          <a:bodyPr wrap="square" rtlCol="0">
            <a:spAutoFit/>
          </a:bodyPr>
          <a:lstStyle/>
          <a:p>
            <a:r>
              <a:rPr lang="en-US" sz="3200" b="0" dirty="0" smtClean="0">
                <a:solidFill>
                  <a:schemeClr val="tx1"/>
                </a:solidFill>
              </a:rPr>
              <a:t>10 </a:t>
            </a:r>
            <a:r>
              <a:rPr lang="el-GR" sz="3200" b="0" dirty="0" smtClean="0">
                <a:solidFill>
                  <a:schemeClr val="tx1"/>
                </a:solidFill>
              </a:rPr>
              <a:t>μ</a:t>
            </a:r>
            <a:r>
              <a:rPr lang="en-US" sz="3200" b="0" dirty="0" smtClean="0">
                <a:solidFill>
                  <a:schemeClr val="tx1"/>
                </a:solidFill>
              </a:rPr>
              <a:t>m gap between central line and ground 	plane at center of CPW</a:t>
            </a:r>
            <a:endParaRPr lang="en-US" sz="3200" b="0" dirty="0">
              <a:solidFill>
                <a:schemeClr val="tx1"/>
              </a:solidFill>
            </a:endParaRPr>
          </a:p>
        </p:txBody>
      </p:sp>
      <p:sp>
        <p:nvSpPr>
          <p:cNvPr id="59" name="TextBox 58"/>
          <p:cNvSpPr txBox="1"/>
          <p:nvPr/>
        </p:nvSpPr>
        <p:spPr>
          <a:xfrm>
            <a:off x="19501945" y="25548570"/>
            <a:ext cx="8001000" cy="584775"/>
          </a:xfrm>
          <a:prstGeom prst="rect">
            <a:avLst/>
          </a:prstGeom>
          <a:noFill/>
        </p:spPr>
        <p:txBody>
          <a:bodyPr wrap="square" rtlCol="0">
            <a:spAutoFit/>
          </a:bodyPr>
          <a:lstStyle/>
          <a:p>
            <a:r>
              <a:rPr lang="en-US" sz="3200" b="0" dirty="0" smtClean="0">
                <a:solidFill>
                  <a:schemeClr val="tx1"/>
                </a:solidFill>
              </a:rPr>
              <a:t>Width of central line is 20 </a:t>
            </a:r>
            <a:r>
              <a:rPr lang="el-GR" sz="3200" b="0" dirty="0" smtClean="0">
                <a:solidFill>
                  <a:schemeClr val="tx1"/>
                </a:solidFill>
              </a:rPr>
              <a:t>μ</a:t>
            </a:r>
            <a:r>
              <a:rPr lang="en-US" sz="3200" b="0" dirty="0" smtClean="0">
                <a:solidFill>
                  <a:schemeClr val="tx1"/>
                </a:solidFill>
              </a:rPr>
              <a:t>m at center </a:t>
            </a:r>
            <a:endParaRPr lang="en-US" sz="3200" b="0" dirty="0">
              <a:solidFill>
                <a:schemeClr val="tx1"/>
              </a:solidFill>
            </a:endParaRPr>
          </a:p>
        </p:txBody>
      </p:sp>
      <p:sp>
        <p:nvSpPr>
          <p:cNvPr id="60" name="TextBox 59"/>
          <p:cNvSpPr txBox="1"/>
          <p:nvPr/>
        </p:nvSpPr>
        <p:spPr>
          <a:xfrm>
            <a:off x="14097000" y="27584400"/>
            <a:ext cx="14325600" cy="707886"/>
          </a:xfrm>
          <a:prstGeom prst="rect">
            <a:avLst/>
          </a:prstGeom>
          <a:noFill/>
        </p:spPr>
        <p:txBody>
          <a:bodyPr wrap="square" rtlCol="0">
            <a:spAutoFit/>
          </a:bodyPr>
          <a:lstStyle/>
          <a:p>
            <a:endParaRPr lang="en-US" dirty="0"/>
          </a:p>
        </p:txBody>
      </p:sp>
      <p:sp>
        <p:nvSpPr>
          <p:cNvPr id="61" name="TextBox 60"/>
          <p:cNvSpPr txBox="1"/>
          <p:nvPr/>
        </p:nvSpPr>
        <p:spPr>
          <a:xfrm>
            <a:off x="30234667" y="2619528"/>
            <a:ext cx="9352547" cy="830997"/>
          </a:xfrm>
          <a:prstGeom prst="rect">
            <a:avLst/>
          </a:prstGeom>
          <a:noFill/>
        </p:spPr>
        <p:txBody>
          <a:bodyPr wrap="square" rtlCol="0">
            <a:spAutoFit/>
          </a:bodyPr>
          <a:lstStyle/>
          <a:p>
            <a:r>
              <a:rPr lang="en-US" sz="4800" dirty="0" smtClean="0"/>
              <a:t>E-Beam Lithography</a:t>
            </a:r>
            <a:endParaRPr lang="en-US" sz="4800" dirty="0"/>
          </a:p>
        </p:txBody>
      </p:sp>
      <p:sp>
        <p:nvSpPr>
          <p:cNvPr id="62" name="TextBox 61"/>
          <p:cNvSpPr txBox="1"/>
          <p:nvPr/>
        </p:nvSpPr>
        <p:spPr>
          <a:xfrm>
            <a:off x="29857701" y="3441751"/>
            <a:ext cx="13442950" cy="2923877"/>
          </a:xfrm>
          <a:prstGeom prst="rect">
            <a:avLst/>
          </a:prstGeom>
          <a:noFill/>
        </p:spPr>
        <p:txBody>
          <a:bodyPr wrap="square" rtlCol="0">
            <a:spAutoFit/>
          </a:bodyPr>
          <a:lstStyle/>
          <a:p>
            <a:pPr marL="571500" indent="-571500">
              <a:buFont typeface="Arial" panose="020B0604020202020204" pitchFamily="34" charset="0"/>
              <a:buChar char="•"/>
            </a:pPr>
            <a:r>
              <a:rPr lang="en-US" sz="3600" b="0" dirty="0" smtClean="0">
                <a:solidFill>
                  <a:schemeClr val="tx1"/>
                </a:solidFill>
              </a:rPr>
              <a:t>Electron beam lithography uses a focused electron beam to etch a pattern into PMMA used as a resist. Material can then be deposited and substrate is washed in a similar way to photolithography.</a:t>
            </a:r>
          </a:p>
          <a:p>
            <a:endParaRPr lang="en-US" dirty="0"/>
          </a:p>
        </p:txBody>
      </p:sp>
      <p:pic>
        <p:nvPicPr>
          <p:cNvPr id="1974" name="Picture 950"/>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29919388" y="6066620"/>
            <a:ext cx="5499100" cy="51168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3" name="TextBox 62"/>
          <p:cNvSpPr txBox="1"/>
          <p:nvPr/>
        </p:nvSpPr>
        <p:spPr>
          <a:xfrm>
            <a:off x="35746716" y="6019800"/>
            <a:ext cx="5884493" cy="1569660"/>
          </a:xfrm>
          <a:prstGeom prst="rect">
            <a:avLst/>
          </a:prstGeom>
          <a:noFill/>
        </p:spPr>
        <p:txBody>
          <a:bodyPr wrap="square" rtlCol="0">
            <a:spAutoFit/>
          </a:bodyPr>
          <a:lstStyle/>
          <a:p>
            <a:r>
              <a:rPr lang="en-US" sz="3200" b="0" dirty="0" smtClean="0">
                <a:solidFill>
                  <a:schemeClr val="tx1"/>
                </a:solidFill>
              </a:rPr>
              <a:t>AFM image of permalloy nanowires planted on Si substrate</a:t>
            </a:r>
            <a:endParaRPr lang="en-US" sz="3200" b="0" dirty="0">
              <a:solidFill>
                <a:schemeClr val="tx1"/>
              </a:solidFill>
            </a:endParaRPr>
          </a:p>
        </p:txBody>
      </p:sp>
      <p:sp>
        <p:nvSpPr>
          <p:cNvPr id="64" name="TextBox 63"/>
          <p:cNvSpPr txBox="1"/>
          <p:nvPr/>
        </p:nvSpPr>
        <p:spPr>
          <a:xfrm>
            <a:off x="35746716" y="8002653"/>
            <a:ext cx="6965856" cy="2308324"/>
          </a:xfrm>
          <a:prstGeom prst="rect">
            <a:avLst/>
          </a:prstGeom>
          <a:noFill/>
        </p:spPr>
        <p:txBody>
          <a:bodyPr wrap="square" rtlCol="0">
            <a:spAutoFit/>
          </a:bodyPr>
          <a:lstStyle/>
          <a:p>
            <a:pPr marL="571500" indent="-571500">
              <a:buFont typeface="Arial" panose="020B0604020202020204" pitchFamily="34" charset="0"/>
              <a:buChar char="•"/>
            </a:pPr>
            <a:r>
              <a:rPr lang="en-US" sz="3600" b="0" dirty="0">
                <a:solidFill>
                  <a:schemeClr val="tx1"/>
                </a:solidFill>
              </a:rPr>
              <a:t>In this experiment, </a:t>
            </a:r>
            <a:r>
              <a:rPr lang="en-US" sz="3600" b="0" dirty="0" smtClean="0">
                <a:solidFill>
                  <a:schemeClr val="tx1"/>
                </a:solidFill>
              </a:rPr>
              <a:t>nanowires </a:t>
            </a:r>
            <a:r>
              <a:rPr lang="en-US" sz="3600" b="0" dirty="0">
                <a:solidFill>
                  <a:schemeClr val="tx1"/>
                </a:solidFill>
              </a:rPr>
              <a:t>were planted by e-beam onto a Si substrate to optimize parameters first.</a:t>
            </a:r>
          </a:p>
        </p:txBody>
      </p:sp>
      <p:graphicFrame>
        <p:nvGraphicFramePr>
          <p:cNvPr id="66" name="Object 65"/>
          <p:cNvGraphicFramePr>
            <a:graphicFrameLocks noChangeAspect="1"/>
          </p:cNvGraphicFramePr>
          <p:nvPr>
            <p:extLst>
              <p:ext uri="{D42A27DB-BD31-4B8C-83A1-F6EECF244321}">
                <p14:modId xmlns:p14="http://schemas.microsoft.com/office/powerpoint/2010/main" xmlns="" val="3773695012"/>
              </p:ext>
            </p:extLst>
          </p:nvPr>
        </p:nvGraphicFramePr>
        <p:xfrm>
          <a:off x="29650525" y="11171023"/>
          <a:ext cx="6812374" cy="5246083"/>
        </p:xfrm>
        <a:graphic>
          <a:graphicData uri="http://schemas.openxmlformats.org/presentationml/2006/ole">
            <p:oleObj spid="_x0000_s2020" name="Graph" r:id="rId15" imgW="3875837" imgH="2985821" progId="">
              <p:embed/>
            </p:oleObj>
          </a:graphicData>
        </a:graphic>
      </p:graphicFrame>
      <p:graphicFrame>
        <p:nvGraphicFramePr>
          <p:cNvPr id="67" name="Object 66"/>
          <p:cNvGraphicFramePr>
            <a:graphicFrameLocks noChangeAspect="1"/>
          </p:cNvGraphicFramePr>
          <p:nvPr>
            <p:extLst>
              <p:ext uri="{D42A27DB-BD31-4B8C-83A1-F6EECF244321}">
                <p14:modId xmlns:p14="http://schemas.microsoft.com/office/powerpoint/2010/main" xmlns="" val="892454960"/>
              </p:ext>
            </p:extLst>
          </p:nvPr>
        </p:nvGraphicFramePr>
        <p:xfrm>
          <a:off x="36007895" y="11183430"/>
          <a:ext cx="6765664" cy="5208417"/>
        </p:xfrm>
        <a:graphic>
          <a:graphicData uri="http://schemas.openxmlformats.org/presentationml/2006/ole">
            <p:oleObj spid="_x0000_s2021" name="Graph" r:id="rId16" imgW="3875837" imgH="2985821" progId="">
              <p:embed/>
            </p:oleObj>
          </a:graphicData>
        </a:graphic>
      </p:graphicFrame>
      <p:sp>
        <p:nvSpPr>
          <p:cNvPr id="115" name="TextBox 114"/>
          <p:cNvSpPr txBox="1"/>
          <p:nvPr/>
        </p:nvSpPr>
        <p:spPr>
          <a:xfrm>
            <a:off x="30584775" y="27938343"/>
            <a:ext cx="11995944" cy="1384995"/>
          </a:xfrm>
          <a:prstGeom prst="rect">
            <a:avLst/>
          </a:prstGeom>
          <a:noFill/>
        </p:spPr>
        <p:txBody>
          <a:bodyPr wrap="square" rtlCol="0">
            <a:spAutoFit/>
          </a:bodyPr>
          <a:lstStyle/>
          <a:p>
            <a:r>
              <a:rPr lang="en-US" sz="2800" b="0" dirty="0" err="1">
                <a:solidFill>
                  <a:schemeClr val="tx1"/>
                </a:solidFill>
              </a:rPr>
              <a:t>Dorin</a:t>
            </a:r>
            <a:r>
              <a:rPr lang="en-US" sz="2800" b="0" dirty="0">
                <a:solidFill>
                  <a:schemeClr val="tx1"/>
                </a:solidFill>
              </a:rPr>
              <a:t> </a:t>
            </a:r>
            <a:r>
              <a:rPr lang="en-US" sz="2800" b="0" dirty="0" err="1">
                <a:solidFill>
                  <a:schemeClr val="tx1"/>
                </a:solidFill>
              </a:rPr>
              <a:t>Cimpoesu</a:t>
            </a:r>
            <a:r>
              <a:rPr lang="en-US" sz="2800" b="0" dirty="0">
                <a:solidFill>
                  <a:schemeClr val="tx1"/>
                </a:solidFill>
              </a:rPr>
              <a:t>, </a:t>
            </a:r>
            <a:r>
              <a:rPr lang="en-US" sz="2800" b="0" dirty="0" err="1">
                <a:solidFill>
                  <a:schemeClr val="tx1"/>
                </a:solidFill>
              </a:rPr>
              <a:t>Junjia</a:t>
            </a:r>
            <a:r>
              <a:rPr lang="en-US" sz="2800" b="0" dirty="0">
                <a:solidFill>
                  <a:schemeClr val="tx1"/>
                </a:solidFill>
              </a:rPr>
              <a:t> Ding, </a:t>
            </a:r>
            <a:r>
              <a:rPr lang="en-US" sz="2800" b="0" dirty="0" err="1">
                <a:solidFill>
                  <a:schemeClr val="tx1"/>
                </a:solidFill>
              </a:rPr>
              <a:t>Laurentiu</a:t>
            </a:r>
            <a:r>
              <a:rPr lang="en-US" sz="2800" b="0" dirty="0">
                <a:solidFill>
                  <a:schemeClr val="tx1"/>
                </a:solidFill>
              </a:rPr>
              <a:t> </a:t>
            </a:r>
            <a:r>
              <a:rPr lang="en-US" sz="2800" b="0" dirty="0" err="1">
                <a:solidFill>
                  <a:schemeClr val="tx1"/>
                </a:solidFill>
              </a:rPr>
              <a:t>Stoleriu</a:t>
            </a:r>
            <a:r>
              <a:rPr lang="en-US" sz="2800" b="0" dirty="0">
                <a:solidFill>
                  <a:schemeClr val="tx1"/>
                </a:solidFill>
              </a:rPr>
              <a:t>, </a:t>
            </a:r>
            <a:r>
              <a:rPr lang="en-US" sz="2800" b="0" dirty="0" err="1">
                <a:solidFill>
                  <a:schemeClr val="tx1"/>
                </a:solidFill>
              </a:rPr>
              <a:t>Adekunle</a:t>
            </a:r>
            <a:r>
              <a:rPr lang="en-US" sz="2800" b="0" dirty="0">
                <a:solidFill>
                  <a:schemeClr val="tx1"/>
                </a:solidFill>
              </a:rPr>
              <a:t> </a:t>
            </a:r>
            <a:r>
              <a:rPr lang="en-US" sz="2800" b="0" dirty="0" err="1">
                <a:solidFill>
                  <a:schemeClr val="tx1"/>
                </a:solidFill>
              </a:rPr>
              <a:t>Adeyeye</a:t>
            </a:r>
            <a:r>
              <a:rPr lang="en-US" sz="2800" b="0" dirty="0">
                <a:solidFill>
                  <a:schemeClr val="tx1"/>
                </a:solidFill>
              </a:rPr>
              <a:t>, </a:t>
            </a:r>
            <a:r>
              <a:rPr lang="en-US" sz="2800" b="0" dirty="0" err="1">
                <a:solidFill>
                  <a:schemeClr val="tx1"/>
                </a:solidFill>
              </a:rPr>
              <a:t>Alexandru</a:t>
            </a:r>
            <a:r>
              <a:rPr lang="en-US" sz="2800" b="0" dirty="0">
                <a:solidFill>
                  <a:schemeClr val="tx1"/>
                </a:solidFill>
              </a:rPr>
              <a:t> </a:t>
            </a:r>
            <a:r>
              <a:rPr lang="en-US" sz="2800" b="0" dirty="0" err="1" smtClean="0">
                <a:solidFill>
                  <a:schemeClr val="tx1"/>
                </a:solidFill>
              </a:rPr>
              <a:t>Stancu</a:t>
            </a:r>
            <a:r>
              <a:rPr lang="en-US" sz="2800" b="0" dirty="0" smtClean="0">
                <a:solidFill>
                  <a:schemeClr val="tx1"/>
                </a:solidFill>
              </a:rPr>
              <a:t>, and Leonard </a:t>
            </a:r>
            <a:r>
              <a:rPr lang="en-US" sz="2800" b="0" dirty="0" err="1" smtClean="0">
                <a:solidFill>
                  <a:schemeClr val="tx1"/>
                </a:solidFill>
              </a:rPr>
              <a:t>Spinu</a:t>
            </a:r>
            <a:r>
              <a:rPr lang="en-US" sz="2800" b="0" i="1" dirty="0" smtClean="0">
                <a:solidFill>
                  <a:schemeClr val="tx1"/>
                </a:solidFill>
              </a:rPr>
              <a:t>.</a:t>
            </a:r>
            <a:r>
              <a:rPr lang="fr-FR" sz="2800" b="0" i="1" dirty="0" smtClean="0">
                <a:solidFill>
                  <a:schemeClr val="tx1"/>
                </a:solidFill>
              </a:rPr>
              <a:t> </a:t>
            </a:r>
            <a:r>
              <a:rPr lang="fr-FR" sz="2800" b="0" i="1" dirty="0" err="1">
                <a:solidFill>
                  <a:schemeClr val="tx1"/>
                </a:solidFill>
              </a:rPr>
              <a:t>Appl</a:t>
            </a:r>
            <a:r>
              <a:rPr lang="fr-FR" sz="2800" b="0" i="1" dirty="0">
                <a:solidFill>
                  <a:schemeClr val="tx1"/>
                </a:solidFill>
              </a:rPr>
              <a:t>. Phys. </a:t>
            </a:r>
            <a:r>
              <a:rPr lang="fr-FR" sz="2800" b="0" i="1" dirty="0" err="1">
                <a:solidFill>
                  <a:schemeClr val="tx1"/>
                </a:solidFill>
              </a:rPr>
              <a:t>Lett</a:t>
            </a:r>
            <a:r>
              <a:rPr lang="fr-FR" sz="2800" b="0" dirty="0">
                <a:solidFill>
                  <a:schemeClr val="tx1"/>
                </a:solidFill>
              </a:rPr>
              <a:t>. 102, 232401 (2013);</a:t>
            </a:r>
            <a:endParaRPr lang="en-US" sz="2800" b="0" dirty="0">
              <a:solidFill>
                <a:schemeClr val="tx1"/>
              </a:solidFill>
            </a:endParaRPr>
          </a:p>
        </p:txBody>
      </p:sp>
      <p:sp>
        <p:nvSpPr>
          <p:cNvPr id="116" name="TextBox 115"/>
          <p:cNvSpPr txBox="1"/>
          <p:nvPr/>
        </p:nvSpPr>
        <p:spPr>
          <a:xfrm>
            <a:off x="31318200" y="16152537"/>
            <a:ext cx="11394372" cy="584775"/>
          </a:xfrm>
          <a:prstGeom prst="rect">
            <a:avLst/>
          </a:prstGeom>
          <a:noFill/>
        </p:spPr>
        <p:txBody>
          <a:bodyPr wrap="square" rtlCol="0">
            <a:spAutoFit/>
          </a:bodyPr>
          <a:lstStyle/>
          <a:p>
            <a:r>
              <a:rPr lang="en-US" sz="3200" b="0" dirty="0" smtClean="0">
                <a:solidFill>
                  <a:schemeClr val="tx1"/>
                </a:solidFill>
              </a:rPr>
              <a:t>X-band FMR results for the permalloy nanowires</a:t>
            </a:r>
            <a:endParaRPr lang="en-US" sz="3200" b="0" dirty="0">
              <a:solidFill>
                <a:schemeClr val="tx1"/>
              </a:solidFill>
            </a:endParaRPr>
          </a:p>
        </p:txBody>
      </p:sp>
      <p:sp>
        <p:nvSpPr>
          <p:cNvPr id="118" name="TextBox 117"/>
          <p:cNvSpPr txBox="1"/>
          <p:nvPr/>
        </p:nvSpPr>
        <p:spPr>
          <a:xfrm>
            <a:off x="29857701" y="16937286"/>
            <a:ext cx="13442949" cy="1815882"/>
          </a:xfrm>
          <a:prstGeom prst="rect">
            <a:avLst/>
          </a:prstGeom>
          <a:noFill/>
        </p:spPr>
        <p:txBody>
          <a:bodyPr wrap="square" rtlCol="0">
            <a:spAutoFit/>
          </a:bodyPr>
          <a:lstStyle/>
          <a:p>
            <a:pPr marL="571500" indent="-571500" algn="just">
              <a:buFont typeface="Arial" panose="020B0604020202020204" pitchFamily="34" charset="0"/>
              <a:buChar char="•"/>
            </a:pPr>
            <a:r>
              <a:rPr lang="en-US" sz="3600" b="0" dirty="0" smtClean="0">
                <a:solidFill>
                  <a:schemeClr val="tx1"/>
                </a:solidFill>
              </a:rPr>
              <a:t>The next step will be to plant nanowires on the transmission line of a CPW to further study the microwave properties of nanostructured materials</a:t>
            </a:r>
            <a:r>
              <a:rPr lang="en-US" b="0" dirty="0" smtClean="0">
                <a:solidFill>
                  <a:schemeClr val="tx1"/>
                </a:solidFill>
              </a:rPr>
              <a:t>.</a:t>
            </a:r>
            <a:endParaRPr lang="en-US" b="0" dirty="0">
              <a:solidFill>
                <a:schemeClr val="tx1"/>
              </a:solidFill>
            </a:endParaRPr>
          </a:p>
        </p:txBody>
      </p:sp>
      <p:pic>
        <p:nvPicPr>
          <p:cNvPr id="1989" name="Picture 965"/>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38496695" y="20809842"/>
            <a:ext cx="4803956" cy="44323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985" name="Picture 961"/>
          <p:cNvPicPr>
            <a:picLocks noChangeAspect="1" noChangeArrowheads="1"/>
          </p:cNvPicPr>
          <p:nvPr/>
        </p:nvPicPr>
        <p:blipFill rotWithShape="1">
          <a:blip r:embed="rId18" cstate="print">
            <a:extLst>
              <a:ext uri="{28A0092B-C50C-407E-A947-70E740481C1C}">
                <a14:useLocalDpi xmlns:a14="http://schemas.microsoft.com/office/drawing/2010/main" xmlns="" val="0"/>
              </a:ext>
            </a:extLst>
          </a:blip>
          <a:srcRect r="7120" b="11578"/>
          <a:stretch/>
        </p:blipFill>
        <p:spPr bwMode="auto">
          <a:xfrm>
            <a:off x="30403800" y="19387687"/>
            <a:ext cx="7966723" cy="5201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1025" name="Straight Arrow Connector 1024"/>
          <p:cNvCxnSpPr/>
          <p:nvPr/>
        </p:nvCxnSpPr>
        <p:spPr bwMode="auto">
          <a:xfrm>
            <a:off x="41224200" y="20469240"/>
            <a:ext cx="152400" cy="239076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27" name="Straight Arrow Connector 1026"/>
          <p:cNvCxnSpPr/>
          <p:nvPr/>
        </p:nvCxnSpPr>
        <p:spPr bwMode="auto">
          <a:xfrm>
            <a:off x="41376600" y="20469240"/>
            <a:ext cx="1335972" cy="239076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28" name="TextBox 1027"/>
          <p:cNvSpPr txBox="1"/>
          <p:nvPr/>
        </p:nvSpPr>
        <p:spPr>
          <a:xfrm>
            <a:off x="39487366" y="19817255"/>
            <a:ext cx="3240972" cy="584775"/>
          </a:xfrm>
          <a:prstGeom prst="rect">
            <a:avLst/>
          </a:prstGeom>
          <a:noFill/>
        </p:spPr>
        <p:txBody>
          <a:bodyPr wrap="square" rtlCol="0">
            <a:spAutoFit/>
          </a:bodyPr>
          <a:lstStyle/>
          <a:p>
            <a:r>
              <a:rPr lang="en-US" sz="3200" b="0" dirty="0" smtClean="0">
                <a:solidFill>
                  <a:schemeClr val="tx1"/>
                </a:solidFill>
              </a:rPr>
              <a:t>Ground planes</a:t>
            </a:r>
            <a:endParaRPr lang="en-US" sz="3200" b="0" dirty="0">
              <a:solidFill>
                <a:schemeClr val="tx1"/>
              </a:solidFill>
            </a:endParaRPr>
          </a:p>
        </p:txBody>
      </p:sp>
      <p:cxnSp>
        <p:nvCxnSpPr>
          <p:cNvPr id="1032" name="Straight Arrow Connector 1031"/>
          <p:cNvCxnSpPr/>
          <p:nvPr/>
        </p:nvCxnSpPr>
        <p:spPr bwMode="auto">
          <a:xfrm flipV="1">
            <a:off x="37015386" y="24079200"/>
            <a:ext cx="2214258" cy="137915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33" name="TextBox 1032"/>
          <p:cNvSpPr txBox="1"/>
          <p:nvPr/>
        </p:nvSpPr>
        <p:spPr>
          <a:xfrm>
            <a:off x="34376651" y="25307150"/>
            <a:ext cx="4727575" cy="584775"/>
          </a:xfrm>
          <a:prstGeom prst="rect">
            <a:avLst/>
          </a:prstGeom>
          <a:noFill/>
        </p:spPr>
        <p:txBody>
          <a:bodyPr wrap="square" rtlCol="0">
            <a:spAutoFit/>
          </a:bodyPr>
          <a:lstStyle/>
          <a:p>
            <a:r>
              <a:rPr lang="en-US" sz="3200" b="0" dirty="0" smtClean="0">
                <a:solidFill>
                  <a:schemeClr val="tx1"/>
                </a:solidFill>
              </a:rPr>
              <a:t>Transmission line</a:t>
            </a:r>
            <a:endParaRPr lang="en-US" sz="3200" b="0" dirty="0">
              <a:solidFill>
                <a:schemeClr val="tx1"/>
              </a:solidFill>
            </a:endParaRPr>
          </a:p>
        </p:txBody>
      </p:sp>
      <p:cxnSp>
        <p:nvCxnSpPr>
          <p:cNvPr id="1038" name="Straight Arrow Connector 1037"/>
          <p:cNvCxnSpPr/>
          <p:nvPr/>
        </p:nvCxnSpPr>
        <p:spPr bwMode="auto">
          <a:xfrm flipV="1">
            <a:off x="40898673" y="23164800"/>
            <a:ext cx="0" cy="261543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46" name="TextBox 1045"/>
          <p:cNvSpPr txBox="1"/>
          <p:nvPr/>
        </p:nvSpPr>
        <p:spPr>
          <a:xfrm>
            <a:off x="38122515" y="25984200"/>
            <a:ext cx="5387685" cy="584775"/>
          </a:xfrm>
          <a:prstGeom prst="rect">
            <a:avLst/>
          </a:prstGeom>
          <a:noFill/>
        </p:spPr>
        <p:txBody>
          <a:bodyPr wrap="square" rtlCol="0">
            <a:spAutoFit/>
          </a:bodyPr>
          <a:lstStyle/>
          <a:p>
            <a:pPr algn="just"/>
            <a:r>
              <a:rPr lang="en-US" sz="3200" b="0" dirty="0" smtClean="0">
                <a:solidFill>
                  <a:schemeClr val="tx1"/>
                </a:solidFill>
              </a:rPr>
              <a:t>Sets of permalloy nanowires </a:t>
            </a:r>
            <a:endParaRPr lang="en-US" sz="3200" b="0" dirty="0">
              <a:solidFill>
                <a:schemeClr val="tx1"/>
              </a:solidFill>
            </a:endParaRPr>
          </a:p>
        </p:txBody>
      </p:sp>
      <p:pic>
        <p:nvPicPr>
          <p:cNvPr id="2005" name="Picture 981" descr="http://2012books.lardbucket.org/books/mass-communication-media-and-culture/section_12/c9494ddc8ea4e2a62e76201cbebdf88b.jpg"/>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838200" y="18745200"/>
            <a:ext cx="4474866" cy="4827505"/>
          </a:xfrm>
          <a:prstGeom prst="rect">
            <a:avLst/>
          </a:prstGeom>
          <a:noFill/>
          <a:extLst>
            <a:ext uri="{909E8E84-426E-40DD-AFC4-6F175D3DCCD1}">
              <a14:hiddenFill xmlns:a14="http://schemas.microsoft.com/office/drawing/2010/main" xmlns="">
                <a:solidFill>
                  <a:srgbClr val="FFFFFF"/>
                </a:solidFill>
              </a14:hiddenFill>
            </a:ext>
          </a:extLst>
        </p:spPr>
      </p:pic>
      <p:sp>
        <p:nvSpPr>
          <p:cNvPr id="1047" name="TextBox 1046"/>
          <p:cNvSpPr txBox="1"/>
          <p:nvPr/>
        </p:nvSpPr>
        <p:spPr>
          <a:xfrm>
            <a:off x="735492" y="10972800"/>
            <a:ext cx="7039671" cy="830997"/>
          </a:xfrm>
          <a:prstGeom prst="rect">
            <a:avLst/>
          </a:prstGeom>
          <a:noFill/>
        </p:spPr>
        <p:txBody>
          <a:bodyPr wrap="square" rtlCol="0">
            <a:spAutoFit/>
          </a:bodyPr>
          <a:lstStyle/>
          <a:p>
            <a:r>
              <a:rPr lang="en-US" sz="4800" dirty="0" smtClean="0"/>
              <a:t>Microwave Technology</a:t>
            </a:r>
            <a:endParaRPr lang="en-US" sz="4800" dirty="0"/>
          </a:p>
        </p:txBody>
      </p:sp>
      <p:sp>
        <p:nvSpPr>
          <p:cNvPr id="1048" name="TextBox 1047"/>
          <p:cNvSpPr txBox="1"/>
          <p:nvPr/>
        </p:nvSpPr>
        <p:spPr>
          <a:xfrm>
            <a:off x="914400" y="23622000"/>
            <a:ext cx="4622080" cy="400110"/>
          </a:xfrm>
          <a:prstGeom prst="rect">
            <a:avLst/>
          </a:prstGeom>
          <a:noFill/>
        </p:spPr>
        <p:txBody>
          <a:bodyPr wrap="square" rtlCol="0">
            <a:spAutoFit/>
          </a:bodyPr>
          <a:lstStyle/>
          <a:p>
            <a:r>
              <a:rPr lang="en-US" sz="1000" dirty="0">
                <a:solidFill>
                  <a:schemeClr val="tx1"/>
                </a:solidFill>
              </a:rPr>
              <a:t>http://2012books.lardbucket.org/books/mass-communication-media-and-culture/s12-04-influence-of-new-technologies.html</a:t>
            </a:r>
          </a:p>
        </p:txBody>
      </p:sp>
      <p:sp>
        <p:nvSpPr>
          <p:cNvPr id="1054" name="TextBox 1053"/>
          <p:cNvSpPr txBox="1"/>
          <p:nvPr/>
        </p:nvSpPr>
        <p:spPr>
          <a:xfrm>
            <a:off x="5943600" y="21793200"/>
            <a:ext cx="7543800" cy="1569660"/>
          </a:xfrm>
          <a:prstGeom prst="rect">
            <a:avLst/>
          </a:prstGeom>
          <a:noFill/>
        </p:spPr>
        <p:txBody>
          <a:bodyPr wrap="square" rtlCol="0">
            <a:spAutoFit/>
          </a:bodyPr>
          <a:lstStyle/>
          <a:p>
            <a:r>
              <a:rPr lang="en-US" sz="3200" b="0" dirty="0" smtClean="0">
                <a:solidFill>
                  <a:schemeClr val="tx1"/>
                </a:solidFill>
              </a:rPr>
              <a:t>DBS signals are sent at microwave frequency and converted to an output that can be viewed on a television</a:t>
            </a:r>
            <a:endParaRPr lang="en-US" sz="3200" dirty="0"/>
          </a:p>
        </p:txBody>
      </p:sp>
      <p:pic>
        <p:nvPicPr>
          <p:cNvPr id="2016" name="Picture 992" descr="http://lasp.colorado.edu/cassini/images/Electromagnetic%20Spectrum_noUVIS.jpg"/>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884677" y="11899047"/>
            <a:ext cx="4805175" cy="6218462"/>
          </a:xfrm>
          <a:prstGeom prst="rect">
            <a:avLst/>
          </a:prstGeom>
          <a:noFill/>
          <a:extLst>
            <a:ext uri="{909E8E84-426E-40DD-AFC4-6F175D3DCCD1}">
              <a14:hiddenFill xmlns:a14="http://schemas.microsoft.com/office/drawing/2010/main" xmlns="">
                <a:solidFill>
                  <a:srgbClr val="FFFFFF"/>
                </a:solidFill>
              </a14:hiddenFill>
            </a:ext>
          </a:extLst>
        </p:spPr>
      </p:pic>
      <p:sp>
        <p:nvSpPr>
          <p:cNvPr id="1057" name="TextBox 1056"/>
          <p:cNvSpPr txBox="1"/>
          <p:nvPr/>
        </p:nvSpPr>
        <p:spPr>
          <a:xfrm>
            <a:off x="838200" y="18059400"/>
            <a:ext cx="4805175" cy="246221"/>
          </a:xfrm>
          <a:prstGeom prst="rect">
            <a:avLst/>
          </a:prstGeom>
          <a:noFill/>
        </p:spPr>
        <p:txBody>
          <a:bodyPr wrap="square" rtlCol="0">
            <a:spAutoFit/>
          </a:bodyPr>
          <a:lstStyle/>
          <a:p>
            <a:r>
              <a:rPr lang="en-US" sz="1000" b="0" dirty="0">
                <a:solidFill>
                  <a:schemeClr val="tx1"/>
                </a:solidFill>
              </a:rPr>
              <a:t>http://lasp.colorado.edu/cassini/education/Electromagnetic%20Spectrum.htm</a:t>
            </a:r>
          </a:p>
        </p:txBody>
      </p:sp>
      <p:sp>
        <p:nvSpPr>
          <p:cNvPr id="1058" name="TextBox 1057"/>
          <p:cNvSpPr txBox="1"/>
          <p:nvPr/>
        </p:nvSpPr>
        <p:spPr>
          <a:xfrm>
            <a:off x="5791200" y="11811000"/>
            <a:ext cx="7848600" cy="2062103"/>
          </a:xfrm>
          <a:prstGeom prst="rect">
            <a:avLst/>
          </a:prstGeom>
          <a:noFill/>
        </p:spPr>
        <p:txBody>
          <a:bodyPr wrap="square" rtlCol="0">
            <a:spAutoFit/>
          </a:bodyPr>
          <a:lstStyle/>
          <a:p>
            <a:r>
              <a:rPr lang="en-US" sz="3200" b="0" dirty="0" smtClean="0">
                <a:solidFill>
                  <a:schemeClr val="tx1"/>
                </a:solidFill>
              </a:rPr>
              <a:t>Microwaves are electromagnetic radiation with wavelengths between one meter and one millimeter and frequencies between 0.3GHz to 300GHz.</a:t>
            </a:r>
            <a:endParaRPr lang="en-US" sz="3200" b="0" dirty="0">
              <a:solidFill>
                <a:schemeClr val="tx1"/>
              </a:solidFill>
            </a:endParaRPr>
          </a:p>
        </p:txBody>
      </p:sp>
      <p:pic>
        <p:nvPicPr>
          <p:cNvPr id="2019" name="Picture 995"/>
          <p:cNvPicPr>
            <a:picLocks noChangeAspect="1" noChangeArrowheads="1"/>
          </p:cNvPicPr>
          <p:nvPr/>
        </p:nvPicPr>
        <p:blipFill>
          <a:blip r:embed="rId21" cstate="print">
            <a:extLst>
              <a:ext uri="{28A0092B-C50C-407E-A947-70E740481C1C}">
                <a14:useLocalDpi xmlns:a14="http://schemas.microsoft.com/office/drawing/2010/main" xmlns="" val="0"/>
              </a:ext>
            </a:extLst>
          </a:blip>
          <a:srcRect/>
          <a:stretch>
            <a:fillRect/>
          </a:stretch>
        </p:blipFill>
        <p:spPr bwMode="auto">
          <a:xfrm>
            <a:off x="6553200" y="14630400"/>
            <a:ext cx="6863311" cy="35460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59" name="TextBox 1058"/>
          <p:cNvSpPr txBox="1"/>
          <p:nvPr/>
        </p:nvSpPr>
        <p:spPr>
          <a:xfrm>
            <a:off x="6858000" y="18211800"/>
            <a:ext cx="6485195" cy="246221"/>
          </a:xfrm>
          <a:prstGeom prst="rect">
            <a:avLst/>
          </a:prstGeom>
          <a:noFill/>
        </p:spPr>
        <p:txBody>
          <a:bodyPr wrap="square" rtlCol="0">
            <a:spAutoFit/>
          </a:bodyPr>
          <a:lstStyle/>
          <a:p>
            <a:r>
              <a:rPr lang="en-US" sz="1000" b="0" dirty="0">
                <a:solidFill>
                  <a:schemeClr val="tx1"/>
                </a:solidFill>
              </a:rPr>
              <a:t>http://www.techulator.com/resources/6120-How-does-mobile-communication-work.aspx</a:t>
            </a:r>
          </a:p>
        </p:txBody>
      </p:sp>
      <p:sp>
        <p:nvSpPr>
          <p:cNvPr id="1060" name="TextBox 1059"/>
          <p:cNvSpPr txBox="1"/>
          <p:nvPr/>
        </p:nvSpPr>
        <p:spPr>
          <a:xfrm>
            <a:off x="5943600" y="18669000"/>
            <a:ext cx="7533342" cy="2062103"/>
          </a:xfrm>
          <a:prstGeom prst="rect">
            <a:avLst/>
          </a:prstGeom>
          <a:noFill/>
        </p:spPr>
        <p:txBody>
          <a:bodyPr wrap="square" rtlCol="0">
            <a:spAutoFit/>
          </a:bodyPr>
          <a:lstStyle/>
          <a:p>
            <a:r>
              <a:rPr lang="en-US" sz="3200" b="0" dirty="0" smtClean="0">
                <a:solidFill>
                  <a:schemeClr val="tx1"/>
                </a:solidFill>
              </a:rPr>
              <a:t>Mobile communication involves voice conversion to analog and then to digital form which is sent from one tower to another through microwave signals.</a:t>
            </a:r>
            <a:endParaRPr lang="en-US" sz="3200" b="0"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08050" rtl="0" eaLnBrk="0" fontAlgn="base" latinLnBrk="0" hangingPunct="0">
          <a:lnSpc>
            <a:spcPct val="100000"/>
          </a:lnSpc>
          <a:spcBef>
            <a:spcPct val="0"/>
          </a:spcBef>
          <a:spcAft>
            <a:spcPct val="0"/>
          </a:spcAft>
          <a:buClrTx/>
          <a:buSzTx/>
          <a:buFontTx/>
          <a:buNone/>
          <a:tabLst/>
          <a:defRPr kumimoji="0" lang="en-US" sz="4000" b="1" i="0" u="none" strike="noStrike" cap="none" normalizeH="0" baseline="0" smtClean="0">
            <a:ln>
              <a:noFill/>
            </a:ln>
            <a:solidFill>
              <a:srgbClr val="0033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08050" rtl="0" eaLnBrk="0" fontAlgn="base" latinLnBrk="0" hangingPunct="0">
          <a:lnSpc>
            <a:spcPct val="100000"/>
          </a:lnSpc>
          <a:spcBef>
            <a:spcPct val="0"/>
          </a:spcBef>
          <a:spcAft>
            <a:spcPct val="0"/>
          </a:spcAft>
          <a:buClrTx/>
          <a:buSzTx/>
          <a:buFontTx/>
          <a:buNone/>
          <a:tabLst/>
          <a:defRPr kumimoji="0" lang="en-US" sz="4000" b="1" i="0" u="none" strike="noStrike" cap="none" normalizeH="0" baseline="0" smtClean="0">
            <a:ln>
              <a:noFill/>
            </a:ln>
            <a:solidFill>
              <a:srgbClr val="003399"/>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16297</TotalTime>
  <Words>457</Words>
  <Application>Microsoft Office PowerPoint</Application>
  <PresentationFormat>Custom</PresentationFormat>
  <Paragraphs>61</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Blank Presentation</vt:lpstr>
      <vt:lpstr>Graph</vt:lpstr>
      <vt:lpstr>Slide 1</vt:lpstr>
    </vt:vector>
  </TitlesOfParts>
  <Company>Mechanical Engineering VT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Michael Alley</dc:creator>
  <cp:lastModifiedBy>Daniel</cp:lastModifiedBy>
  <cp:revision>310</cp:revision>
  <cp:lastPrinted>2012-07-16T06:13:32Z</cp:lastPrinted>
  <dcterms:created xsi:type="dcterms:W3CDTF">2003-04-11T15:30:44Z</dcterms:created>
  <dcterms:modified xsi:type="dcterms:W3CDTF">2014-02-20T01:41:23Z</dcterms:modified>
</cp:coreProperties>
</file>