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3" r:id="rId2"/>
    <p:sldId id="284" r:id="rId3"/>
    <p:sldId id="258" r:id="rId4"/>
    <p:sldId id="259" r:id="rId5"/>
    <p:sldId id="262" r:id="rId6"/>
    <p:sldId id="285" r:id="rId7"/>
    <p:sldId id="286" r:id="rId8"/>
    <p:sldId id="268" r:id="rId9"/>
    <p:sldId id="287" r:id="rId10"/>
    <p:sldId id="289" r:id="rId11"/>
    <p:sldId id="290" r:id="rId12"/>
    <p:sldId id="301" r:id="rId13"/>
    <p:sldId id="291" r:id="rId14"/>
    <p:sldId id="302" r:id="rId15"/>
    <p:sldId id="292" r:id="rId16"/>
    <p:sldId id="294" r:id="rId17"/>
    <p:sldId id="295" r:id="rId18"/>
    <p:sldId id="296" r:id="rId19"/>
    <p:sldId id="297" r:id="rId20"/>
    <p:sldId id="281" r:id="rId21"/>
    <p:sldId id="299" r:id="rId22"/>
    <p:sldId id="279" r:id="rId23"/>
    <p:sldId id="271" r:id="rId24"/>
    <p:sldId id="272" r:id="rId25"/>
    <p:sldId id="274" r:id="rId26"/>
    <p:sldId id="275" r:id="rId27"/>
    <p:sldId id="300" r:id="rId28"/>
    <p:sldId id="303" r:id="rId29"/>
    <p:sldId id="30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78967" autoAdjust="0"/>
  </p:normalViewPr>
  <p:slideViewPr>
    <p:cSldViewPr snapToGrid="0">
      <p:cViewPr varScale="1">
        <p:scale>
          <a:sx n="52" d="100"/>
          <a:sy n="52" d="100"/>
        </p:scale>
        <p:origin x="41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10B16B-67EF-437F-B959-567042A027F2}" type="datetimeFigureOut">
              <a:rPr lang="en-US" smtClean="0"/>
              <a:t>10/16/2019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ED6CED-4A15-4B2A-ABCB-254A531ADF08}" type="slidenum">
              <a:rPr lang="en-US" smtClean="0"/>
              <a:t>‹#›</a:t>
            </a:fld>
            <a:endParaRPr lang="en-US"/>
          </a:p>
        </p:txBody>
      </p:sp>
    </p:spTree>
    <p:extLst>
      <p:ext uri="{BB962C8B-B14F-4D97-AF65-F5344CB8AC3E}">
        <p14:creationId xmlns:p14="http://schemas.microsoft.com/office/powerpoint/2010/main" val="2730604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06DE94-55E7-4F11-9DBF-EFC438411F2B}" type="slidenum">
              <a:rPr lang="en-US" smtClean="0"/>
              <a:t>4</a:t>
            </a:fld>
            <a:endParaRPr lang="en-US"/>
          </a:p>
        </p:txBody>
      </p:sp>
    </p:spTree>
    <p:extLst>
      <p:ext uri="{BB962C8B-B14F-4D97-AF65-F5344CB8AC3E}">
        <p14:creationId xmlns:p14="http://schemas.microsoft.com/office/powerpoint/2010/main" val="1252036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06DE94-55E7-4F11-9DBF-EFC438411F2B}" type="slidenum">
              <a:rPr lang="en-US" smtClean="0"/>
              <a:t>8</a:t>
            </a:fld>
            <a:endParaRPr lang="en-US"/>
          </a:p>
        </p:txBody>
      </p:sp>
    </p:spTree>
    <p:extLst>
      <p:ext uri="{BB962C8B-B14F-4D97-AF65-F5344CB8AC3E}">
        <p14:creationId xmlns:p14="http://schemas.microsoft.com/office/powerpoint/2010/main" val="643603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CB58AF7-3AF0-44F3-8479-6DF1FEF4EE04}" type="datetimeFigureOut">
              <a:rPr lang="en-US" smtClean="0"/>
              <a:t>10/16/2019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2224598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58AF7-3AF0-44F3-8479-6DF1FEF4EE04}" type="datetimeFigureOut">
              <a:rPr lang="en-US" smtClean="0"/>
              <a:t>10/16/2019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2462362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58AF7-3AF0-44F3-8479-6DF1FEF4EE04}" type="datetimeFigureOut">
              <a:rPr lang="en-US" smtClean="0"/>
              <a:t>10/16/2019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405403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58AF7-3AF0-44F3-8479-6DF1FEF4EE04}" type="datetimeFigureOut">
              <a:rPr lang="en-US" smtClean="0"/>
              <a:t>10/16/2019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794400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B58AF7-3AF0-44F3-8479-6DF1FEF4EE04}" type="datetimeFigureOut">
              <a:rPr lang="en-US" smtClean="0"/>
              <a:t>10/16/2019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1171014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CB58AF7-3AF0-44F3-8479-6DF1FEF4EE04}" type="datetimeFigureOut">
              <a:rPr lang="en-US" smtClean="0"/>
              <a:t>10/16/2019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3414723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CB58AF7-3AF0-44F3-8479-6DF1FEF4EE04}" type="datetimeFigureOut">
              <a:rPr lang="en-US" smtClean="0"/>
              <a:t>10/16/2019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2631348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CB58AF7-3AF0-44F3-8479-6DF1FEF4EE04}" type="datetimeFigureOut">
              <a:rPr lang="en-US" smtClean="0"/>
              <a:t>10/16/2019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2407809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58AF7-3AF0-44F3-8479-6DF1FEF4EE04}" type="datetimeFigureOut">
              <a:rPr lang="en-US" smtClean="0"/>
              <a:t>10/16/2019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1663832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B58AF7-3AF0-44F3-8479-6DF1FEF4EE04}" type="datetimeFigureOut">
              <a:rPr lang="en-US" smtClean="0"/>
              <a:t>10/16/2019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1434782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B58AF7-3AF0-44F3-8479-6DF1FEF4EE04}" type="datetimeFigureOut">
              <a:rPr lang="en-US" smtClean="0"/>
              <a:t>10/16/2019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FD31E-6020-495E-88A2-DE0AE0B75EBA}" type="slidenum">
              <a:rPr lang="en-US" smtClean="0"/>
              <a:t>‹#›</a:t>
            </a:fld>
            <a:endParaRPr lang="en-US"/>
          </a:p>
        </p:txBody>
      </p:sp>
    </p:spTree>
    <p:extLst>
      <p:ext uri="{BB962C8B-B14F-4D97-AF65-F5344CB8AC3E}">
        <p14:creationId xmlns:p14="http://schemas.microsoft.com/office/powerpoint/2010/main" val="149305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58AF7-3AF0-44F3-8479-6DF1FEF4EE04}" type="datetimeFigureOut">
              <a:rPr lang="en-US" smtClean="0"/>
              <a:t>10/16/2019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9FD31E-6020-495E-88A2-DE0AE0B75EBA}" type="slidenum">
              <a:rPr lang="en-US" smtClean="0"/>
              <a:t>‹#›</a:t>
            </a:fld>
            <a:endParaRPr lang="en-US"/>
          </a:p>
        </p:txBody>
      </p:sp>
    </p:spTree>
    <p:extLst>
      <p:ext uri="{BB962C8B-B14F-4D97-AF65-F5344CB8AC3E}">
        <p14:creationId xmlns:p14="http://schemas.microsoft.com/office/powerpoint/2010/main" val="583637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0195" y="963830"/>
            <a:ext cx="11084010" cy="3225107"/>
          </a:xfrm>
          <a:noFill/>
          <a:ln>
            <a:noFill/>
          </a:ln>
        </p:spPr>
        <p:txBody>
          <a:bodyPr>
            <a:noAutofit/>
          </a:bodyPr>
          <a:lstStyle/>
          <a:p>
            <a:br>
              <a:rPr lang="en-US" sz="5500" b="1" dirty="0">
                <a:solidFill>
                  <a:srgbClr val="FFFF00"/>
                </a:solidFill>
                <a:latin typeface="Arial Black" panose="020B0A04020102020204" pitchFamily="34" charset="0"/>
              </a:rPr>
            </a:br>
            <a:r>
              <a:rPr lang="en-US" sz="5500" b="1" dirty="0">
                <a:solidFill>
                  <a:srgbClr val="FFFF00"/>
                </a:solidFill>
                <a:latin typeface="Arial Black" panose="020B0A04020102020204" pitchFamily="34" charset="0"/>
              </a:rPr>
              <a:t> A New Real-Time Ocean Observing Station on Ship Shoal on Louisiana Shelf 	</a:t>
            </a:r>
          </a:p>
        </p:txBody>
      </p:sp>
      <p:sp>
        <p:nvSpPr>
          <p:cNvPr id="5" name="Subtitle 4">
            <a:extLst>
              <a:ext uri="{FF2B5EF4-FFF2-40B4-BE49-F238E27FC236}">
                <a16:creationId xmlns:a16="http://schemas.microsoft.com/office/drawing/2014/main" id="{F30FBC91-6EFB-4286-B69C-DF1FFADCD17B}"/>
              </a:ext>
            </a:extLst>
          </p:cNvPr>
          <p:cNvSpPr>
            <a:spLocks noGrp="1"/>
          </p:cNvSpPr>
          <p:nvPr>
            <p:ph type="subTitle" idx="1"/>
          </p:nvPr>
        </p:nvSpPr>
        <p:spPr>
          <a:xfrm>
            <a:off x="1524000" y="4695569"/>
            <a:ext cx="9144000" cy="1933832"/>
          </a:xfrm>
        </p:spPr>
        <p:txBody>
          <a:bodyPr/>
          <a:lstStyle/>
          <a:p>
            <a:r>
              <a:rPr lang="en-US" b="1" dirty="0">
                <a:solidFill>
                  <a:srgbClr val="00FFFF"/>
                </a:solidFill>
              </a:rPr>
              <a:t>C. Li, B. Milan, P. Luo, W. Huang</a:t>
            </a:r>
          </a:p>
          <a:p>
            <a:r>
              <a:rPr lang="en-US" b="1" dirty="0">
                <a:solidFill>
                  <a:srgbClr val="00FFFF"/>
                </a:solidFill>
              </a:rPr>
              <a:t>Wave-Current-surge Information System</a:t>
            </a:r>
          </a:p>
          <a:p>
            <a:r>
              <a:rPr lang="en-US" b="1" dirty="0">
                <a:solidFill>
                  <a:srgbClr val="00FFFF"/>
                </a:solidFill>
              </a:rPr>
              <a:t>Louisiana State University</a:t>
            </a:r>
          </a:p>
          <a:p>
            <a:r>
              <a:rPr lang="en-US" b="1" dirty="0">
                <a:solidFill>
                  <a:srgbClr val="00FFFF"/>
                </a:solidFill>
              </a:rPr>
              <a:t>Oct. 17, 2019</a:t>
            </a:r>
          </a:p>
        </p:txBody>
      </p:sp>
      <p:pic>
        <p:nvPicPr>
          <p:cNvPr id="8" name="Picture 7" descr="A picture containing flower, bird&#10;&#10;Description automatically generated">
            <a:extLst>
              <a:ext uri="{FF2B5EF4-FFF2-40B4-BE49-F238E27FC236}">
                <a16:creationId xmlns:a16="http://schemas.microsoft.com/office/drawing/2014/main" id="{3324E003-2ECA-45B9-B5DC-0972C653DD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026"/>
            <a:ext cx="12192000" cy="1569946"/>
          </a:xfrm>
          <a:prstGeom prst="rect">
            <a:avLst/>
          </a:prstGeom>
          <a:solidFill>
            <a:srgbClr val="002060"/>
          </a:solidFill>
        </p:spPr>
      </p:pic>
      <p:sp>
        <p:nvSpPr>
          <p:cNvPr id="9" name="Rectangle 8">
            <a:extLst>
              <a:ext uri="{FF2B5EF4-FFF2-40B4-BE49-F238E27FC236}">
                <a16:creationId xmlns:a16="http://schemas.microsoft.com/office/drawing/2014/main" id="{7C5C81D0-F820-4D3B-8889-C514F13CCB08}"/>
              </a:ext>
            </a:extLst>
          </p:cNvPr>
          <p:cNvSpPr/>
          <p:nvPr/>
        </p:nvSpPr>
        <p:spPr>
          <a:xfrm>
            <a:off x="8402595" y="12026"/>
            <a:ext cx="3571102" cy="115823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lose up of a sign&#10;&#10;Description automatically generated">
            <a:extLst>
              <a:ext uri="{FF2B5EF4-FFF2-40B4-BE49-F238E27FC236}">
                <a16:creationId xmlns:a16="http://schemas.microsoft.com/office/drawing/2014/main" id="{BBE11A15-9DBE-4331-849B-9B0DB1EBF8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4499" y="43244"/>
            <a:ext cx="1428750" cy="1304925"/>
          </a:xfrm>
          <a:prstGeom prst="rect">
            <a:avLst/>
          </a:prstGeom>
        </p:spPr>
      </p:pic>
    </p:spTree>
    <p:extLst>
      <p:ext uri="{BB962C8B-B14F-4D97-AF65-F5344CB8AC3E}">
        <p14:creationId xmlns:p14="http://schemas.microsoft.com/office/powerpoint/2010/main" val="1501846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9130" y="1751561"/>
            <a:ext cx="5388509" cy="404138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506" y="1126702"/>
            <a:ext cx="3968325" cy="5291100"/>
          </a:xfrm>
          <a:prstGeom prst="rect">
            <a:avLst/>
          </a:prstGeom>
        </p:spPr>
      </p:pic>
      <p:sp>
        <p:nvSpPr>
          <p:cNvPr id="6" name="TextBox 5"/>
          <p:cNvSpPr txBox="1"/>
          <p:nvPr/>
        </p:nvSpPr>
        <p:spPr>
          <a:xfrm>
            <a:off x="2147048" y="483201"/>
            <a:ext cx="7758953" cy="523220"/>
          </a:xfrm>
          <a:prstGeom prst="rect">
            <a:avLst/>
          </a:prstGeom>
          <a:solidFill>
            <a:srgbClr val="7030A0"/>
          </a:solidFill>
        </p:spPr>
        <p:txBody>
          <a:bodyPr wrap="square" rtlCol="0">
            <a:spAutoFit/>
          </a:bodyPr>
          <a:lstStyle/>
          <a:p>
            <a:pPr algn="ctr"/>
            <a:r>
              <a:rPr lang="en-US" sz="2800" dirty="0">
                <a:solidFill>
                  <a:srgbClr val="FFFF00"/>
                </a:solidFill>
                <a:latin typeface="Arial Black" panose="020B0A04020102020204" pitchFamily="34" charset="0"/>
              </a:rPr>
              <a:t>Old WAVCIS Station equipment</a:t>
            </a:r>
          </a:p>
        </p:txBody>
      </p:sp>
    </p:spTree>
    <p:extLst>
      <p:ext uri="{BB962C8B-B14F-4D97-AF65-F5344CB8AC3E}">
        <p14:creationId xmlns:p14="http://schemas.microsoft.com/office/powerpoint/2010/main" val="4139051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464558" y="1705239"/>
            <a:ext cx="7611034" cy="4491317"/>
          </a:xfrm>
          <a:prstGeom prst="rect">
            <a:avLst/>
          </a:prstGeom>
        </p:spPr>
      </p:pic>
      <p:cxnSp>
        <p:nvCxnSpPr>
          <p:cNvPr id="5" name="Straight Arrow Connector 4"/>
          <p:cNvCxnSpPr/>
          <p:nvPr/>
        </p:nvCxnSpPr>
        <p:spPr>
          <a:xfrm flipH="1">
            <a:off x="5116010" y="4727275"/>
            <a:ext cx="3613923" cy="631803"/>
          </a:xfrm>
          <a:prstGeom prst="straightConnector1">
            <a:avLst/>
          </a:prstGeom>
          <a:ln w="1016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62794" y="405631"/>
            <a:ext cx="7758953" cy="523220"/>
          </a:xfrm>
          <a:prstGeom prst="rect">
            <a:avLst/>
          </a:prstGeom>
          <a:solidFill>
            <a:srgbClr val="7030A0"/>
          </a:solidFill>
        </p:spPr>
        <p:txBody>
          <a:bodyPr wrap="square" rtlCol="0">
            <a:spAutoFit/>
          </a:bodyPr>
          <a:lstStyle/>
          <a:p>
            <a:pPr algn="ctr"/>
            <a:r>
              <a:rPr lang="en-US" sz="2800" dirty="0">
                <a:solidFill>
                  <a:srgbClr val="FFFF00"/>
                </a:solidFill>
                <a:latin typeface="Arial Black" panose="020B0A04020102020204" pitchFamily="34" charset="0"/>
              </a:rPr>
              <a:t>New WAVCIS Station equipment</a:t>
            </a:r>
          </a:p>
        </p:txBody>
      </p:sp>
      <p:sp>
        <p:nvSpPr>
          <p:cNvPr id="8" name="TextBox 7"/>
          <p:cNvSpPr txBox="1"/>
          <p:nvPr/>
        </p:nvSpPr>
        <p:spPr>
          <a:xfrm>
            <a:off x="8855295" y="3819334"/>
            <a:ext cx="2846709" cy="1815882"/>
          </a:xfrm>
          <a:prstGeom prst="rect">
            <a:avLst/>
          </a:prstGeom>
          <a:solidFill>
            <a:srgbClr val="7030A0"/>
          </a:solidFill>
        </p:spPr>
        <p:txBody>
          <a:bodyPr wrap="square" rtlCol="0">
            <a:spAutoFit/>
          </a:bodyPr>
          <a:lstStyle/>
          <a:p>
            <a:r>
              <a:rPr lang="en-US" sz="2800" b="1" dirty="0">
                <a:solidFill>
                  <a:srgbClr val="FFFF00"/>
                </a:solidFill>
                <a:latin typeface="Arial" panose="020B0604020202020204" pitchFamily="34" charset="0"/>
                <a:cs typeface="Arial" panose="020B0604020202020204" pitchFamily="34" charset="0"/>
              </a:rPr>
              <a:t>Beams off to one side away from influence of rig structure</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2316" t="7608" r="12060"/>
          <a:stretch/>
        </p:blipFill>
        <p:spPr>
          <a:xfrm>
            <a:off x="6966576" y="1320518"/>
            <a:ext cx="2872372" cy="1975596"/>
          </a:xfrm>
          <a:prstGeom prst="rect">
            <a:avLst/>
          </a:prstGeom>
        </p:spPr>
      </p:pic>
      <p:sp>
        <p:nvSpPr>
          <p:cNvPr id="10" name="TextBox 9"/>
          <p:cNvSpPr txBox="1"/>
          <p:nvPr/>
        </p:nvSpPr>
        <p:spPr>
          <a:xfrm>
            <a:off x="8402762" y="2273505"/>
            <a:ext cx="2715831" cy="769441"/>
          </a:xfrm>
          <a:prstGeom prst="rect">
            <a:avLst/>
          </a:prstGeom>
          <a:solidFill>
            <a:srgbClr val="7030A0"/>
          </a:solidFill>
        </p:spPr>
        <p:txBody>
          <a:bodyPr wrap="square" rtlCol="0">
            <a:spAutoFit/>
          </a:bodyPr>
          <a:lstStyle/>
          <a:p>
            <a:r>
              <a:rPr lang="en-US" sz="2200" dirty="0">
                <a:solidFill>
                  <a:srgbClr val="FFFF00"/>
                </a:solidFill>
                <a:latin typeface="Arial Black" panose="020B0A04020102020204" pitchFamily="34" charset="0"/>
              </a:rPr>
              <a:t>Iridium satellite communication </a:t>
            </a:r>
            <a:endParaRPr lang="en-US" sz="2200" dirty="0">
              <a:solidFill>
                <a:srgbClr val="FFFF00"/>
              </a:solidFill>
            </a:endParaRPr>
          </a:p>
        </p:txBody>
      </p:sp>
    </p:spTree>
    <p:extLst>
      <p:ext uri="{BB962C8B-B14F-4D97-AF65-F5344CB8AC3E}">
        <p14:creationId xmlns:p14="http://schemas.microsoft.com/office/powerpoint/2010/main" val="2232205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CE2FB97-B7D1-485B-8D5C-5607A01A0BA7}"/>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3">
            <a:extLst>
              <a:ext uri="{FF2B5EF4-FFF2-40B4-BE49-F238E27FC236}">
                <a16:creationId xmlns:a16="http://schemas.microsoft.com/office/drawing/2014/main" id="{37949771-2E08-4F9E-9345-4A32BD8E1F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8779" r="4012" b="1784"/>
          <a:stretch>
            <a:fillRect/>
          </a:stretch>
        </p:blipFill>
        <p:spPr bwMode="auto">
          <a:xfrm>
            <a:off x="4207477" y="84556"/>
            <a:ext cx="4003590" cy="44233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1429142B-E2F3-4996-88DE-28C1F016FDC5}"/>
              </a:ext>
            </a:extLst>
          </p:cNvPr>
          <p:cNvSpPr>
            <a:spLocks noChangeArrowheads="1"/>
          </p:cNvSpPr>
          <p:nvPr/>
        </p:nvSpPr>
        <p:spPr bwMode="auto">
          <a:xfrm>
            <a:off x="1235678" y="4815698"/>
            <a:ext cx="9947189" cy="1615827"/>
          </a:xfrm>
          <a:prstGeom prst="rect">
            <a:avLst/>
          </a:prstGeom>
          <a:solidFill>
            <a:srgbClr val="7030A0"/>
          </a:solidFill>
          <a:ln>
            <a:noFill/>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3300" b="0" i="0" u="none" strike="noStrike" cap="none" normalizeH="0" baseline="0" dirty="0">
                <a:ln>
                  <a:noFill/>
                </a:ln>
                <a:solidFill>
                  <a:srgbClr val="FFFF00"/>
                </a:solidFill>
                <a:effectLst/>
                <a:latin typeface="Times New Roman" panose="02020603050405020304" pitchFamily="18" charset="0"/>
                <a:ea typeface="SimSun" panose="02010600030101010101" pitchFamily="2" charset="-122"/>
                <a:cs typeface="Times New Roman" panose="02020603050405020304" pitchFamily="18" charset="0"/>
              </a:rPr>
              <a:t>Custom-made ADCP to reduce the effect of the rig legs by facing the transducer sideway. The blue color is antifouling paint that applied before the deployment.</a:t>
            </a:r>
            <a:endParaRPr kumimoji="0" lang="en-US" altLang="zh-CN" sz="3300" b="0" i="0" u="none" strike="noStrike" cap="none" normalizeH="0" baseline="0" dirty="0">
              <a:ln>
                <a:noFill/>
              </a:ln>
              <a:solidFill>
                <a:srgbClr val="FFFF00"/>
              </a:solidFill>
              <a:effectLst/>
              <a:latin typeface="Arial" panose="020B0604020202020204" pitchFamily="34" charset="0"/>
            </a:endParaRPr>
          </a:p>
        </p:txBody>
      </p:sp>
    </p:spTree>
    <p:extLst>
      <p:ext uri="{BB962C8B-B14F-4D97-AF65-F5344CB8AC3E}">
        <p14:creationId xmlns:p14="http://schemas.microsoft.com/office/powerpoint/2010/main" val="222649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2157"/>
          <a:stretch/>
        </p:blipFill>
        <p:spPr>
          <a:xfrm rot="16200000">
            <a:off x="-97491" y="1617009"/>
            <a:ext cx="5338482" cy="51435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0" y="3557143"/>
            <a:ext cx="7048500" cy="330085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4047" y="983259"/>
            <a:ext cx="3180694" cy="2573884"/>
          </a:xfrm>
          <a:prstGeom prst="rect">
            <a:avLst/>
          </a:prstGeom>
        </p:spPr>
      </p:pic>
      <p:pic>
        <p:nvPicPr>
          <p:cNvPr id="7" name="Picture 6"/>
          <p:cNvPicPr>
            <a:picLocks noChangeAspect="1"/>
          </p:cNvPicPr>
          <p:nvPr/>
        </p:nvPicPr>
        <p:blipFill>
          <a:blip r:embed="rId5"/>
          <a:stretch>
            <a:fillRect/>
          </a:stretch>
        </p:blipFill>
        <p:spPr>
          <a:xfrm>
            <a:off x="1783292" y="3972519"/>
            <a:ext cx="1323975" cy="1228725"/>
          </a:xfrm>
          <a:prstGeom prst="rect">
            <a:avLst/>
          </a:prstGeom>
        </p:spPr>
      </p:pic>
      <p:pic>
        <p:nvPicPr>
          <p:cNvPr id="8" name="Picture 7"/>
          <p:cNvPicPr>
            <a:picLocks noChangeAspect="1"/>
          </p:cNvPicPr>
          <p:nvPr/>
        </p:nvPicPr>
        <p:blipFill>
          <a:blip r:embed="rId5"/>
          <a:stretch>
            <a:fillRect/>
          </a:stretch>
        </p:blipFill>
        <p:spPr>
          <a:xfrm>
            <a:off x="3095035" y="3972519"/>
            <a:ext cx="1323975" cy="1228725"/>
          </a:xfrm>
          <a:prstGeom prst="rect">
            <a:avLst/>
          </a:prstGeom>
        </p:spPr>
      </p:pic>
      <p:sp>
        <p:nvSpPr>
          <p:cNvPr id="9" name="TextBox 8"/>
          <p:cNvSpPr txBox="1"/>
          <p:nvPr/>
        </p:nvSpPr>
        <p:spPr>
          <a:xfrm>
            <a:off x="2571749" y="344293"/>
            <a:ext cx="7616139" cy="523220"/>
          </a:xfrm>
          <a:prstGeom prst="rect">
            <a:avLst/>
          </a:prstGeom>
          <a:solidFill>
            <a:srgbClr val="7030A0"/>
          </a:solidFill>
        </p:spPr>
        <p:txBody>
          <a:bodyPr wrap="square" rtlCol="0">
            <a:spAutoFit/>
          </a:bodyPr>
          <a:lstStyle/>
          <a:p>
            <a:r>
              <a:rPr lang="en-US" sz="2800" b="1" dirty="0">
                <a:solidFill>
                  <a:srgbClr val="FFFF00"/>
                </a:solidFill>
                <a:latin typeface="Arial" panose="020B0604020202020204" pitchFamily="34" charset="0"/>
                <a:cs typeface="Arial" panose="020B0604020202020204" pitchFamily="34" charset="0"/>
              </a:rPr>
              <a:t>Electronics box, solar panels, and batteries</a:t>
            </a:r>
          </a:p>
        </p:txBody>
      </p:sp>
    </p:spTree>
    <p:extLst>
      <p:ext uri="{BB962C8B-B14F-4D97-AF65-F5344CB8AC3E}">
        <p14:creationId xmlns:p14="http://schemas.microsoft.com/office/powerpoint/2010/main" val="4166418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3">
            <a:extLst>
              <a:ext uri="{FF2B5EF4-FFF2-40B4-BE49-F238E27FC236}">
                <a16:creationId xmlns:a16="http://schemas.microsoft.com/office/drawing/2014/main" id="{73E5C43E-A83A-4790-BD03-3225E197BA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0476" y="148280"/>
            <a:ext cx="6246752" cy="5490201"/>
          </a:xfrm>
          <a:prstGeom prst="rect">
            <a:avLst/>
          </a:prstGeom>
          <a:solidFill>
            <a:srgbClr val="7030A0"/>
          </a:solidFill>
        </p:spPr>
      </p:pic>
      <p:sp>
        <p:nvSpPr>
          <p:cNvPr id="3" name="Rectangle 3">
            <a:extLst>
              <a:ext uri="{FF2B5EF4-FFF2-40B4-BE49-F238E27FC236}">
                <a16:creationId xmlns:a16="http://schemas.microsoft.com/office/drawing/2014/main" id="{4572292B-896A-48F3-A096-9B8E51493344}"/>
              </a:ext>
            </a:extLst>
          </p:cNvPr>
          <p:cNvSpPr>
            <a:spLocks noChangeArrowheads="1"/>
          </p:cNvSpPr>
          <p:nvPr/>
        </p:nvSpPr>
        <p:spPr bwMode="auto">
          <a:xfrm>
            <a:off x="327797" y="5638482"/>
            <a:ext cx="11493500" cy="769441"/>
          </a:xfrm>
          <a:prstGeom prst="rect">
            <a:avLst/>
          </a:prstGeom>
          <a:solidFill>
            <a:srgbClr val="7030A0"/>
          </a:solidFill>
          <a:ln>
            <a:noFill/>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200" b="0" i="0" u="none" strike="noStrike" cap="none" normalizeH="0" baseline="0" dirty="0">
                <a:ln>
                  <a:noFill/>
                </a:ln>
                <a:solidFill>
                  <a:srgbClr val="FFFF00"/>
                </a:solidFill>
                <a:effectLst/>
                <a:latin typeface="Times New Roman" panose="02020603050405020304" pitchFamily="18" charset="0"/>
                <a:ea typeface="SimSun" panose="02010600030101010101" pitchFamily="2" charset="-122"/>
                <a:cs typeface="Times New Roman" panose="02020603050405020304" pitchFamily="18" charset="0"/>
              </a:rPr>
              <a:t>Zoomed in flow velocity data for bins 5, 10, and 20 (shown by 3 different colors). Starting from Sep. 15, 2014 till Dec. 31, 2015, data were almost continuous except two gaps when the battery went low.</a:t>
            </a:r>
            <a:endParaRPr kumimoji="0" lang="en-US" altLang="zh-CN" sz="2200" b="0" i="0" u="none" strike="noStrike" cap="none" normalizeH="0" baseline="0" dirty="0">
              <a:ln>
                <a:noFill/>
              </a:ln>
              <a:solidFill>
                <a:srgbClr val="FFFF00"/>
              </a:solidFill>
              <a:effectLst/>
              <a:latin typeface="Arial" panose="020B0604020202020204" pitchFamily="34" charset="0"/>
            </a:endParaRPr>
          </a:p>
        </p:txBody>
      </p:sp>
      <p:sp>
        <p:nvSpPr>
          <p:cNvPr id="5" name="TextBox 4">
            <a:extLst>
              <a:ext uri="{FF2B5EF4-FFF2-40B4-BE49-F238E27FC236}">
                <a16:creationId xmlns:a16="http://schemas.microsoft.com/office/drawing/2014/main" id="{E8255173-7872-4743-9AA8-755F71031BA8}"/>
              </a:ext>
            </a:extLst>
          </p:cNvPr>
          <p:cNvSpPr txBox="1"/>
          <p:nvPr/>
        </p:nvSpPr>
        <p:spPr>
          <a:xfrm>
            <a:off x="49428" y="1728291"/>
            <a:ext cx="4967416" cy="3277820"/>
          </a:xfrm>
          <a:prstGeom prst="rect">
            <a:avLst/>
          </a:prstGeom>
          <a:solidFill>
            <a:srgbClr val="7030A0"/>
          </a:solidFill>
        </p:spPr>
        <p:txBody>
          <a:bodyPr wrap="square" rtlCol="0">
            <a:spAutoFit/>
          </a:bodyPr>
          <a:lstStyle/>
          <a:p>
            <a:r>
              <a:rPr lang="en-US" sz="3900" dirty="0">
                <a:solidFill>
                  <a:srgbClr val="FFFF00"/>
                </a:solidFill>
                <a:latin typeface="Arial Black" panose="020B0A04020102020204" pitchFamily="34" charset="0"/>
              </a:rPr>
              <a:t>1</a:t>
            </a:r>
            <a:r>
              <a:rPr lang="en-US" sz="3900" baseline="30000" dirty="0">
                <a:solidFill>
                  <a:srgbClr val="FFFF00"/>
                </a:solidFill>
                <a:latin typeface="Arial Black" panose="020B0A04020102020204" pitchFamily="34" charset="0"/>
              </a:rPr>
              <a:t>st</a:t>
            </a:r>
            <a:r>
              <a:rPr lang="en-US" sz="3900" dirty="0">
                <a:solidFill>
                  <a:srgbClr val="FFFF00"/>
                </a:solidFill>
                <a:latin typeface="Arial Black" panose="020B0A04020102020204" pitchFamily="34" charset="0"/>
              </a:rPr>
              <a:t> Test</a:t>
            </a:r>
          </a:p>
          <a:p>
            <a:endParaRPr lang="en-US" sz="2400" dirty="0">
              <a:solidFill>
                <a:srgbClr val="FFFF00"/>
              </a:solidFill>
              <a:latin typeface="Arial Black" panose="020B0A04020102020204" pitchFamily="34" charset="0"/>
            </a:endParaRPr>
          </a:p>
          <a:p>
            <a:r>
              <a:rPr lang="en-US" sz="2400" dirty="0">
                <a:solidFill>
                  <a:srgbClr val="FFFF00"/>
                </a:solidFill>
                <a:latin typeface="Arial Black" panose="020B0A04020102020204" pitchFamily="34" charset="0"/>
              </a:rPr>
              <a:t>Test Station</a:t>
            </a:r>
          </a:p>
          <a:p>
            <a:endParaRPr lang="en-US" sz="2400" dirty="0">
              <a:solidFill>
                <a:srgbClr val="FFFF00"/>
              </a:solidFill>
              <a:latin typeface="Arial Black" panose="020B0A04020102020204" pitchFamily="34" charset="0"/>
            </a:endParaRPr>
          </a:p>
          <a:p>
            <a:r>
              <a:rPr lang="en-US" sz="2400" dirty="0">
                <a:solidFill>
                  <a:srgbClr val="FFFF00"/>
                </a:solidFill>
                <a:latin typeface="Arial" panose="020B0604020202020204" pitchFamily="34" charset="0"/>
                <a:cs typeface="Arial" panose="020B0604020202020204" pitchFamily="34" charset="0"/>
              </a:rPr>
              <a:t>-   </a:t>
            </a:r>
            <a:r>
              <a:rPr lang="en-US" sz="2400" dirty="0" err="1">
                <a:solidFill>
                  <a:srgbClr val="FFFF00"/>
                </a:solidFill>
                <a:latin typeface="Arial" panose="020B0604020202020204" pitchFamily="34" charset="0"/>
                <a:cs typeface="Arial" panose="020B0604020202020204" pitchFamily="34" charset="0"/>
              </a:rPr>
              <a:t>Caminada</a:t>
            </a:r>
            <a:r>
              <a:rPr lang="en-US" sz="2400" dirty="0">
                <a:solidFill>
                  <a:srgbClr val="FFFF00"/>
                </a:solidFill>
                <a:latin typeface="Arial" panose="020B0604020202020204" pitchFamily="34" charset="0"/>
                <a:cs typeface="Arial" panose="020B0604020202020204" pitchFamily="34" charset="0"/>
              </a:rPr>
              <a:t> Pass</a:t>
            </a:r>
          </a:p>
          <a:p>
            <a:pPr marL="342900" indent="-342900">
              <a:buFontTx/>
              <a:buChar char="-"/>
            </a:pPr>
            <a:r>
              <a:rPr lang="en-US" sz="2400" dirty="0">
                <a:solidFill>
                  <a:srgbClr val="FFFF00"/>
                </a:solidFill>
                <a:latin typeface="Arial" panose="020B0604020202020204" pitchFamily="34" charset="0"/>
                <a:cs typeface="Arial" panose="020B0604020202020204" pitchFamily="34" charset="0"/>
              </a:rPr>
              <a:t>Develop the website for display</a:t>
            </a:r>
          </a:p>
          <a:p>
            <a:pPr marL="342900" indent="-342900">
              <a:buFontTx/>
              <a:buChar char="-"/>
            </a:pPr>
            <a:r>
              <a:rPr lang="en-US" sz="2400" dirty="0">
                <a:solidFill>
                  <a:srgbClr val="FFFF00"/>
                </a:solidFill>
                <a:latin typeface="Arial" panose="020B0604020202020204" pitchFamily="34" charset="0"/>
                <a:cs typeface="Arial" panose="020B0604020202020204" pitchFamily="34" charset="0"/>
              </a:rPr>
              <a:t>Real time data updated every 15 minutes (can be 5-60 minutes)</a:t>
            </a:r>
          </a:p>
        </p:txBody>
      </p:sp>
    </p:spTree>
    <p:extLst>
      <p:ext uri="{BB962C8B-B14F-4D97-AF65-F5344CB8AC3E}">
        <p14:creationId xmlns:p14="http://schemas.microsoft.com/office/powerpoint/2010/main" val="1496013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9640" t="16426" r="20563" b="11381"/>
          <a:stretch/>
        </p:blipFill>
        <p:spPr>
          <a:xfrm>
            <a:off x="2025125" y="0"/>
            <a:ext cx="10098719" cy="6858000"/>
          </a:xfrm>
          <a:prstGeom prst="rect">
            <a:avLst/>
          </a:prstGeom>
        </p:spPr>
      </p:pic>
      <p:sp>
        <p:nvSpPr>
          <p:cNvPr id="6" name="TextBox 5"/>
          <p:cNvSpPr txBox="1"/>
          <p:nvPr/>
        </p:nvSpPr>
        <p:spPr>
          <a:xfrm>
            <a:off x="49428" y="1728291"/>
            <a:ext cx="4967416" cy="3277820"/>
          </a:xfrm>
          <a:prstGeom prst="rect">
            <a:avLst/>
          </a:prstGeom>
          <a:solidFill>
            <a:srgbClr val="7030A0"/>
          </a:solidFill>
        </p:spPr>
        <p:txBody>
          <a:bodyPr wrap="square" rtlCol="0">
            <a:spAutoFit/>
          </a:bodyPr>
          <a:lstStyle/>
          <a:p>
            <a:r>
              <a:rPr lang="en-US" sz="3900" dirty="0">
                <a:solidFill>
                  <a:srgbClr val="FFFF00"/>
                </a:solidFill>
                <a:latin typeface="Arial Black" panose="020B0A04020102020204" pitchFamily="34" charset="0"/>
              </a:rPr>
              <a:t>2</a:t>
            </a:r>
            <a:r>
              <a:rPr lang="en-US" sz="3900" baseline="30000" dirty="0">
                <a:solidFill>
                  <a:srgbClr val="FFFF00"/>
                </a:solidFill>
                <a:latin typeface="Arial Black" panose="020B0A04020102020204" pitchFamily="34" charset="0"/>
              </a:rPr>
              <a:t>nd</a:t>
            </a:r>
            <a:r>
              <a:rPr lang="en-US" sz="3900" dirty="0">
                <a:solidFill>
                  <a:srgbClr val="FFFF00"/>
                </a:solidFill>
                <a:latin typeface="Arial Black" panose="020B0A04020102020204" pitchFamily="34" charset="0"/>
              </a:rPr>
              <a:t> Test</a:t>
            </a:r>
          </a:p>
          <a:p>
            <a:endParaRPr lang="en-US" sz="2400" dirty="0">
              <a:solidFill>
                <a:srgbClr val="FFFF00"/>
              </a:solidFill>
              <a:latin typeface="Arial Black" panose="020B0A04020102020204" pitchFamily="34" charset="0"/>
            </a:endParaRPr>
          </a:p>
          <a:p>
            <a:r>
              <a:rPr lang="en-US" sz="2400" dirty="0">
                <a:solidFill>
                  <a:srgbClr val="FFFF00"/>
                </a:solidFill>
                <a:latin typeface="Arial Black" panose="020B0A04020102020204" pitchFamily="34" charset="0"/>
              </a:rPr>
              <a:t>Test Station</a:t>
            </a:r>
          </a:p>
          <a:p>
            <a:endParaRPr lang="en-US" sz="2400" dirty="0">
              <a:solidFill>
                <a:srgbClr val="FFFF00"/>
              </a:solidFill>
              <a:latin typeface="Arial Black" panose="020B0A04020102020204" pitchFamily="34" charset="0"/>
            </a:endParaRPr>
          </a:p>
          <a:p>
            <a:r>
              <a:rPr lang="en-US" sz="2400" dirty="0">
                <a:solidFill>
                  <a:srgbClr val="FFFF00"/>
                </a:solidFill>
                <a:latin typeface="Arial" panose="020B0604020202020204" pitchFamily="34" charset="0"/>
                <a:cs typeface="Arial" panose="020B0604020202020204" pitchFamily="34" charset="0"/>
              </a:rPr>
              <a:t>-   </a:t>
            </a:r>
            <a:r>
              <a:rPr lang="en-US" sz="2400" dirty="0" err="1">
                <a:solidFill>
                  <a:srgbClr val="FFFF00"/>
                </a:solidFill>
                <a:latin typeface="Arial" panose="020B0604020202020204" pitchFamily="34" charset="0"/>
                <a:cs typeface="Arial" panose="020B0604020202020204" pitchFamily="34" charset="0"/>
              </a:rPr>
              <a:t>Barataria</a:t>
            </a:r>
            <a:r>
              <a:rPr lang="en-US" sz="2400" dirty="0">
                <a:solidFill>
                  <a:srgbClr val="FFFF00"/>
                </a:solidFill>
                <a:latin typeface="Arial" panose="020B0604020202020204" pitchFamily="34" charset="0"/>
                <a:cs typeface="Arial" panose="020B0604020202020204" pitchFamily="34" charset="0"/>
              </a:rPr>
              <a:t> Pass</a:t>
            </a:r>
          </a:p>
          <a:p>
            <a:pPr marL="342900" indent="-342900">
              <a:buFontTx/>
              <a:buChar char="-"/>
            </a:pPr>
            <a:r>
              <a:rPr lang="en-US" sz="2400" dirty="0">
                <a:solidFill>
                  <a:srgbClr val="FFFF00"/>
                </a:solidFill>
                <a:latin typeface="Arial" panose="020B0604020202020204" pitchFamily="34" charset="0"/>
                <a:cs typeface="Arial" panose="020B0604020202020204" pitchFamily="34" charset="0"/>
              </a:rPr>
              <a:t>Develop the website for display</a:t>
            </a:r>
          </a:p>
          <a:p>
            <a:pPr marL="342900" indent="-342900">
              <a:buFontTx/>
              <a:buChar char="-"/>
            </a:pPr>
            <a:r>
              <a:rPr lang="en-US" sz="2400" dirty="0">
                <a:solidFill>
                  <a:srgbClr val="FFFF00"/>
                </a:solidFill>
                <a:latin typeface="Arial" panose="020B0604020202020204" pitchFamily="34" charset="0"/>
                <a:cs typeface="Arial" panose="020B0604020202020204" pitchFamily="34" charset="0"/>
              </a:rPr>
              <a:t>Real time data updated every 15 minutes (can be 5-60 minutes)</a:t>
            </a:r>
          </a:p>
        </p:txBody>
      </p:sp>
    </p:spTree>
    <p:extLst>
      <p:ext uri="{BB962C8B-B14F-4D97-AF65-F5344CB8AC3E}">
        <p14:creationId xmlns:p14="http://schemas.microsoft.com/office/powerpoint/2010/main" val="2650560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3851" t="10450" r="25878" b="1862"/>
          <a:stretch/>
        </p:blipFill>
        <p:spPr>
          <a:xfrm>
            <a:off x="358346" y="-16441"/>
            <a:ext cx="7006281" cy="6874441"/>
          </a:xfrm>
          <a:prstGeom prst="rect">
            <a:avLst/>
          </a:prstGeom>
        </p:spPr>
      </p:pic>
      <p:sp>
        <p:nvSpPr>
          <p:cNvPr id="3" name="TextBox 2"/>
          <p:cNvSpPr txBox="1"/>
          <p:nvPr/>
        </p:nvSpPr>
        <p:spPr>
          <a:xfrm>
            <a:off x="7626880" y="595535"/>
            <a:ext cx="4342696" cy="861774"/>
          </a:xfrm>
          <a:prstGeom prst="rect">
            <a:avLst/>
          </a:prstGeom>
          <a:solidFill>
            <a:srgbClr val="7030A0"/>
          </a:solidFill>
        </p:spPr>
        <p:txBody>
          <a:bodyPr wrap="square" rtlCol="0">
            <a:spAutoFit/>
          </a:bodyPr>
          <a:lstStyle/>
          <a:p>
            <a:r>
              <a:rPr lang="en-US" sz="2500" dirty="0">
                <a:solidFill>
                  <a:srgbClr val="FFFF00"/>
                </a:solidFill>
                <a:latin typeface="Arial Black" panose="020B0A04020102020204" pitchFamily="34" charset="0"/>
              </a:rPr>
              <a:t>Test Station (WAVCIS Station #10)</a:t>
            </a:r>
          </a:p>
        </p:txBody>
      </p:sp>
    </p:spTree>
    <p:extLst>
      <p:ext uri="{BB962C8B-B14F-4D97-AF65-F5344CB8AC3E}">
        <p14:creationId xmlns:p14="http://schemas.microsoft.com/office/powerpoint/2010/main" val="38968974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47452" y="235553"/>
            <a:ext cx="6321608" cy="6805225"/>
            <a:chOff x="2713644" y="103031"/>
            <a:chExt cx="6321608" cy="6805225"/>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6537" t="5211" r="48265" b="16226"/>
            <a:stretch/>
          </p:blipFill>
          <p:spPr>
            <a:xfrm>
              <a:off x="2713644" y="103031"/>
              <a:ext cx="5902322" cy="6805225"/>
            </a:xfrm>
            <a:prstGeom prst="rect">
              <a:avLst/>
            </a:prstGeom>
          </p:spPr>
        </p:pic>
        <p:cxnSp>
          <p:nvCxnSpPr>
            <p:cNvPr id="5" name="Straight Arrow Connector 4"/>
            <p:cNvCxnSpPr/>
            <p:nvPr/>
          </p:nvCxnSpPr>
          <p:spPr>
            <a:xfrm flipH="1">
              <a:off x="7670091" y="3421455"/>
              <a:ext cx="1365161" cy="309093"/>
            </a:xfrm>
            <a:prstGeom prst="straightConnector1">
              <a:avLst/>
            </a:prstGeom>
            <a:ln w="73025">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755038" y="2769147"/>
            <a:ext cx="3923817" cy="1384995"/>
          </a:xfrm>
          <a:prstGeom prst="rect">
            <a:avLst/>
          </a:prstGeom>
          <a:solidFill>
            <a:srgbClr val="7030A0"/>
          </a:solidFill>
        </p:spPr>
        <p:txBody>
          <a:bodyPr wrap="square" rtlCol="0">
            <a:spAutoFit/>
          </a:bodyPr>
          <a:lstStyle/>
          <a:p>
            <a:r>
              <a:rPr lang="en-US" sz="2800" dirty="0">
                <a:solidFill>
                  <a:srgbClr val="FFFF00"/>
                </a:solidFill>
              </a:rPr>
              <a:t>Location of electronics box, solar panel, and communications device</a:t>
            </a:r>
          </a:p>
        </p:txBody>
      </p:sp>
      <p:cxnSp>
        <p:nvCxnSpPr>
          <p:cNvPr id="10" name="Straight Arrow Connector 9"/>
          <p:cNvCxnSpPr/>
          <p:nvPr/>
        </p:nvCxnSpPr>
        <p:spPr>
          <a:xfrm flipH="1">
            <a:off x="5487254" y="4805971"/>
            <a:ext cx="1365161" cy="309093"/>
          </a:xfrm>
          <a:prstGeom prst="straightConnector1">
            <a:avLst/>
          </a:prstGeom>
          <a:ln w="7302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6825" y="4334556"/>
            <a:ext cx="3923817" cy="1815882"/>
          </a:xfrm>
          <a:prstGeom prst="rect">
            <a:avLst/>
          </a:prstGeom>
          <a:solidFill>
            <a:srgbClr val="7030A0"/>
          </a:solidFill>
        </p:spPr>
        <p:txBody>
          <a:bodyPr wrap="square" rtlCol="0">
            <a:spAutoFit/>
          </a:bodyPr>
          <a:lstStyle/>
          <a:p>
            <a:r>
              <a:rPr lang="en-US" sz="2800" dirty="0">
                <a:solidFill>
                  <a:srgbClr val="FFFF00"/>
                </a:solidFill>
              </a:rPr>
              <a:t>Leg with best opportunity for rig clamp design, instrument attached to leg 25-30’ below surface</a:t>
            </a:r>
          </a:p>
        </p:txBody>
      </p:sp>
      <p:sp>
        <p:nvSpPr>
          <p:cNvPr id="12" name="TextBox 11"/>
          <p:cNvSpPr txBox="1"/>
          <p:nvPr/>
        </p:nvSpPr>
        <p:spPr>
          <a:xfrm>
            <a:off x="8611566" y="1114602"/>
            <a:ext cx="1898248" cy="646331"/>
          </a:xfrm>
          <a:prstGeom prst="rect">
            <a:avLst/>
          </a:prstGeom>
          <a:solidFill>
            <a:srgbClr val="7030A0"/>
          </a:solidFill>
        </p:spPr>
        <p:txBody>
          <a:bodyPr wrap="square" rtlCol="0">
            <a:spAutoFit/>
          </a:bodyPr>
          <a:lstStyle/>
          <a:p>
            <a:r>
              <a:rPr lang="en-US" sz="3600" dirty="0">
                <a:solidFill>
                  <a:srgbClr val="FFFF00"/>
                </a:solidFill>
                <a:latin typeface="Arial Black" panose="020B0A04020102020204" pitchFamily="34" charset="0"/>
              </a:rPr>
              <a:t>SS91A</a:t>
            </a:r>
          </a:p>
        </p:txBody>
      </p:sp>
      <p:sp>
        <p:nvSpPr>
          <p:cNvPr id="13" name="TextBox 12">
            <a:extLst>
              <a:ext uri="{FF2B5EF4-FFF2-40B4-BE49-F238E27FC236}">
                <a16:creationId xmlns:a16="http://schemas.microsoft.com/office/drawing/2014/main" id="{E2389AE2-7834-4E43-8F6E-579A7DE080C9}"/>
              </a:ext>
            </a:extLst>
          </p:cNvPr>
          <p:cNvSpPr txBox="1"/>
          <p:nvPr/>
        </p:nvSpPr>
        <p:spPr>
          <a:xfrm>
            <a:off x="1013258" y="233120"/>
            <a:ext cx="6561438" cy="692497"/>
          </a:xfrm>
          <a:prstGeom prst="rect">
            <a:avLst/>
          </a:prstGeom>
          <a:solidFill>
            <a:srgbClr val="7030A0"/>
          </a:solidFill>
        </p:spPr>
        <p:txBody>
          <a:bodyPr wrap="square" rtlCol="0">
            <a:spAutoFit/>
          </a:bodyPr>
          <a:lstStyle/>
          <a:p>
            <a:r>
              <a:rPr lang="en-US" sz="3900" dirty="0">
                <a:solidFill>
                  <a:srgbClr val="FFFF00"/>
                </a:solidFill>
                <a:latin typeface="Arial Black" panose="020B0A04020102020204" pitchFamily="34" charset="0"/>
              </a:rPr>
              <a:t>Actual implementation</a:t>
            </a:r>
          </a:p>
        </p:txBody>
      </p:sp>
    </p:spTree>
    <p:extLst>
      <p:ext uri="{BB962C8B-B14F-4D97-AF65-F5344CB8AC3E}">
        <p14:creationId xmlns:p14="http://schemas.microsoft.com/office/powerpoint/2010/main" val="3160113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309375" y="409575"/>
            <a:ext cx="4822825" cy="6448425"/>
          </a:xfrm>
          <a:prstGeom prst="rect">
            <a:avLst/>
          </a:prstGeom>
        </p:spPr>
      </p:pic>
      <p:pic>
        <p:nvPicPr>
          <p:cNvPr id="3" name="Picture 2"/>
          <p:cNvPicPr/>
          <p:nvPr/>
        </p:nvPicPr>
        <p:blipFill rotWithShape="1">
          <a:blip r:embed="rId3" cstate="print">
            <a:extLst>
              <a:ext uri="{28A0092B-C50C-407E-A947-70E740481C1C}">
                <a14:useLocalDpi xmlns:a14="http://schemas.microsoft.com/office/drawing/2010/main" val="0"/>
              </a:ext>
            </a:extLst>
          </a:blip>
          <a:srcRect b="43808"/>
          <a:stretch/>
        </p:blipFill>
        <p:spPr bwMode="auto">
          <a:xfrm>
            <a:off x="5423600" y="147917"/>
            <a:ext cx="3859305" cy="329452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4" cstate="print">
            <a:extLst>
              <a:ext uri="{28A0092B-C50C-407E-A947-70E740481C1C}">
                <a14:useLocalDpi xmlns:a14="http://schemas.microsoft.com/office/drawing/2010/main" val="0"/>
              </a:ext>
            </a:extLst>
          </a:blip>
          <a:srcRect t="18459"/>
          <a:stretch/>
        </p:blipFill>
        <p:spPr bwMode="auto">
          <a:xfrm>
            <a:off x="9471165" y="2971798"/>
            <a:ext cx="2366682" cy="34148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1303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918" t="3534" r="3942" b="2011"/>
          <a:stretch/>
        </p:blipFill>
        <p:spPr>
          <a:xfrm>
            <a:off x="632013" y="-4689"/>
            <a:ext cx="5217458" cy="6838140"/>
          </a:xfrm>
          <a:prstGeom prst="rect">
            <a:avLst/>
          </a:prstGeom>
        </p:spPr>
      </p:pic>
      <p:pic>
        <p:nvPicPr>
          <p:cNvPr id="3" name="Picture 2"/>
          <p:cNvPicPr>
            <a:picLocks noChangeAspect="1"/>
          </p:cNvPicPr>
          <p:nvPr/>
        </p:nvPicPr>
        <p:blipFill rotWithShape="1">
          <a:blip r:embed="rId3"/>
          <a:srcRect l="12026" t="4589" r="11086" b="4064"/>
          <a:stretch/>
        </p:blipFill>
        <p:spPr>
          <a:xfrm>
            <a:off x="3686234" y="-4968241"/>
            <a:ext cx="7418646" cy="11074979"/>
          </a:xfrm>
          <a:prstGeom prst="rect">
            <a:avLst/>
          </a:prstGeom>
        </p:spPr>
      </p:pic>
    </p:spTree>
    <p:extLst>
      <p:ext uri="{BB962C8B-B14F-4D97-AF65-F5344CB8AC3E}">
        <p14:creationId xmlns:p14="http://schemas.microsoft.com/office/powerpoint/2010/main" val="2673421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C64A69-468E-4331-9C1A-1943F45DFB48}"/>
              </a:ext>
            </a:extLst>
          </p:cNvPr>
          <p:cNvSpPr txBox="1"/>
          <p:nvPr/>
        </p:nvSpPr>
        <p:spPr>
          <a:xfrm>
            <a:off x="729042" y="667257"/>
            <a:ext cx="11067535" cy="4755148"/>
          </a:xfrm>
          <a:prstGeom prst="rect">
            <a:avLst/>
          </a:prstGeom>
          <a:noFill/>
        </p:spPr>
        <p:txBody>
          <a:bodyPr wrap="square" rtlCol="0">
            <a:spAutoFit/>
          </a:bodyPr>
          <a:lstStyle/>
          <a:p>
            <a:r>
              <a:rPr lang="en-US" sz="3900" b="1" dirty="0">
                <a:solidFill>
                  <a:srgbClr val="FFFF00"/>
                </a:solidFill>
                <a:latin typeface="Arial Black" panose="020B0A04020102020204" pitchFamily="34" charset="0"/>
              </a:rPr>
              <a:t>Motivation:</a:t>
            </a:r>
          </a:p>
          <a:p>
            <a:endParaRPr lang="en-US" sz="3300" dirty="0">
              <a:solidFill>
                <a:srgbClr val="FFFF00"/>
              </a:solidFill>
              <a:latin typeface="Arial Black" panose="020B0A04020102020204" pitchFamily="34" charset="0"/>
            </a:endParaRPr>
          </a:p>
          <a:p>
            <a:r>
              <a:rPr lang="en-US" sz="3300" dirty="0">
                <a:solidFill>
                  <a:srgbClr val="00FFFF"/>
                </a:solidFill>
                <a:latin typeface="Arial Black" panose="020B0A04020102020204" pitchFamily="34" charset="0"/>
              </a:rPr>
              <a:t>Data needs </a:t>
            </a:r>
            <a:r>
              <a:rPr lang="en-US" sz="3300" dirty="0">
                <a:solidFill>
                  <a:srgbClr val="FFFF00"/>
                </a:solidFill>
                <a:latin typeface="Arial Black" panose="020B0A04020102020204" pitchFamily="34" charset="0"/>
              </a:rPr>
              <a:t>- IOOS/GCOOS, oil industry, researcher, model for weather and ocean conditions, as well as environmental issues …</a:t>
            </a:r>
          </a:p>
          <a:p>
            <a:endParaRPr lang="en-US" sz="3300" dirty="0">
              <a:solidFill>
                <a:srgbClr val="FFFF00"/>
              </a:solidFill>
              <a:latin typeface="Arial Black" panose="020B0A04020102020204" pitchFamily="34" charset="0"/>
            </a:endParaRPr>
          </a:p>
          <a:p>
            <a:r>
              <a:rPr lang="en-US" sz="3300" dirty="0">
                <a:solidFill>
                  <a:srgbClr val="00FFFF"/>
                </a:solidFill>
                <a:latin typeface="Arial Black" panose="020B0A04020102020204" pitchFamily="34" charset="0"/>
              </a:rPr>
              <a:t>Existing stations</a:t>
            </a:r>
            <a:r>
              <a:rPr lang="en-US" sz="3300" dirty="0">
                <a:solidFill>
                  <a:srgbClr val="FFFF00"/>
                </a:solidFill>
                <a:latin typeface="Arial Black" panose="020B0A04020102020204" pitchFamily="34" charset="0"/>
              </a:rPr>
              <a:t> - very limited …</a:t>
            </a:r>
          </a:p>
          <a:p>
            <a:endParaRPr lang="en-US" sz="3300" dirty="0">
              <a:solidFill>
                <a:srgbClr val="FFFF00"/>
              </a:solidFill>
              <a:latin typeface="Arial Black" panose="020B0A04020102020204" pitchFamily="34" charset="0"/>
            </a:endParaRPr>
          </a:p>
          <a:p>
            <a:r>
              <a:rPr lang="en-US" sz="3300" dirty="0">
                <a:solidFill>
                  <a:srgbClr val="00FFFF"/>
                </a:solidFill>
                <a:latin typeface="Arial Black" panose="020B0A04020102020204" pitchFamily="34" charset="0"/>
              </a:rPr>
              <a:t>WAVCIS stations</a:t>
            </a:r>
            <a:r>
              <a:rPr lang="en-US" sz="3300" dirty="0">
                <a:solidFill>
                  <a:srgbClr val="FFFF00"/>
                </a:solidFill>
                <a:latin typeface="Arial Black" panose="020B0A04020102020204" pitchFamily="34" charset="0"/>
              </a:rPr>
              <a:t> - aging …</a:t>
            </a:r>
          </a:p>
        </p:txBody>
      </p:sp>
    </p:spTree>
    <p:extLst>
      <p:ext uri="{BB962C8B-B14F-4D97-AF65-F5344CB8AC3E}">
        <p14:creationId xmlns:p14="http://schemas.microsoft.com/office/powerpoint/2010/main" val="3301538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390" y="0"/>
            <a:ext cx="6089046" cy="6858000"/>
          </a:xfrm>
          <a:prstGeom prst="rect">
            <a:avLst/>
          </a:prstGeom>
        </p:spPr>
      </p:pic>
      <p:sp>
        <p:nvSpPr>
          <p:cNvPr id="4" name="TextBox 3"/>
          <p:cNvSpPr txBox="1"/>
          <p:nvPr/>
        </p:nvSpPr>
        <p:spPr>
          <a:xfrm>
            <a:off x="312517" y="609559"/>
            <a:ext cx="4994476" cy="1877437"/>
          </a:xfrm>
          <a:prstGeom prst="rect">
            <a:avLst/>
          </a:prstGeom>
          <a:solidFill>
            <a:srgbClr val="7030A0"/>
          </a:solidFill>
        </p:spPr>
        <p:txBody>
          <a:bodyPr wrap="square" rtlCol="0">
            <a:spAutoFit/>
          </a:bodyPr>
          <a:lstStyle/>
          <a:p>
            <a:r>
              <a:rPr lang="en-US" sz="2800" dirty="0">
                <a:solidFill>
                  <a:srgbClr val="FFFF00"/>
                </a:solidFill>
                <a:latin typeface="Arial Black" panose="020B0A04020102020204" pitchFamily="34" charset="0"/>
              </a:rPr>
              <a:t>Rig leg clamps</a:t>
            </a:r>
          </a:p>
          <a:p>
            <a:br>
              <a:rPr lang="en-US" sz="2200" dirty="0">
                <a:solidFill>
                  <a:srgbClr val="FFFF00"/>
                </a:solidFill>
                <a:latin typeface="Arial" panose="020B0604020202020204" pitchFamily="34" charset="0"/>
                <a:cs typeface="Arial" panose="020B0604020202020204" pitchFamily="34" charset="0"/>
              </a:rPr>
            </a:br>
            <a:r>
              <a:rPr lang="en-US" sz="2200" dirty="0">
                <a:solidFill>
                  <a:srgbClr val="FFFF00"/>
                </a:solidFill>
                <a:latin typeface="Arial" panose="020B0604020202020204" pitchFamily="34" charset="0"/>
                <a:cs typeface="Arial" panose="020B0604020202020204" pitchFamily="34" charset="0"/>
              </a:rPr>
              <a:t>-  A total of 7 clamps fabricated, 4 clamps of different size diameters as the legs descends to the bottom</a:t>
            </a:r>
          </a:p>
        </p:txBody>
      </p:sp>
    </p:spTree>
    <p:extLst>
      <p:ext uri="{BB962C8B-B14F-4D97-AF65-F5344CB8AC3E}">
        <p14:creationId xmlns:p14="http://schemas.microsoft.com/office/powerpoint/2010/main" val="1063158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9917" y="1205069"/>
            <a:ext cx="2953872" cy="5247010"/>
          </a:xfrm>
          <a:prstGeom prst="rect">
            <a:avLst/>
          </a:prstGeom>
        </p:spPr>
      </p:pic>
      <p:sp>
        <p:nvSpPr>
          <p:cNvPr id="5" name="TextBox 4"/>
          <p:cNvSpPr txBox="1"/>
          <p:nvPr/>
        </p:nvSpPr>
        <p:spPr>
          <a:xfrm>
            <a:off x="1594022" y="2128502"/>
            <a:ext cx="6406175" cy="646331"/>
          </a:xfrm>
          <a:prstGeom prst="rect">
            <a:avLst/>
          </a:prstGeom>
          <a:solidFill>
            <a:srgbClr val="7030A0"/>
          </a:solidFill>
        </p:spPr>
        <p:txBody>
          <a:bodyPr wrap="square" rtlCol="0">
            <a:spAutoFit/>
          </a:bodyPr>
          <a:lstStyle/>
          <a:p>
            <a:r>
              <a:rPr lang="en-US" sz="3600" dirty="0">
                <a:solidFill>
                  <a:srgbClr val="FFFF00"/>
                </a:solidFill>
                <a:latin typeface="Arial Black" panose="020B0A04020102020204" pitchFamily="34" charset="0"/>
              </a:rPr>
              <a:t>Diving and cleaning …</a:t>
            </a:r>
          </a:p>
        </p:txBody>
      </p:sp>
    </p:spTree>
    <p:extLst>
      <p:ext uri="{BB962C8B-B14F-4D97-AF65-F5344CB8AC3E}">
        <p14:creationId xmlns:p14="http://schemas.microsoft.com/office/powerpoint/2010/main" val="10329731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84EBB6E3-343C-4962-8419-0221CC6763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50" y="285750"/>
            <a:ext cx="10629900" cy="6286500"/>
          </a:xfrm>
          <a:prstGeom prst="rect">
            <a:avLst/>
          </a:prstGeom>
        </p:spPr>
      </p:pic>
    </p:spTree>
    <p:extLst>
      <p:ext uri="{BB962C8B-B14F-4D97-AF65-F5344CB8AC3E}">
        <p14:creationId xmlns:p14="http://schemas.microsoft.com/office/powerpoint/2010/main" val="2334531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4208" r="15792"/>
          <a:stretch/>
        </p:blipFill>
        <p:spPr>
          <a:xfrm>
            <a:off x="34290" y="0"/>
            <a:ext cx="6400800" cy="6858000"/>
          </a:xfrm>
          <a:prstGeom prst="rect">
            <a:avLst/>
          </a:prstGeom>
        </p:spPr>
      </p:pic>
      <p:sp>
        <p:nvSpPr>
          <p:cNvPr id="3" name="TextBox 2"/>
          <p:cNvSpPr txBox="1"/>
          <p:nvPr/>
        </p:nvSpPr>
        <p:spPr>
          <a:xfrm>
            <a:off x="-68580" y="5275383"/>
            <a:ext cx="6793230" cy="646331"/>
          </a:xfrm>
          <a:prstGeom prst="rect">
            <a:avLst/>
          </a:prstGeom>
          <a:noFill/>
        </p:spPr>
        <p:txBody>
          <a:bodyPr wrap="square" rtlCol="0">
            <a:spAutoFit/>
          </a:bodyPr>
          <a:lstStyle/>
          <a:p>
            <a:pPr algn="ctr"/>
            <a:r>
              <a:rPr lang="en-US" sz="3600" dirty="0" err="1">
                <a:solidFill>
                  <a:schemeClr val="bg1"/>
                </a:solidFill>
              </a:rPr>
              <a:t>Fieldwood</a:t>
            </a:r>
            <a:r>
              <a:rPr lang="en-US" sz="3600" dirty="0">
                <a:solidFill>
                  <a:schemeClr val="bg1"/>
                </a:solidFill>
              </a:rPr>
              <a:t> Energy SS91 platform</a:t>
            </a:r>
          </a:p>
        </p:txBody>
      </p:sp>
      <p:sp>
        <p:nvSpPr>
          <p:cNvPr id="4" name="TextBox 3"/>
          <p:cNvSpPr txBox="1"/>
          <p:nvPr/>
        </p:nvSpPr>
        <p:spPr>
          <a:xfrm>
            <a:off x="6747510" y="982980"/>
            <a:ext cx="5332535" cy="3985706"/>
          </a:xfrm>
          <a:prstGeom prst="rect">
            <a:avLst/>
          </a:prstGeom>
          <a:noFill/>
        </p:spPr>
        <p:txBody>
          <a:bodyPr wrap="square" rtlCol="0">
            <a:spAutoFit/>
          </a:bodyPr>
          <a:lstStyle/>
          <a:p>
            <a:r>
              <a:rPr lang="en-US" sz="2300" b="1" dirty="0">
                <a:solidFill>
                  <a:srgbClr val="FF0000"/>
                </a:solidFill>
              </a:rPr>
              <a:t>Work involved - </a:t>
            </a:r>
            <a:r>
              <a:rPr lang="en-US" sz="2300" b="1" dirty="0">
                <a:solidFill>
                  <a:srgbClr val="00B0F0"/>
                </a:solidFill>
              </a:rPr>
              <a:t>boarding agreement and questions regarding installation, ordering of the instrument, instrument head swapping, software development, compatibility, explosion proof cable, website development, and testing of instruments and troubleshooting. </a:t>
            </a:r>
          </a:p>
          <a:p>
            <a:endParaRPr lang="en-US" altLang="zh-CN" sz="2300" b="1" dirty="0"/>
          </a:p>
          <a:p>
            <a:r>
              <a:rPr lang="en-US" altLang="zh-CN" sz="2300" b="1" dirty="0">
                <a:solidFill>
                  <a:srgbClr val="FF0000"/>
                </a:solidFill>
              </a:rPr>
              <a:t>Total </a:t>
            </a:r>
            <a:r>
              <a:rPr lang="en-US" sz="2300" b="1" dirty="0">
                <a:solidFill>
                  <a:srgbClr val="FF0000"/>
                </a:solidFill>
              </a:rPr>
              <a:t>Emails: </a:t>
            </a:r>
            <a:r>
              <a:rPr lang="en-US" sz="2300" b="1" dirty="0">
                <a:solidFill>
                  <a:srgbClr val="00B0F0"/>
                </a:solidFill>
              </a:rPr>
              <a:t>641</a:t>
            </a:r>
            <a:r>
              <a:rPr lang="en-US" sz="2300" b="1" dirty="0">
                <a:solidFill>
                  <a:srgbClr val="FF0000"/>
                </a:solidFill>
              </a:rPr>
              <a:t> </a:t>
            </a:r>
          </a:p>
          <a:p>
            <a:r>
              <a:rPr lang="en-US" sz="2300" b="1" dirty="0">
                <a:solidFill>
                  <a:srgbClr val="FF0000"/>
                </a:solidFill>
              </a:rPr>
              <a:t>Total phone calls:  </a:t>
            </a:r>
            <a:r>
              <a:rPr lang="en-US" sz="2300" b="1" dirty="0">
                <a:solidFill>
                  <a:srgbClr val="00B0F0"/>
                </a:solidFill>
              </a:rPr>
              <a:t>85</a:t>
            </a:r>
            <a:r>
              <a:rPr lang="en-US" sz="2300" b="1" dirty="0">
                <a:solidFill>
                  <a:srgbClr val="FF0000"/>
                </a:solidFill>
              </a:rPr>
              <a:t> </a:t>
            </a:r>
          </a:p>
          <a:p>
            <a:r>
              <a:rPr lang="en-US" sz="2300" b="1" dirty="0">
                <a:solidFill>
                  <a:srgbClr val="FF0000"/>
                </a:solidFill>
              </a:rPr>
              <a:t>Skype sessions: </a:t>
            </a:r>
            <a:r>
              <a:rPr lang="en-US" sz="2300" b="1" dirty="0">
                <a:solidFill>
                  <a:srgbClr val="00B0F0"/>
                </a:solidFill>
              </a:rPr>
              <a:t>8</a:t>
            </a:r>
          </a:p>
        </p:txBody>
      </p:sp>
    </p:spTree>
    <p:extLst>
      <p:ext uri="{BB962C8B-B14F-4D97-AF65-F5344CB8AC3E}">
        <p14:creationId xmlns:p14="http://schemas.microsoft.com/office/powerpoint/2010/main" val="1955690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8031" y="784833"/>
            <a:ext cx="8013895" cy="6010421"/>
          </a:xfrm>
          <a:prstGeom prst="rect">
            <a:avLst/>
          </a:prstGeom>
        </p:spPr>
      </p:pic>
      <p:sp>
        <p:nvSpPr>
          <p:cNvPr id="3" name="TextBox 2"/>
          <p:cNvSpPr txBox="1"/>
          <p:nvPr/>
        </p:nvSpPr>
        <p:spPr>
          <a:xfrm>
            <a:off x="3163652" y="192511"/>
            <a:ext cx="5967991" cy="507831"/>
          </a:xfrm>
          <a:prstGeom prst="rect">
            <a:avLst/>
          </a:prstGeom>
          <a:noFill/>
        </p:spPr>
        <p:txBody>
          <a:bodyPr wrap="square" rtlCol="0">
            <a:spAutoFit/>
          </a:bodyPr>
          <a:lstStyle/>
          <a:p>
            <a:r>
              <a:rPr lang="en-US" sz="2700" b="1" dirty="0">
                <a:solidFill>
                  <a:srgbClr val="FF0000"/>
                </a:solidFill>
              </a:rPr>
              <a:t>Less bulky and less equipment needed</a:t>
            </a:r>
          </a:p>
        </p:txBody>
      </p:sp>
    </p:spTree>
    <p:extLst>
      <p:ext uri="{BB962C8B-B14F-4D97-AF65-F5344CB8AC3E}">
        <p14:creationId xmlns:p14="http://schemas.microsoft.com/office/powerpoint/2010/main" val="1378149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3247" y="0"/>
            <a:ext cx="5143500" cy="6858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00" y="0"/>
            <a:ext cx="5143500" cy="6858000"/>
          </a:xfrm>
          <a:prstGeom prst="rect">
            <a:avLst/>
          </a:prstGeom>
        </p:spPr>
      </p:pic>
    </p:spTree>
    <p:extLst>
      <p:ext uri="{BB962C8B-B14F-4D97-AF65-F5344CB8AC3E}">
        <p14:creationId xmlns:p14="http://schemas.microsoft.com/office/powerpoint/2010/main" val="1703040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9520" y="581025"/>
            <a:ext cx="9667875" cy="6276975"/>
          </a:xfrm>
          <a:prstGeom prst="rect">
            <a:avLst/>
          </a:prstGeom>
        </p:spPr>
      </p:pic>
      <p:sp>
        <p:nvSpPr>
          <p:cNvPr id="3" name="TextBox 2"/>
          <p:cNvSpPr txBox="1"/>
          <p:nvPr/>
        </p:nvSpPr>
        <p:spPr>
          <a:xfrm>
            <a:off x="4572000" y="0"/>
            <a:ext cx="3699803" cy="369332"/>
          </a:xfrm>
          <a:prstGeom prst="rect">
            <a:avLst/>
          </a:prstGeom>
          <a:noFill/>
        </p:spPr>
        <p:txBody>
          <a:bodyPr wrap="square" rtlCol="0">
            <a:spAutoFit/>
          </a:bodyPr>
          <a:lstStyle/>
          <a:p>
            <a:r>
              <a:rPr lang="en-US" dirty="0"/>
              <a:t>Wave and current data</a:t>
            </a:r>
          </a:p>
        </p:txBody>
      </p:sp>
    </p:spTree>
    <p:extLst>
      <p:ext uri="{BB962C8B-B14F-4D97-AF65-F5344CB8AC3E}">
        <p14:creationId xmlns:p14="http://schemas.microsoft.com/office/powerpoint/2010/main" val="1422589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031B74-57BB-4A51-9C25-0CDBD9E41C3F}"/>
              </a:ext>
            </a:extLst>
          </p:cNvPr>
          <p:cNvPicPr>
            <a:picLocks noChangeAspect="1"/>
          </p:cNvPicPr>
          <p:nvPr/>
        </p:nvPicPr>
        <p:blipFill rotWithShape="1">
          <a:blip r:embed="rId2"/>
          <a:srcRect l="4358" t="13693" r="6555" b="9549"/>
          <a:stretch/>
        </p:blipFill>
        <p:spPr>
          <a:xfrm>
            <a:off x="333631" y="531339"/>
            <a:ext cx="11575497" cy="5609967"/>
          </a:xfrm>
          <a:prstGeom prst="rect">
            <a:avLst/>
          </a:prstGeom>
        </p:spPr>
      </p:pic>
    </p:spTree>
    <p:extLst>
      <p:ext uri="{BB962C8B-B14F-4D97-AF65-F5344CB8AC3E}">
        <p14:creationId xmlns:p14="http://schemas.microsoft.com/office/powerpoint/2010/main" val="1669640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ata_length">
            <a:extLst>
              <a:ext uri="{FF2B5EF4-FFF2-40B4-BE49-F238E27FC236}">
                <a16:creationId xmlns:a16="http://schemas.microsoft.com/office/drawing/2014/main" id="{EC5E1789-2ECD-407D-85F6-60B8553048A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41660" y="290985"/>
            <a:ext cx="7641453" cy="3125658"/>
          </a:xfrm>
          <a:prstGeom prst="rect">
            <a:avLst/>
          </a:prstGeom>
          <a:noFill/>
          <a:ln>
            <a:noFill/>
          </a:ln>
        </p:spPr>
      </p:pic>
      <p:pic>
        <p:nvPicPr>
          <p:cNvPr id="3" name="Picture 2" descr="Batt_2018">
            <a:extLst>
              <a:ext uri="{FF2B5EF4-FFF2-40B4-BE49-F238E27FC236}">
                <a16:creationId xmlns:a16="http://schemas.microsoft.com/office/drawing/2014/main" id="{92EE6838-7B4A-4414-BEC0-0B4E35FDFA6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732" y="3963604"/>
            <a:ext cx="5702300" cy="2044700"/>
          </a:xfrm>
          <a:prstGeom prst="rect">
            <a:avLst/>
          </a:prstGeom>
          <a:noFill/>
          <a:ln>
            <a:noFill/>
          </a:ln>
        </p:spPr>
      </p:pic>
      <p:cxnSp>
        <p:nvCxnSpPr>
          <p:cNvPr id="5" name="Straight Connector 4">
            <a:extLst>
              <a:ext uri="{FF2B5EF4-FFF2-40B4-BE49-F238E27FC236}">
                <a16:creationId xmlns:a16="http://schemas.microsoft.com/office/drawing/2014/main" id="{20E1AF30-D9B7-42B6-AD0A-DF96707BD5A4}"/>
              </a:ext>
            </a:extLst>
          </p:cNvPr>
          <p:cNvCxnSpPr>
            <a:cxnSpLocks/>
          </p:cNvCxnSpPr>
          <p:nvPr/>
        </p:nvCxnSpPr>
        <p:spPr>
          <a:xfrm flipV="1">
            <a:off x="5147790" y="1668163"/>
            <a:ext cx="177630" cy="4093349"/>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25FB383-45A5-4C12-B89C-E04778A4F158}"/>
              </a:ext>
            </a:extLst>
          </p:cNvPr>
          <p:cNvCxnSpPr>
            <a:cxnSpLocks/>
          </p:cNvCxnSpPr>
          <p:nvPr/>
        </p:nvCxnSpPr>
        <p:spPr>
          <a:xfrm flipV="1">
            <a:off x="1112108" y="1618735"/>
            <a:ext cx="2706130" cy="2471351"/>
          </a:xfrm>
          <a:prstGeom prst="line">
            <a:avLst/>
          </a:prstGeom>
        </p:spPr>
        <p:style>
          <a:lnRef idx="1">
            <a:schemeClr val="accent1"/>
          </a:lnRef>
          <a:fillRef idx="0">
            <a:schemeClr val="accent1"/>
          </a:fillRef>
          <a:effectRef idx="0">
            <a:schemeClr val="accent1"/>
          </a:effectRef>
          <a:fontRef idx="minor">
            <a:schemeClr val="tx1"/>
          </a:fontRef>
        </p:style>
      </p:cxnSp>
      <p:pic>
        <p:nvPicPr>
          <p:cNvPr id="4097" name="Picture 32" descr="Batt_2019">
            <a:extLst>
              <a:ext uri="{FF2B5EF4-FFF2-40B4-BE49-F238E27FC236}">
                <a16:creationId xmlns:a16="http://schemas.microsoft.com/office/drawing/2014/main" id="{0FB9C928-2079-47A6-B9D6-72C76DF2847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6968" y="3963604"/>
            <a:ext cx="5702300" cy="204470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6F699D8B-0575-4037-9DAF-2AD48FAC8A58}"/>
              </a:ext>
            </a:extLst>
          </p:cNvPr>
          <p:cNvCxnSpPr/>
          <p:nvPr/>
        </p:nvCxnSpPr>
        <p:spPr>
          <a:xfrm flipH="1" flipV="1">
            <a:off x="6647935" y="1618735"/>
            <a:ext cx="469557" cy="247135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C444FB9-774A-4D93-90EA-F33B1A1F761F}"/>
              </a:ext>
            </a:extLst>
          </p:cNvPr>
          <p:cNvCxnSpPr/>
          <p:nvPr/>
        </p:nvCxnSpPr>
        <p:spPr>
          <a:xfrm flipH="1" flipV="1">
            <a:off x="8971005" y="1668163"/>
            <a:ext cx="2441660" cy="322511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0088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710689-6B89-4ED8-8904-5F25AA8676A1}"/>
              </a:ext>
            </a:extLst>
          </p:cNvPr>
          <p:cNvSpPr/>
          <p:nvPr/>
        </p:nvSpPr>
        <p:spPr>
          <a:xfrm>
            <a:off x="457198" y="220790"/>
            <a:ext cx="11454713" cy="6324808"/>
          </a:xfrm>
          <a:prstGeom prst="rect">
            <a:avLst/>
          </a:prstGeom>
          <a:solidFill>
            <a:srgbClr val="7030A0"/>
          </a:solidFill>
        </p:spPr>
        <p:txBody>
          <a:bodyPr wrap="square">
            <a:spAutoFit/>
          </a:bodyPr>
          <a:lstStyle/>
          <a:p>
            <a:pPr algn="ctr">
              <a:spcAft>
                <a:spcPts val="600"/>
              </a:spcAft>
            </a:pPr>
            <a:r>
              <a:rPr lang="en-US" sz="5000" b="1" dirty="0">
                <a:solidFill>
                  <a:srgbClr val="FFFF00"/>
                </a:solidFill>
                <a:latin typeface="Times New Roman" panose="02020603050405020304" pitchFamily="18" charset="0"/>
                <a:ea typeface="SimSun" panose="02010600030101010101" pitchFamily="2" charset="-122"/>
              </a:rPr>
              <a:t>Summary</a:t>
            </a:r>
          </a:p>
          <a:p>
            <a:pPr>
              <a:spcAft>
                <a:spcPts val="600"/>
              </a:spcAft>
            </a:pPr>
            <a:r>
              <a:rPr lang="en-US" sz="3300" dirty="0">
                <a:solidFill>
                  <a:srgbClr val="FFFF00"/>
                </a:solidFill>
                <a:latin typeface="Times New Roman" panose="02020603050405020304" pitchFamily="18" charset="0"/>
                <a:ea typeface="SimSun" panose="02010600030101010101" pitchFamily="2" charset="-122"/>
              </a:rPr>
              <a:t>The station is at a shallow water of ~ 37’ on the Ship Shoal;</a:t>
            </a:r>
          </a:p>
          <a:p>
            <a:pPr>
              <a:spcAft>
                <a:spcPts val="600"/>
              </a:spcAft>
            </a:pPr>
            <a:endParaRPr lang="en-US" sz="3300" dirty="0">
              <a:solidFill>
                <a:srgbClr val="FFFF00"/>
              </a:solidFill>
              <a:latin typeface="Times New Roman" panose="02020603050405020304" pitchFamily="18" charset="0"/>
              <a:ea typeface="SimSun" panose="02010600030101010101" pitchFamily="2" charset="-122"/>
            </a:endParaRPr>
          </a:p>
          <a:p>
            <a:pPr>
              <a:spcAft>
                <a:spcPts val="600"/>
              </a:spcAft>
            </a:pPr>
            <a:r>
              <a:rPr lang="en-US" sz="3300" dirty="0">
                <a:solidFill>
                  <a:srgbClr val="FFFF00"/>
                </a:solidFill>
                <a:latin typeface="Times New Roman" panose="02020603050405020304" pitchFamily="18" charset="0"/>
                <a:ea typeface="SimSun" panose="02010600030101010101" pitchFamily="2" charset="-122"/>
              </a:rPr>
              <a:t>This is a station based on an oil production unit; installed an upward looking ADCP for real time data transfer</a:t>
            </a:r>
          </a:p>
          <a:p>
            <a:pPr>
              <a:spcAft>
                <a:spcPts val="600"/>
              </a:spcAft>
            </a:pPr>
            <a:endParaRPr lang="en-US" sz="3300" dirty="0">
              <a:solidFill>
                <a:srgbClr val="FFFF00"/>
              </a:solidFill>
              <a:latin typeface="Times New Roman" panose="02020603050405020304" pitchFamily="18" charset="0"/>
              <a:ea typeface="SimSun" panose="02010600030101010101" pitchFamily="2" charset="-122"/>
            </a:endParaRPr>
          </a:p>
          <a:p>
            <a:r>
              <a:rPr lang="en-US" sz="3300" dirty="0">
                <a:solidFill>
                  <a:srgbClr val="FFFF00"/>
                </a:solidFill>
                <a:latin typeface="Times New Roman" panose="02020603050405020304" pitchFamily="18" charset="0"/>
                <a:ea typeface="SimSun" panose="02010600030101010101" pitchFamily="2" charset="-122"/>
              </a:rPr>
              <a:t>The data will be useful to researchers, students, including people at LSU and other institutions for studying the hydrodynamics and for numerical model predictions of the oceanic conditions that affect the fate of sediments and potential impact to any mineral resources. </a:t>
            </a:r>
            <a:endParaRPr lang="en-US" sz="3300" dirty="0">
              <a:solidFill>
                <a:srgbClr val="FFFF00"/>
              </a:solidFill>
            </a:endParaRPr>
          </a:p>
        </p:txBody>
      </p:sp>
    </p:spTree>
    <p:extLst>
      <p:ext uri="{BB962C8B-B14F-4D97-AF65-F5344CB8AC3E}">
        <p14:creationId xmlns:p14="http://schemas.microsoft.com/office/powerpoint/2010/main" val="1118701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2560" y="355891"/>
            <a:ext cx="11938000" cy="4524315"/>
          </a:xfrm>
          <a:prstGeom prst="rect">
            <a:avLst/>
          </a:prstGeom>
          <a:solidFill>
            <a:srgbClr val="7030A0"/>
          </a:solidFill>
        </p:spPr>
        <p:txBody>
          <a:bodyPr wrap="square" rtlCol="0">
            <a:spAutoFit/>
          </a:bodyPr>
          <a:lstStyle/>
          <a:p>
            <a:r>
              <a:rPr lang="en-US" altLang="zh-CN" sz="3600" b="1" dirty="0">
                <a:solidFill>
                  <a:srgbClr val="FFFF00"/>
                </a:solidFill>
              </a:rPr>
              <a:t>O</a:t>
            </a:r>
            <a:r>
              <a:rPr lang="en-US" sz="3600" b="1" dirty="0">
                <a:solidFill>
                  <a:srgbClr val="FFFF00"/>
                </a:solidFill>
              </a:rPr>
              <a:t>bjectives</a:t>
            </a:r>
            <a:endParaRPr lang="en-US" altLang="zh-CN" sz="3600" b="1" dirty="0">
              <a:solidFill>
                <a:srgbClr val="FFFF00"/>
              </a:solidFill>
            </a:endParaRPr>
          </a:p>
          <a:p>
            <a:r>
              <a:rPr lang="en-US" sz="2800" b="1" dirty="0">
                <a:solidFill>
                  <a:schemeClr val="bg1"/>
                </a:solidFill>
              </a:rPr>
              <a:t>Revive and upgrade an old WAVCIS </a:t>
            </a:r>
            <a:r>
              <a:rPr lang="en-US" altLang="zh-CN" sz="2800" b="1" dirty="0">
                <a:solidFill>
                  <a:schemeClr val="bg1"/>
                </a:solidFill>
              </a:rPr>
              <a:t>Station</a:t>
            </a:r>
            <a:r>
              <a:rPr lang="en-US" sz="2800" b="1" dirty="0">
                <a:solidFill>
                  <a:schemeClr val="bg1"/>
                </a:solidFill>
              </a:rPr>
              <a:t> CSI 5 for high quality, continuous, and real-time wave and current data collection.</a:t>
            </a:r>
            <a:r>
              <a:rPr lang="en-US" b="1" dirty="0">
                <a:solidFill>
                  <a:schemeClr val="bg1"/>
                </a:solidFill>
              </a:rPr>
              <a:t> </a:t>
            </a:r>
          </a:p>
          <a:p>
            <a:endParaRPr lang="en-US" b="1" dirty="0">
              <a:solidFill>
                <a:srgbClr val="FFFF00"/>
              </a:solidFill>
            </a:endParaRPr>
          </a:p>
          <a:p>
            <a:r>
              <a:rPr lang="en-US" sz="2800" b="1" dirty="0">
                <a:solidFill>
                  <a:schemeClr val="bg1"/>
                </a:solidFill>
              </a:rPr>
              <a:t>New system: </a:t>
            </a:r>
            <a:r>
              <a:rPr lang="en-US" sz="2800" b="1" i="1" dirty="0">
                <a:solidFill>
                  <a:srgbClr val="FFFF00"/>
                </a:solidFill>
              </a:rPr>
              <a:t>no more onsite </a:t>
            </a:r>
            <a:r>
              <a:rPr lang="en-US" altLang="zh-CN" sz="2800" b="1" i="1" dirty="0">
                <a:solidFill>
                  <a:srgbClr val="FFFF00"/>
                </a:solidFill>
              </a:rPr>
              <a:t>PC</a:t>
            </a:r>
            <a:r>
              <a:rPr lang="en-US" sz="2800" b="1" dirty="0">
                <a:solidFill>
                  <a:schemeClr val="bg1"/>
                </a:solidFill>
              </a:rPr>
              <a:t>; </a:t>
            </a:r>
            <a:r>
              <a:rPr lang="en-US" altLang="zh-CN" sz="2800" b="1" dirty="0">
                <a:solidFill>
                  <a:schemeClr val="bg1"/>
                </a:solidFill>
              </a:rPr>
              <a:t>direct sat data transfer</a:t>
            </a:r>
            <a:r>
              <a:rPr lang="en-US" sz="2800" b="1" dirty="0">
                <a:solidFill>
                  <a:schemeClr val="bg1"/>
                </a:solidFill>
              </a:rPr>
              <a:t> </a:t>
            </a:r>
            <a:r>
              <a:rPr lang="en-US" altLang="zh-CN" sz="2800" b="1" dirty="0">
                <a:solidFill>
                  <a:schemeClr val="bg1"/>
                </a:solidFill>
              </a:rPr>
              <a:t>&amp; </a:t>
            </a:r>
            <a:r>
              <a:rPr lang="en-US" altLang="zh-CN" sz="2800" b="1" i="1" dirty="0">
                <a:solidFill>
                  <a:srgbClr val="FFFF00"/>
                </a:solidFill>
              </a:rPr>
              <a:t>no</a:t>
            </a:r>
            <a:r>
              <a:rPr lang="en-US" sz="2800" b="1" i="1" dirty="0">
                <a:solidFill>
                  <a:srgbClr val="FFFF00"/>
                </a:solidFill>
              </a:rPr>
              <a:t> cooling system;</a:t>
            </a:r>
            <a:endParaRPr lang="en-US" sz="2800" b="1" dirty="0">
              <a:solidFill>
                <a:schemeClr val="bg1"/>
              </a:solidFill>
            </a:endParaRPr>
          </a:p>
          <a:p>
            <a:r>
              <a:rPr lang="en-US" sz="2800" b="1" dirty="0">
                <a:solidFill>
                  <a:schemeClr val="bg1"/>
                </a:solidFill>
              </a:rPr>
              <a:t>much less power need; no directional antenna; Eliminates all software upgrades (was a security concern and impacted speed); no need for a separate </a:t>
            </a:r>
            <a:r>
              <a:rPr lang="en-US" sz="2800" b="1" dirty="0">
                <a:solidFill>
                  <a:srgbClr val="FFFF00"/>
                </a:solidFill>
              </a:rPr>
              <a:t>data logger </a:t>
            </a:r>
            <a:r>
              <a:rPr lang="en-US" sz="2800" b="1" dirty="0">
                <a:solidFill>
                  <a:srgbClr val="FFFF00"/>
                </a:solidFill>
                <a:sym typeface="Wingdings" panose="05000000000000000000" pitchFamily="2" charset="2"/>
              </a:rPr>
              <a:t></a:t>
            </a:r>
            <a:r>
              <a:rPr lang="en-US" sz="2800" b="1" dirty="0">
                <a:solidFill>
                  <a:srgbClr val="FFFF00"/>
                </a:solidFill>
              </a:rPr>
              <a:t> </a:t>
            </a:r>
            <a:r>
              <a:rPr lang="en-US" sz="3300" b="1" dirty="0">
                <a:solidFill>
                  <a:schemeClr val="bg1"/>
                </a:solidFill>
              </a:rPr>
              <a:t>more reliable</a:t>
            </a:r>
          </a:p>
          <a:p>
            <a:endParaRPr lang="en-US" sz="2800" b="1" dirty="0">
              <a:solidFill>
                <a:srgbClr val="FFFF00"/>
              </a:solidFill>
            </a:endParaRPr>
          </a:p>
          <a:p>
            <a:r>
              <a:rPr lang="en-US" sz="2800" b="1" dirty="0">
                <a:solidFill>
                  <a:srgbClr val="FFFF00"/>
                </a:solidFill>
              </a:rPr>
              <a:t>Save $ as number of required trips to the site can be reduced</a:t>
            </a:r>
          </a:p>
        </p:txBody>
      </p:sp>
    </p:spTree>
    <p:extLst>
      <p:ext uri="{BB962C8B-B14F-4D97-AF65-F5344CB8AC3E}">
        <p14:creationId xmlns:p14="http://schemas.microsoft.com/office/powerpoint/2010/main" val="314442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l="11432"/>
          <a:stretch/>
        </p:blipFill>
        <p:spPr bwMode="auto">
          <a:xfrm>
            <a:off x="141877" y="2660469"/>
            <a:ext cx="10426700" cy="4132580"/>
          </a:xfrm>
          <a:prstGeom prst="rect">
            <a:avLst/>
          </a:prstGeom>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sp>
        <p:nvSpPr>
          <p:cNvPr id="5" name="TextBox 4"/>
          <p:cNvSpPr txBox="1"/>
          <p:nvPr/>
        </p:nvSpPr>
        <p:spPr>
          <a:xfrm>
            <a:off x="218074" y="745672"/>
            <a:ext cx="4014176" cy="1200329"/>
          </a:xfrm>
          <a:prstGeom prst="rect">
            <a:avLst/>
          </a:prstGeom>
          <a:solidFill>
            <a:srgbClr val="7030A0"/>
          </a:solidFill>
        </p:spPr>
        <p:txBody>
          <a:bodyPr wrap="none" rtlCol="0">
            <a:spAutoFit/>
          </a:bodyPr>
          <a:lstStyle/>
          <a:p>
            <a:r>
              <a:rPr lang="en-US" altLang="zh-CN" sz="7200" b="1" dirty="0">
                <a:solidFill>
                  <a:srgbClr val="FFFF00"/>
                </a:solidFill>
              </a:rPr>
              <a:t>Study Site</a:t>
            </a:r>
            <a:endParaRPr lang="en-US" sz="7200" b="1" dirty="0">
              <a:solidFill>
                <a:srgbClr val="FFFF00"/>
              </a:solidFill>
            </a:endParaRPr>
          </a:p>
        </p:txBody>
      </p:sp>
      <p:sp>
        <p:nvSpPr>
          <p:cNvPr id="6" name="TextBox 5">
            <a:extLst>
              <a:ext uri="{FF2B5EF4-FFF2-40B4-BE49-F238E27FC236}">
                <a16:creationId xmlns:a16="http://schemas.microsoft.com/office/drawing/2014/main" id="{4027A93B-32B6-4785-A002-C215C20CADDF}"/>
              </a:ext>
            </a:extLst>
          </p:cNvPr>
          <p:cNvSpPr txBox="1"/>
          <p:nvPr/>
        </p:nvSpPr>
        <p:spPr>
          <a:xfrm>
            <a:off x="4336754" y="62046"/>
            <a:ext cx="7772517" cy="3816429"/>
          </a:xfrm>
          <a:prstGeom prst="rect">
            <a:avLst/>
          </a:prstGeom>
          <a:solidFill>
            <a:srgbClr val="7030A0"/>
          </a:solidFill>
        </p:spPr>
        <p:txBody>
          <a:bodyPr wrap="square" rtlCol="0">
            <a:spAutoFit/>
          </a:bodyPr>
          <a:lstStyle/>
          <a:p>
            <a:r>
              <a:rPr lang="en-US" altLang="zh-CN" sz="2200" b="1" dirty="0">
                <a:solidFill>
                  <a:srgbClr val="FFFF00"/>
                </a:solidFill>
              </a:rPr>
              <a:t>Site selection and project rationale:</a:t>
            </a:r>
          </a:p>
          <a:p>
            <a:pPr marL="457200" indent="-457200">
              <a:buAutoNum type="arabicPeriod"/>
            </a:pPr>
            <a:r>
              <a:rPr lang="en-US" sz="2200" b="1" dirty="0">
                <a:solidFill>
                  <a:srgbClr val="FFFF00"/>
                </a:solidFill>
              </a:rPr>
              <a:t>Critical site for at least 2-3 funded BOEM projects for sand dredging effect evaluation</a:t>
            </a:r>
          </a:p>
          <a:p>
            <a:pPr marL="457200" indent="-457200">
              <a:buAutoNum type="arabicPeriod"/>
            </a:pPr>
            <a:r>
              <a:rPr lang="en-US" sz="2200" b="1" dirty="0">
                <a:solidFill>
                  <a:srgbClr val="FFFF00"/>
                </a:solidFill>
              </a:rPr>
              <a:t>Will add to GCOOS network to benefit LA State and region for information on severe weather ocean response (data and modeling)</a:t>
            </a:r>
            <a:r>
              <a:rPr lang="en-US" b="1" dirty="0"/>
              <a:t> </a:t>
            </a:r>
            <a:r>
              <a:rPr lang="en-US" sz="2200" b="1" dirty="0">
                <a:solidFill>
                  <a:srgbClr val="FFFF00"/>
                </a:solidFill>
              </a:rPr>
              <a:t>, including NSF projects (e.g. Meteorological tsunami)</a:t>
            </a:r>
          </a:p>
          <a:p>
            <a:pPr marL="457200" indent="-457200">
              <a:buAutoNum type="arabicPeriod"/>
            </a:pPr>
            <a:r>
              <a:rPr lang="en-US" sz="2200" b="1" dirty="0">
                <a:solidFill>
                  <a:srgbClr val="FFFF00"/>
                </a:solidFill>
              </a:rPr>
              <a:t>Provide real time data stream for research and education including student projects, theses, dissertations, data analysis class, weather analysis class; and a new Coastal Meteorology Minor being proposed at LSU. </a:t>
            </a:r>
          </a:p>
        </p:txBody>
      </p:sp>
    </p:spTree>
    <p:extLst>
      <p:ext uri="{BB962C8B-B14F-4D97-AF65-F5344CB8AC3E}">
        <p14:creationId xmlns:p14="http://schemas.microsoft.com/office/powerpoint/2010/main" val="136763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1706" y="976257"/>
            <a:ext cx="11719560" cy="4308872"/>
          </a:xfrm>
          <a:prstGeom prst="rect">
            <a:avLst/>
          </a:prstGeom>
          <a:solidFill>
            <a:srgbClr val="7030A0"/>
          </a:solidFill>
        </p:spPr>
        <p:txBody>
          <a:bodyPr wrap="square" rtlCol="0">
            <a:spAutoFit/>
          </a:bodyPr>
          <a:lstStyle/>
          <a:p>
            <a:r>
              <a:rPr lang="en-US" sz="2700" b="1" dirty="0">
                <a:solidFill>
                  <a:schemeClr val="bg1"/>
                </a:solidFill>
              </a:rPr>
              <a:t>Specific objectives of our study are to: </a:t>
            </a:r>
          </a:p>
          <a:p>
            <a:endParaRPr lang="en-US" sz="2700" b="1" dirty="0">
              <a:solidFill>
                <a:schemeClr val="bg1"/>
              </a:solidFill>
            </a:endParaRPr>
          </a:p>
          <a:p>
            <a:pPr lvl="0"/>
            <a:r>
              <a:rPr lang="en-US" sz="2400" b="1" dirty="0">
                <a:solidFill>
                  <a:srgbClr val="FFFF00"/>
                </a:solidFill>
              </a:rPr>
              <a:t>Establish a new real time station to the GCOOS network; based on an </a:t>
            </a:r>
            <a:r>
              <a:rPr lang="en-US" sz="2800" b="1" dirty="0">
                <a:solidFill>
                  <a:srgbClr val="FFFF00"/>
                </a:solidFill>
              </a:rPr>
              <a:t>inactive station</a:t>
            </a:r>
            <a:r>
              <a:rPr lang="en-US" sz="2400" b="1" dirty="0">
                <a:solidFill>
                  <a:srgbClr val="FFFF00"/>
                </a:solidFill>
              </a:rPr>
              <a:t> (CSI 5) on an unmanned platform east of the Raccoon Island outside of the Terrebonne-</a:t>
            </a:r>
            <a:r>
              <a:rPr lang="en-US" sz="2400" b="1" dirty="0" err="1">
                <a:solidFill>
                  <a:srgbClr val="FFFF00"/>
                </a:solidFill>
              </a:rPr>
              <a:t>Timbalier</a:t>
            </a:r>
            <a:r>
              <a:rPr lang="en-US" sz="2400" b="1" dirty="0">
                <a:solidFill>
                  <a:srgbClr val="FFFF00"/>
                </a:solidFill>
              </a:rPr>
              <a:t> Bays.  The station was used in the past for meteorology data.</a:t>
            </a:r>
          </a:p>
          <a:p>
            <a:pPr lvl="0"/>
            <a:endParaRPr lang="en-US" sz="2400" b="1" dirty="0">
              <a:solidFill>
                <a:srgbClr val="FFFF00"/>
              </a:solidFill>
            </a:endParaRPr>
          </a:p>
          <a:p>
            <a:pPr lvl="0"/>
            <a:r>
              <a:rPr lang="en-US" sz="2400" b="1" dirty="0">
                <a:solidFill>
                  <a:srgbClr val="FFFF00"/>
                </a:solidFill>
              </a:rPr>
              <a:t>Collect real time data from this new station using new technology. Will no longer use the on-site Windows-based computer. </a:t>
            </a:r>
          </a:p>
          <a:p>
            <a:pPr lvl="0"/>
            <a:endParaRPr lang="en-US" sz="2400" b="1" dirty="0">
              <a:solidFill>
                <a:srgbClr val="FFFF00"/>
              </a:solidFill>
            </a:endParaRPr>
          </a:p>
          <a:p>
            <a:pPr lvl="0"/>
            <a:r>
              <a:rPr lang="en-US" sz="2400" b="1" dirty="0">
                <a:solidFill>
                  <a:srgbClr val="FFFF00"/>
                </a:solidFill>
              </a:rPr>
              <a:t>Collect seasonal optical scattering data at the new station to assess temporal variability in suspended particulate matter</a:t>
            </a:r>
          </a:p>
        </p:txBody>
      </p:sp>
    </p:spTree>
    <p:extLst>
      <p:ext uri="{BB962C8B-B14F-4D97-AF65-F5344CB8AC3E}">
        <p14:creationId xmlns:p14="http://schemas.microsoft.com/office/powerpoint/2010/main" val="392893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012117"/>
            <a:ext cx="11460480" cy="2908489"/>
          </a:xfrm>
          <a:prstGeom prst="rect">
            <a:avLst/>
          </a:prstGeom>
          <a:solidFill>
            <a:srgbClr val="7030A0"/>
          </a:solidFill>
        </p:spPr>
        <p:txBody>
          <a:bodyPr wrap="square" rtlCol="0">
            <a:spAutoFit/>
          </a:bodyPr>
          <a:lstStyle/>
          <a:p>
            <a:r>
              <a:rPr lang="en-US" sz="2700" b="1" dirty="0">
                <a:solidFill>
                  <a:schemeClr val="bg1"/>
                </a:solidFill>
              </a:rPr>
              <a:t>Specific objectives of our study are to: </a:t>
            </a:r>
          </a:p>
          <a:p>
            <a:endParaRPr lang="en-US" sz="2400" b="1" dirty="0">
              <a:solidFill>
                <a:srgbClr val="FFFF00"/>
              </a:solidFill>
            </a:endParaRPr>
          </a:p>
          <a:p>
            <a:r>
              <a:rPr lang="en-US" sz="2800" b="1" dirty="0">
                <a:solidFill>
                  <a:srgbClr val="FFFF00"/>
                </a:solidFill>
              </a:rPr>
              <a:t>Help the implementation and improvement of regional coastal ocean models using FVCOM using data from both the new station and nearby GCOOS stations</a:t>
            </a:r>
            <a:r>
              <a:rPr lang="en-US" sz="2400" dirty="0">
                <a:solidFill>
                  <a:srgbClr val="FFFF00"/>
                </a:solidFill>
              </a:rPr>
              <a:t> </a:t>
            </a:r>
            <a:r>
              <a:rPr lang="en-US" sz="2400" dirty="0">
                <a:solidFill>
                  <a:schemeClr val="bg1"/>
                </a:solidFill>
              </a:rPr>
              <a:t>for a better understanding of the physical factors on the sediment transport, coastal currents, water particle trajectories (for application on oil spill and pollutant transport) and evolution of dredged pit under various weather conditions. </a:t>
            </a:r>
            <a:endParaRPr lang="en-US" dirty="0">
              <a:solidFill>
                <a:schemeClr val="bg1"/>
              </a:solidFill>
            </a:endParaRPr>
          </a:p>
        </p:txBody>
      </p:sp>
    </p:spTree>
    <p:extLst>
      <p:ext uri="{BB962C8B-B14F-4D97-AF65-F5344CB8AC3E}">
        <p14:creationId xmlns:p14="http://schemas.microsoft.com/office/powerpoint/2010/main" val="3653297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3070" y="635595"/>
            <a:ext cx="11460480" cy="5955476"/>
          </a:xfrm>
          <a:prstGeom prst="rect">
            <a:avLst/>
          </a:prstGeom>
          <a:solidFill>
            <a:srgbClr val="7030A0"/>
          </a:solidFill>
        </p:spPr>
        <p:txBody>
          <a:bodyPr wrap="square" rtlCol="0">
            <a:spAutoFit/>
          </a:bodyPr>
          <a:lstStyle/>
          <a:p>
            <a:r>
              <a:rPr lang="en-US" altLang="zh-CN" sz="3300" b="1" dirty="0">
                <a:solidFill>
                  <a:srgbClr val="FFFF00"/>
                </a:solidFill>
              </a:rPr>
              <a:t>Flowchart -</a:t>
            </a:r>
            <a:endParaRPr lang="en-US" sz="3300" b="1" dirty="0">
              <a:solidFill>
                <a:srgbClr val="FFFF00"/>
              </a:solidFill>
            </a:endParaRPr>
          </a:p>
          <a:p>
            <a:endParaRPr lang="en-US" sz="2400" b="1" dirty="0">
              <a:solidFill>
                <a:srgbClr val="FFFF00"/>
              </a:solidFill>
            </a:endParaRPr>
          </a:p>
          <a:p>
            <a:pPr marL="285750" indent="-285750">
              <a:buFontTx/>
              <a:buChar char="-"/>
            </a:pPr>
            <a:r>
              <a:rPr lang="en-US" sz="2800" dirty="0">
                <a:solidFill>
                  <a:srgbClr val="FFFF00"/>
                </a:solidFill>
              </a:rPr>
              <a:t>Proposed site (</a:t>
            </a:r>
            <a:r>
              <a:rPr lang="en-US" sz="3600" b="1" i="1" dirty="0">
                <a:solidFill>
                  <a:srgbClr val="FFFF00"/>
                </a:solidFill>
              </a:rPr>
              <a:t>abandoning of proposed site, select of new site </a:t>
            </a:r>
            <a:r>
              <a:rPr lang="en-US" altLang="zh-CN" sz="3600" b="1" i="1" dirty="0">
                <a:solidFill>
                  <a:srgbClr val="FFFF00"/>
                </a:solidFill>
              </a:rPr>
              <a:t>– </a:t>
            </a:r>
            <a:r>
              <a:rPr lang="en-US" altLang="zh-CN" sz="2800" b="1" i="1" dirty="0">
                <a:solidFill>
                  <a:srgbClr val="FFFF00"/>
                </a:solidFill>
              </a:rPr>
              <a:t>caused delay – but we are catching up</a:t>
            </a:r>
            <a:r>
              <a:rPr lang="en-US" sz="2800" dirty="0">
                <a:solidFill>
                  <a:srgbClr val="FFFF00"/>
                </a:solidFill>
              </a:rPr>
              <a:t>)</a:t>
            </a:r>
          </a:p>
          <a:p>
            <a:pPr marL="285750" indent="-285750">
              <a:buFontTx/>
              <a:buChar char="-"/>
            </a:pPr>
            <a:r>
              <a:rPr lang="en-US" sz="2800" dirty="0">
                <a:solidFill>
                  <a:srgbClr val="FFFF00"/>
                </a:solidFill>
              </a:rPr>
              <a:t>Boarding agreement with the platform owner</a:t>
            </a:r>
          </a:p>
          <a:p>
            <a:pPr marL="285750" indent="-285750">
              <a:buFontTx/>
              <a:buChar char="-"/>
            </a:pPr>
            <a:r>
              <a:rPr lang="en-US" sz="2800" dirty="0">
                <a:solidFill>
                  <a:srgbClr val="FFFF00"/>
                </a:solidFill>
              </a:rPr>
              <a:t>Site visit, measurement of rig</a:t>
            </a:r>
          </a:p>
          <a:p>
            <a:pPr marL="285750" indent="-285750">
              <a:buFontTx/>
              <a:buChar char="-"/>
            </a:pPr>
            <a:r>
              <a:rPr lang="en-US" sz="2800" dirty="0">
                <a:solidFill>
                  <a:srgbClr val="FFFF00"/>
                </a:solidFill>
              </a:rPr>
              <a:t>Working with Nortek to build a special designed sensor head for oil platform so beams record data without rig influence</a:t>
            </a:r>
          </a:p>
          <a:p>
            <a:pPr marL="285750" indent="-285750">
              <a:buFontTx/>
              <a:buChar char="-"/>
            </a:pPr>
            <a:r>
              <a:rPr lang="en-US" sz="2800" dirty="0">
                <a:solidFill>
                  <a:srgbClr val="FFFF00"/>
                </a:solidFill>
              </a:rPr>
              <a:t>Testing new equipment and developing web based tool</a:t>
            </a:r>
          </a:p>
          <a:p>
            <a:pPr marL="285750" indent="-285750">
              <a:buFontTx/>
              <a:buChar char="-"/>
            </a:pPr>
            <a:r>
              <a:rPr lang="en-US" sz="2800" dirty="0">
                <a:solidFill>
                  <a:srgbClr val="FFFF00"/>
                </a:solidFill>
              </a:rPr>
              <a:t>Instrument location on rig and deployment schematic, design of clamps etc.</a:t>
            </a:r>
          </a:p>
          <a:p>
            <a:pPr marL="285750" indent="-285750">
              <a:buFontTx/>
              <a:buChar char="-"/>
            </a:pPr>
            <a:r>
              <a:rPr lang="en-US" sz="2800" i="1" dirty="0">
                <a:solidFill>
                  <a:srgbClr val="FFFF00"/>
                </a:solidFill>
              </a:rPr>
              <a:t>Manufacturing of the large clamps for installation</a:t>
            </a:r>
          </a:p>
          <a:p>
            <a:pPr marL="285750" indent="-285750">
              <a:buFontTx/>
              <a:buChar char="-"/>
            </a:pPr>
            <a:r>
              <a:rPr lang="en-US" sz="2800" dirty="0">
                <a:solidFill>
                  <a:srgbClr val="FFFF00"/>
                </a:solidFill>
              </a:rPr>
              <a:t>Diving, installation, deployment of sensor</a:t>
            </a:r>
          </a:p>
          <a:p>
            <a:pPr marL="285750" indent="-285750">
              <a:buFontTx/>
              <a:buChar char="-"/>
            </a:pPr>
            <a:r>
              <a:rPr lang="en-US" sz="2800" dirty="0">
                <a:solidFill>
                  <a:srgbClr val="FFFF00"/>
                </a:solidFill>
              </a:rPr>
              <a:t>Data streaming to GCOOS</a:t>
            </a:r>
          </a:p>
        </p:txBody>
      </p:sp>
    </p:spTree>
    <p:extLst>
      <p:ext uri="{BB962C8B-B14F-4D97-AF65-F5344CB8AC3E}">
        <p14:creationId xmlns:p14="http://schemas.microsoft.com/office/powerpoint/2010/main" val="3082438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mallindj\Downloads\AreaView.PNG"/>
          <p:cNvPicPr/>
          <p:nvPr/>
        </p:nvPicPr>
        <p:blipFill>
          <a:blip r:embed="rId3">
            <a:extLst>
              <a:ext uri="{28A0092B-C50C-407E-A947-70E740481C1C}">
                <a14:useLocalDpi xmlns:a14="http://schemas.microsoft.com/office/drawing/2010/main" val="0"/>
              </a:ext>
            </a:extLst>
          </a:blip>
          <a:srcRect/>
          <a:stretch>
            <a:fillRect/>
          </a:stretch>
        </p:blipFill>
        <p:spPr bwMode="auto">
          <a:xfrm>
            <a:off x="1161532" y="804639"/>
            <a:ext cx="9255214" cy="4335772"/>
          </a:xfrm>
          <a:prstGeom prst="rect">
            <a:avLst/>
          </a:prstGeom>
          <a:noFill/>
          <a:ln>
            <a:noFill/>
          </a:ln>
        </p:spPr>
      </p:pic>
      <p:sp>
        <p:nvSpPr>
          <p:cNvPr id="4" name="TextBox 3"/>
          <p:cNvSpPr txBox="1"/>
          <p:nvPr/>
        </p:nvSpPr>
        <p:spPr>
          <a:xfrm>
            <a:off x="2129117" y="203837"/>
            <a:ext cx="7758953" cy="523220"/>
          </a:xfrm>
          <a:prstGeom prst="rect">
            <a:avLst/>
          </a:prstGeom>
          <a:solidFill>
            <a:srgbClr val="7030A0"/>
          </a:solidFill>
        </p:spPr>
        <p:txBody>
          <a:bodyPr wrap="square" rtlCol="0">
            <a:spAutoFit/>
          </a:bodyPr>
          <a:lstStyle/>
          <a:p>
            <a:r>
              <a:rPr lang="en-US" sz="2800" b="1" dirty="0">
                <a:solidFill>
                  <a:srgbClr val="FFFF00"/>
                </a:solidFill>
                <a:latin typeface="Arial" panose="020B0604020202020204" pitchFamily="34" charset="0"/>
                <a:cs typeface="Arial" panose="020B0604020202020204" pitchFamily="34" charset="0"/>
              </a:rPr>
              <a:t>FIELDWOOD ENERGY SS91 A &amp; B platforms</a:t>
            </a:r>
          </a:p>
        </p:txBody>
      </p:sp>
      <p:sp>
        <p:nvSpPr>
          <p:cNvPr id="3" name="TextBox 2">
            <a:extLst>
              <a:ext uri="{FF2B5EF4-FFF2-40B4-BE49-F238E27FC236}">
                <a16:creationId xmlns:a16="http://schemas.microsoft.com/office/drawing/2014/main" id="{C72944ED-82CD-488A-8FF0-6CE8A9764001}"/>
              </a:ext>
            </a:extLst>
          </p:cNvPr>
          <p:cNvSpPr txBox="1"/>
          <p:nvPr/>
        </p:nvSpPr>
        <p:spPr>
          <a:xfrm>
            <a:off x="432490" y="5301045"/>
            <a:ext cx="11105978" cy="800219"/>
          </a:xfrm>
          <a:prstGeom prst="rect">
            <a:avLst/>
          </a:prstGeom>
          <a:solidFill>
            <a:srgbClr val="00FFFF"/>
          </a:solidFill>
        </p:spPr>
        <p:txBody>
          <a:bodyPr wrap="square" rtlCol="0">
            <a:spAutoFit/>
          </a:bodyPr>
          <a:lstStyle/>
          <a:p>
            <a:r>
              <a:rPr lang="en-US" sz="2300" dirty="0"/>
              <a:t>A - living quarters; B - production. Arco - the original company; sold four times; owner now - </a:t>
            </a:r>
            <a:r>
              <a:rPr lang="en-US" sz="2300" dirty="0" err="1"/>
              <a:t>Fieldwood</a:t>
            </a:r>
            <a:r>
              <a:rPr lang="en-US" sz="2300" dirty="0"/>
              <a:t> Energy</a:t>
            </a:r>
          </a:p>
        </p:txBody>
      </p:sp>
    </p:spTree>
    <p:extLst>
      <p:ext uri="{BB962C8B-B14F-4D97-AF65-F5344CB8AC3E}">
        <p14:creationId xmlns:p14="http://schemas.microsoft.com/office/powerpoint/2010/main" val="1596114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1479176" y="618565"/>
            <a:ext cx="9170894" cy="5903258"/>
          </a:xfrm>
          <a:prstGeom prst="rect">
            <a:avLst/>
          </a:prstGeom>
        </p:spPr>
      </p:pic>
    </p:spTree>
    <p:extLst>
      <p:ext uri="{BB962C8B-B14F-4D97-AF65-F5344CB8AC3E}">
        <p14:creationId xmlns:p14="http://schemas.microsoft.com/office/powerpoint/2010/main" val="18271311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693</TotalTime>
  <Words>881</Words>
  <Application>Microsoft Office PowerPoint</Application>
  <PresentationFormat>Widescreen</PresentationFormat>
  <Paragraphs>92</Paragraphs>
  <Slides>29</Slides>
  <Notes>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Arial Black</vt:lpstr>
      <vt:lpstr>Calibri</vt:lpstr>
      <vt:lpstr>Calibri Light</vt:lpstr>
      <vt:lpstr>Times New Roman</vt:lpstr>
      <vt:lpstr>Office Theme</vt:lpstr>
      <vt:lpstr>  A New Real-Time Ocean Observing Station on Ship Shoal on Louisiana Shelf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QinetiQ 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Lingsch, William</dc:creator>
  <cp:lastModifiedBy>CL</cp:lastModifiedBy>
  <cp:revision>50</cp:revision>
  <dcterms:created xsi:type="dcterms:W3CDTF">2016-12-14T12:43:27Z</dcterms:created>
  <dcterms:modified xsi:type="dcterms:W3CDTF">2019-10-17T01:52:33Z</dcterms:modified>
</cp:coreProperties>
</file>